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2" r:id="rId1"/>
  </p:sldMasterIdLst>
  <p:notesMasterIdLst>
    <p:notesMasterId r:id="rId56"/>
  </p:notesMasterIdLst>
  <p:sldIdLst>
    <p:sldId id="256" r:id="rId2"/>
    <p:sldId id="258" r:id="rId3"/>
    <p:sldId id="259" r:id="rId4"/>
    <p:sldId id="262" r:id="rId5"/>
    <p:sldId id="263" r:id="rId6"/>
    <p:sldId id="359" r:id="rId7"/>
    <p:sldId id="265" r:id="rId8"/>
    <p:sldId id="364" r:id="rId9"/>
    <p:sldId id="365" r:id="rId10"/>
    <p:sldId id="366" r:id="rId11"/>
    <p:sldId id="367" r:id="rId12"/>
    <p:sldId id="361" r:id="rId13"/>
    <p:sldId id="373" r:id="rId14"/>
    <p:sldId id="368" r:id="rId15"/>
    <p:sldId id="385" r:id="rId16"/>
    <p:sldId id="266" r:id="rId17"/>
    <p:sldId id="374" r:id="rId18"/>
    <p:sldId id="267" r:id="rId19"/>
    <p:sldId id="369" r:id="rId20"/>
    <p:sldId id="370" r:id="rId21"/>
    <p:sldId id="371" r:id="rId22"/>
    <p:sldId id="376" r:id="rId23"/>
    <p:sldId id="380" r:id="rId24"/>
    <p:sldId id="336" r:id="rId25"/>
    <p:sldId id="381" r:id="rId26"/>
    <p:sldId id="269" r:id="rId27"/>
    <p:sldId id="322" r:id="rId28"/>
    <p:sldId id="271" r:id="rId29"/>
    <p:sldId id="274" r:id="rId30"/>
    <p:sldId id="275" r:id="rId31"/>
    <p:sldId id="276" r:id="rId32"/>
    <p:sldId id="323" r:id="rId33"/>
    <p:sldId id="335" r:id="rId34"/>
    <p:sldId id="331" r:id="rId35"/>
    <p:sldId id="277" r:id="rId36"/>
    <p:sldId id="288" r:id="rId37"/>
    <p:sldId id="316" r:id="rId38"/>
    <p:sldId id="290" r:id="rId39"/>
    <p:sldId id="293" r:id="rId40"/>
    <p:sldId id="294" r:id="rId41"/>
    <p:sldId id="296" r:id="rId42"/>
    <p:sldId id="338" r:id="rId43"/>
    <p:sldId id="298" r:id="rId44"/>
    <p:sldId id="299" r:id="rId45"/>
    <p:sldId id="300" r:id="rId46"/>
    <p:sldId id="325" r:id="rId47"/>
    <p:sldId id="324" r:id="rId48"/>
    <p:sldId id="317" r:id="rId49"/>
    <p:sldId id="319" r:id="rId50"/>
    <p:sldId id="320" r:id="rId51"/>
    <p:sldId id="353" r:id="rId52"/>
    <p:sldId id="355" r:id="rId53"/>
    <p:sldId id="384" r:id="rId54"/>
    <p:sldId id="382" r:id="rId5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itchFamily="2" charset="0"/>
        <a:ea typeface="+mn-ea"/>
        <a:cs typeface="Lucida Sans Unicode" panose="020B0602030504020204" pitchFamily="34" charset="0"/>
      </a:defRPr>
    </a:lvl1pPr>
    <a:lvl2pPr marL="457200" algn="l" rtl="0" eaLnBrk="0" fontAlgn="base" hangingPunct="0">
      <a:spcBef>
        <a:spcPct val="0"/>
      </a:spcBef>
      <a:spcAft>
        <a:spcPct val="0"/>
      </a:spcAft>
      <a:defRPr sz="2400" kern="1200">
        <a:solidFill>
          <a:schemeClr val="tx1"/>
        </a:solidFill>
        <a:latin typeface="Times" pitchFamily="2" charset="0"/>
        <a:ea typeface="+mn-ea"/>
        <a:cs typeface="Lucida Sans Unicode" panose="020B0602030504020204" pitchFamily="34" charset="0"/>
      </a:defRPr>
    </a:lvl2pPr>
    <a:lvl3pPr marL="914400" algn="l" rtl="0" eaLnBrk="0" fontAlgn="base" hangingPunct="0">
      <a:spcBef>
        <a:spcPct val="0"/>
      </a:spcBef>
      <a:spcAft>
        <a:spcPct val="0"/>
      </a:spcAft>
      <a:defRPr sz="2400" kern="1200">
        <a:solidFill>
          <a:schemeClr val="tx1"/>
        </a:solidFill>
        <a:latin typeface="Times" pitchFamily="2" charset="0"/>
        <a:ea typeface="+mn-ea"/>
        <a:cs typeface="Lucida Sans Unicode" panose="020B0602030504020204" pitchFamily="34" charset="0"/>
      </a:defRPr>
    </a:lvl3pPr>
    <a:lvl4pPr marL="1371600" algn="l" rtl="0" eaLnBrk="0" fontAlgn="base" hangingPunct="0">
      <a:spcBef>
        <a:spcPct val="0"/>
      </a:spcBef>
      <a:spcAft>
        <a:spcPct val="0"/>
      </a:spcAft>
      <a:defRPr sz="2400" kern="1200">
        <a:solidFill>
          <a:schemeClr val="tx1"/>
        </a:solidFill>
        <a:latin typeface="Times" pitchFamily="2" charset="0"/>
        <a:ea typeface="+mn-ea"/>
        <a:cs typeface="Lucida Sans Unicode" panose="020B0602030504020204" pitchFamily="34" charset="0"/>
      </a:defRPr>
    </a:lvl4pPr>
    <a:lvl5pPr marL="1828800" algn="l" rtl="0" eaLnBrk="0" fontAlgn="base" hangingPunct="0">
      <a:spcBef>
        <a:spcPct val="0"/>
      </a:spcBef>
      <a:spcAft>
        <a:spcPct val="0"/>
      </a:spcAft>
      <a:defRPr sz="2400" kern="1200">
        <a:solidFill>
          <a:schemeClr val="tx1"/>
        </a:solidFill>
        <a:latin typeface="Times" pitchFamily="2" charset="0"/>
        <a:ea typeface="+mn-ea"/>
        <a:cs typeface="Lucida Sans Unicode" panose="020B0602030504020204" pitchFamily="34" charset="0"/>
      </a:defRPr>
    </a:lvl5pPr>
    <a:lvl6pPr marL="2286000" algn="l" defTabSz="914400" rtl="0" eaLnBrk="1" latinLnBrk="0" hangingPunct="1">
      <a:defRPr sz="2400" kern="1200">
        <a:solidFill>
          <a:schemeClr val="tx1"/>
        </a:solidFill>
        <a:latin typeface="Times" pitchFamily="2" charset="0"/>
        <a:ea typeface="+mn-ea"/>
        <a:cs typeface="Lucida Sans Unicode" panose="020B0602030504020204" pitchFamily="34" charset="0"/>
      </a:defRPr>
    </a:lvl6pPr>
    <a:lvl7pPr marL="2743200" algn="l" defTabSz="914400" rtl="0" eaLnBrk="1" latinLnBrk="0" hangingPunct="1">
      <a:defRPr sz="2400" kern="1200">
        <a:solidFill>
          <a:schemeClr val="tx1"/>
        </a:solidFill>
        <a:latin typeface="Times" pitchFamily="2" charset="0"/>
        <a:ea typeface="+mn-ea"/>
        <a:cs typeface="Lucida Sans Unicode" panose="020B0602030504020204" pitchFamily="34" charset="0"/>
      </a:defRPr>
    </a:lvl7pPr>
    <a:lvl8pPr marL="3200400" algn="l" defTabSz="914400" rtl="0" eaLnBrk="1" latinLnBrk="0" hangingPunct="1">
      <a:defRPr sz="2400" kern="1200">
        <a:solidFill>
          <a:schemeClr val="tx1"/>
        </a:solidFill>
        <a:latin typeface="Times" pitchFamily="2" charset="0"/>
        <a:ea typeface="+mn-ea"/>
        <a:cs typeface="Lucida Sans Unicode" panose="020B0602030504020204" pitchFamily="34" charset="0"/>
      </a:defRPr>
    </a:lvl8pPr>
    <a:lvl9pPr marL="3657600" algn="l" defTabSz="914400" rtl="0" eaLnBrk="1" latinLnBrk="0" hangingPunct="1">
      <a:defRPr sz="2400" kern="1200">
        <a:solidFill>
          <a:schemeClr val="tx1"/>
        </a:solidFill>
        <a:latin typeface="Times" pitchFamily="2" charset="0"/>
        <a:ea typeface="+mn-ea"/>
        <a:cs typeface="Lucida Sans Unicode" panose="020B0602030504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13" autoAdjust="0"/>
    <p:restoredTop sz="91440" autoAdjust="0"/>
  </p:normalViewPr>
  <p:slideViewPr>
    <p:cSldViewPr>
      <p:cViewPr varScale="1">
        <p:scale>
          <a:sx n="98" d="100"/>
          <a:sy n="98" d="100"/>
        </p:scale>
        <p:origin x="2080"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n Yang" userId="43093da5-77dc-41e1-b856-09bc9a70e0e9" providerId="ADAL" clId="{78850F4D-F1AB-5E41-A854-FFFD04D843A0}"/>
    <pc:docChg chg="modSld">
      <pc:chgData name="Lan Yang" userId="43093da5-77dc-41e1-b856-09bc9a70e0e9" providerId="ADAL" clId="{78850F4D-F1AB-5E41-A854-FFFD04D843A0}" dt="2024-11-13T23:33:33.204" v="19" actId="20577"/>
      <pc:docMkLst>
        <pc:docMk/>
      </pc:docMkLst>
      <pc:sldChg chg="modSp mod">
        <pc:chgData name="Lan Yang" userId="43093da5-77dc-41e1-b856-09bc9a70e0e9" providerId="ADAL" clId="{78850F4D-F1AB-5E41-A854-FFFD04D843A0}" dt="2024-11-13T23:32:52.915" v="6" actId="207"/>
        <pc:sldMkLst>
          <pc:docMk/>
          <pc:sldMk cId="551757710" sldId="336"/>
        </pc:sldMkLst>
        <pc:spChg chg="mod">
          <ac:chgData name="Lan Yang" userId="43093da5-77dc-41e1-b856-09bc9a70e0e9" providerId="ADAL" clId="{78850F4D-F1AB-5E41-A854-FFFD04D843A0}" dt="2024-11-13T23:32:52.915" v="6" actId="207"/>
          <ac:spMkLst>
            <pc:docMk/>
            <pc:sldMk cId="551757710" sldId="336"/>
            <ac:spMk id="3" creationId="{A6B9EA33-2D1F-6A44-B69A-70BA8A53F2EF}"/>
          </ac:spMkLst>
        </pc:spChg>
      </pc:sldChg>
      <pc:sldChg chg="modSp mod">
        <pc:chgData name="Lan Yang" userId="43093da5-77dc-41e1-b856-09bc9a70e0e9" providerId="ADAL" clId="{78850F4D-F1AB-5E41-A854-FFFD04D843A0}" dt="2024-11-13T23:33:33.204" v="19" actId="20577"/>
        <pc:sldMkLst>
          <pc:docMk/>
          <pc:sldMk cId="4165527018" sldId="366"/>
        </pc:sldMkLst>
        <pc:spChg chg="mod">
          <ac:chgData name="Lan Yang" userId="43093da5-77dc-41e1-b856-09bc9a70e0e9" providerId="ADAL" clId="{78850F4D-F1AB-5E41-A854-FFFD04D843A0}" dt="2024-11-13T23:33:33.204" v="19" actId="20577"/>
          <ac:spMkLst>
            <pc:docMk/>
            <pc:sldMk cId="4165527018" sldId="366"/>
            <ac:spMk id="4" creationId="{5285BC8D-1A29-F44A-B0A8-5EB0C6AEBE26}"/>
          </ac:spMkLst>
        </pc:spChg>
      </pc:sldChg>
    </pc:docChg>
  </pc:docChgLst>
  <pc:docChgLst>
    <pc:chgData name="Lan Yang" userId="43093da5-77dc-41e1-b856-09bc9a70e0e9" providerId="ADAL" clId="{31A033D0-A733-E347-B08C-35F3C5080433}"/>
    <pc:docChg chg="delSld modSld">
      <pc:chgData name="Lan Yang" userId="43093da5-77dc-41e1-b856-09bc9a70e0e9" providerId="ADAL" clId="{31A033D0-A733-E347-B08C-35F3C5080433}" dt="2024-04-19T20:30:31.838" v="4" actId="207"/>
      <pc:docMkLst>
        <pc:docMk/>
      </pc:docMkLst>
      <pc:sldChg chg="modSp mod">
        <pc:chgData name="Lan Yang" userId="43093da5-77dc-41e1-b856-09bc9a70e0e9" providerId="ADAL" clId="{31A033D0-A733-E347-B08C-35F3C5080433}" dt="2024-04-19T20:30:31.838" v="4" actId="207"/>
        <pc:sldMkLst>
          <pc:docMk/>
          <pc:sldMk cId="2896589629" sldId="381"/>
        </pc:sldMkLst>
      </pc:sldChg>
    </pc:docChg>
  </pc:docChgLst>
  <pc:docChgLst>
    <pc:chgData name="Lan Yang" userId="43093da5-77dc-41e1-b856-09bc9a70e0e9" providerId="ADAL" clId="{7253877D-10D0-41CF-9F18-0B85A19CFB96}"/>
    <pc:docChg chg="custSel addSld modSld">
      <pc:chgData name="Lan Yang" userId="43093da5-77dc-41e1-b856-09bc9a70e0e9" providerId="ADAL" clId="{7253877D-10D0-41CF-9F18-0B85A19CFB96}" dt="2024-04-16T19:52:53.386" v="390" actId="207"/>
      <pc:docMkLst>
        <pc:docMk/>
      </pc:docMkLst>
      <pc:sldChg chg="modSp">
        <pc:chgData name="Lan Yang" userId="43093da5-77dc-41e1-b856-09bc9a70e0e9" providerId="ADAL" clId="{7253877D-10D0-41CF-9F18-0B85A19CFB96}" dt="2024-04-16T19:18:56.248" v="2" actId="20577"/>
        <pc:sldMkLst>
          <pc:docMk/>
          <pc:sldMk cId="0" sldId="259"/>
        </pc:sldMkLst>
      </pc:sldChg>
      <pc:sldChg chg="modSp">
        <pc:chgData name="Lan Yang" userId="43093da5-77dc-41e1-b856-09bc9a70e0e9" providerId="ADAL" clId="{7253877D-10D0-41CF-9F18-0B85A19CFB96}" dt="2024-04-16T19:52:53.386" v="390" actId="207"/>
        <pc:sldMkLst>
          <pc:docMk/>
          <pc:sldMk cId="2267360672" sldId="368"/>
        </pc:sldMkLst>
      </pc:sldChg>
      <pc:sldChg chg="addSp modSp add">
        <pc:chgData name="Lan Yang" userId="43093da5-77dc-41e1-b856-09bc9a70e0e9" providerId="ADAL" clId="{7253877D-10D0-41CF-9F18-0B85A19CFB96}" dt="2024-04-16T19:52:24.880" v="367" actId="13926"/>
        <pc:sldMkLst>
          <pc:docMk/>
          <pc:sldMk cId="2991025185" sldId="38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39140258-50F3-B944-9B51-C4D8121C76EB}"/>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anose="02020603050405020304" pitchFamily="18" charset="0"/>
                <a:ea typeface="+mn-ea"/>
                <a:cs typeface="+mn-cs"/>
              </a:defRPr>
            </a:lvl1pPr>
          </a:lstStyle>
          <a:p>
            <a:pPr>
              <a:defRPr/>
            </a:pPr>
            <a:endParaRPr lang="en-US"/>
          </a:p>
        </p:txBody>
      </p:sp>
      <p:sp>
        <p:nvSpPr>
          <p:cNvPr id="4099" name="Rectangle 3">
            <a:extLst>
              <a:ext uri="{FF2B5EF4-FFF2-40B4-BE49-F238E27FC236}">
                <a16:creationId xmlns:a16="http://schemas.microsoft.com/office/drawing/2014/main" id="{97F3AB0B-6449-714F-B7EC-F582F01AB089}"/>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anose="02020603050405020304" pitchFamily="18" charset="0"/>
                <a:ea typeface="+mn-ea"/>
                <a:cs typeface="+mn-cs"/>
              </a:defRPr>
            </a:lvl1pPr>
          </a:lstStyle>
          <a:p>
            <a:pPr>
              <a:defRPr/>
            </a:pPr>
            <a:endParaRPr lang="en-US"/>
          </a:p>
        </p:txBody>
      </p:sp>
      <p:sp>
        <p:nvSpPr>
          <p:cNvPr id="3076" name="Rectangle 4">
            <a:extLst>
              <a:ext uri="{FF2B5EF4-FFF2-40B4-BE49-F238E27FC236}">
                <a16:creationId xmlns:a16="http://schemas.microsoft.com/office/drawing/2014/main" id="{78B00563-B465-D446-B1D5-D6D45C8057DA}"/>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a:extLst>
              <a:ext uri="{FF2B5EF4-FFF2-40B4-BE49-F238E27FC236}">
                <a16:creationId xmlns:a16="http://schemas.microsoft.com/office/drawing/2014/main" id="{B45F376C-9545-8244-9079-0458A76C99C5}"/>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a:extLst>
              <a:ext uri="{FF2B5EF4-FFF2-40B4-BE49-F238E27FC236}">
                <a16:creationId xmlns:a16="http://schemas.microsoft.com/office/drawing/2014/main" id="{5CCB1112-A8E9-9946-9DC1-350F171180F8}"/>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anose="02020603050405020304" pitchFamily="18" charset="0"/>
                <a:ea typeface="+mn-ea"/>
                <a:cs typeface="+mn-cs"/>
              </a:defRPr>
            </a:lvl1pPr>
          </a:lstStyle>
          <a:p>
            <a:pPr>
              <a:defRPr/>
            </a:pPr>
            <a:endParaRPr lang="en-US"/>
          </a:p>
        </p:txBody>
      </p:sp>
      <p:sp>
        <p:nvSpPr>
          <p:cNvPr id="4103" name="Rectangle 7">
            <a:extLst>
              <a:ext uri="{FF2B5EF4-FFF2-40B4-BE49-F238E27FC236}">
                <a16:creationId xmlns:a16="http://schemas.microsoft.com/office/drawing/2014/main" id="{7ABB1E3D-B315-5A43-973F-8F7A3C38D655}"/>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anose="02020603050405020304" pitchFamily="18" charset="0"/>
                <a:ea typeface="Lucida Sans Unicode" panose="020B0602030504020204" pitchFamily="34" charset="0"/>
                <a:cs typeface="Lucida Sans Unicode" panose="020B0602030504020204" pitchFamily="34" charset="0"/>
              </a:defRPr>
            </a:lvl1pPr>
          </a:lstStyle>
          <a:p>
            <a:pPr>
              <a:defRPr/>
            </a:pPr>
            <a:fld id="{9145F34F-74DC-3944-912A-D62220722A3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D3B34932-D85F-754C-858E-6F4ECC8E9E8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fld id="{B819A6F0-36DF-034A-8471-6B26380D0C40}" type="slidenum">
              <a:rPr lang="en-US" altLang="en-US" sz="1200" smtClean="0"/>
              <a:pPr/>
              <a:t>1</a:t>
            </a:fld>
            <a:endParaRPr lang="en-US" altLang="en-US" sz="1200"/>
          </a:p>
        </p:txBody>
      </p:sp>
      <p:sp>
        <p:nvSpPr>
          <p:cNvPr id="5123" name="Rectangle 2">
            <a:extLst>
              <a:ext uri="{FF2B5EF4-FFF2-40B4-BE49-F238E27FC236}">
                <a16:creationId xmlns:a16="http://schemas.microsoft.com/office/drawing/2014/main" id="{C6C6CFED-6D10-E043-8F40-3328488C89EB}"/>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532AF643-22CC-4046-906E-C01E7022A6C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2"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p>
        </p:txBody>
      </p:sp>
      <p:sp>
        <p:nvSpPr>
          <p:cNvPr id="4" name="Slide Number Placeholder 3"/>
          <p:cNvSpPr>
            <a:spLocks noGrp="1"/>
          </p:cNvSpPr>
          <p:nvPr>
            <p:ph type="sldNum" sz="quarter" idx="5"/>
          </p:nvPr>
        </p:nvSpPr>
        <p:spPr/>
        <p:txBody>
          <a:bodyPr/>
          <a:lstStyle/>
          <a:p>
            <a:pPr>
              <a:defRPr/>
            </a:pPr>
            <a:fld id="{9145F34F-74DC-3944-912A-D62220722A3D}" type="slidenum">
              <a:rPr lang="en-US" altLang="en-US" smtClean="0"/>
              <a:pPr>
                <a:defRPr/>
              </a:pPr>
              <a:t>24</a:t>
            </a:fld>
            <a:endParaRPr lang="en-US" altLang="en-US"/>
          </a:p>
        </p:txBody>
      </p:sp>
    </p:spTree>
    <p:extLst>
      <p:ext uri="{BB962C8B-B14F-4D97-AF65-F5344CB8AC3E}">
        <p14:creationId xmlns:p14="http://schemas.microsoft.com/office/powerpoint/2010/main" val="7824455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4D749389-F482-6E41-A031-DB089C42F29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fld id="{3A3D7E29-6CFE-8C4A-A4B9-D5A4B2DC72DC}" type="slidenum">
              <a:rPr lang="en-US" altLang="en-US" sz="1200" smtClean="0"/>
              <a:pPr/>
              <a:t>26</a:t>
            </a:fld>
            <a:endParaRPr lang="en-US" altLang="en-US" sz="1200"/>
          </a:p>
        </p:txBody>
      </p:sp>
      <p:sp>
        <p:nvSpPr>
          <p:cNvPr id="28675" name="Rectangle 2">
            <a:extLst>
              <a:ext uri="{FF2B5EF4-FFF2-40B4-BE49-F238E27FC236}">
                <a16:creationId xmlns:a16="http://schemas.microsoft.com/office/drawing/2014/main" id="{98BFC5DE-B98A-9A49-AC04-FCD070FC9DE7}"/>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2042078A-3B0C-3F40-9CA9-E7E3FD5EC2D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2"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6067EE81-C8AA-0B4F-AC90-83414BFF09D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fld id="{2D3C1B63-08CF-E145-AEA8-8FC5A932EE62}" type="slidenum">
              <a:rPr lang="en-US" altLang="en-US" sz="1200" smtClean="0"/>
              <a:pPr/>
              <a:t>27</a:t>
            </a:fld>
            <a:endParaRPr lang="en-US" altLang="en-US" sz="1200"/>
          </a:p>
        </p:txBody>
      </p:sp>
      <p:sp>
        <p:nvSpPr>
          <p:cNvPr id="30723" name="Rectangle 2">
            <a:extLst>
              <a:ext uri="{FF2B5EF4-FFF2-40B4-BE49-F238E27FC236}">
                <a16:creationId xmlns:a16="http://schemas.microsoft.com/office/drawing/2014/main" id="{8F9A9B72-0B85-5D47-BA7A-FB535C795317}"/>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52DD3AD8-4929-544C-8B37-7C511965745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2"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7A312D44-BAA4-3446-8814-374C6E85D4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fld id="{7348C0A6-F67E-9149-A9A5-73942E7E638A}" type="slidenum">
              <a:rPr lang="en-US" altLang="en-US" sz="1200" smtClean="0"/>
              <a:pPr/>
              <a:t>28</a:t>
            </a:fld>
            <a:endParaRPr lang="en-US" altLang="en-US" sz="1200"/>
          </a:p>
        </p:txBody>
      </p:sp>
      <p:sp>
        <p:nvSpPr>
          <p:cNvPr id="32771" name="Rectangle 2">
            <a:extLst>
              <a:ext uri="{FF2B5EF4-FFF2-40B4-BE49-F238E27FC236}">
                <a16:creationId xmlns:a16="http://schemas.microsoft.com/office/drawing/2014/main" id="{BF5597F1-0819-154B-AA56-AB13D94C20D2}"/>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id="{756CB0F4-4702-FE44-A215-8C1B22DC3CD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2"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5A618B7C-8F5B-1449-8A6A-DCB1D6EEB2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fld id="{15C2A37A-285E-FC4F-AFC0-DD3933E590D7}" type="slidenum">
              <a:rPr lang="en-US" altLang="en-US" sz="1200" smtClean="0"/>
              <a:pPr/>
              <a:t>29</a:t>
            </a:fld>
            <a:endParaRPr lang="en-US" altLang="en-US" sz="1200"/>
          </a:p>
        </p:txBody>
      </p:sp>
      <p:sp>
        <p:nvSpPr>
          <p:cNvPr id="34819" name="Rectangle 2">
            <a:extLst>
              <a:ext uri="{FF2B5EF4-FFF2-40B4-BE49-F238E27FC236}">
                <a16:creationId xmlns:a16="http://schemas.microsoft.com/office/drawing/2014/main" id="{2041C004-C6BB-E64F-82A9-17D72797A4C6}"/>
              </a:ext>
            </a:extLst>
          </p:cNvPr>
          <p:cNvSpPr>
            <a:spLocks noGrp="1" noRot="1" noChangeAspect="1" noChangeArrowheads="1" noTextEdit="1"/>
          </p:cNvSpPr>
          <p:nvPr>
            <p:ph type="sldImg"/>
          </p:nvPr>
        </p:nvSpPr>
        <p:spPr>
          <a:ln/>
        </p:spPr>
      </p:sp>
      <p:sp>
        <p:nvSpPr>
          <p:cNvPr id="34820" name="Rectangle 3">
            <a:extLst>
              <a:ext uri="{FF2B5EF4-FFF2-40B4-BE49-F238E27FC236}">
                <a16:creationId xmlns:a16="http://schemas.microsoft.com/office/drawing/2014/main" id="{10269A08-C76D-934A-A899-6115C7AC373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2"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CADB08A6-E5E2-D546-BBCB-454EEEBA9B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fld id="{4D79B056-9DB0-864A-8322-8B23F55BB325}" type="slidenum">
              <a:rPr lang="en-US" altLang="en-US" sz="1200" smtClean="0"/>
              <a:pPr/>
              <a:t>30</a:t>
            </a:fld>
            <a:endParaRPr lang="en-US" altLang="en-US" sz="1200"/>
          </a:p>
        </p:txBody>
      </p:sp>
      <p:sp>
        <p:nvSpPr>
          <p:cNvPr id="36867" name="Rectangle 2">
            <a:extLst>
              <a:ext uri="{FF2B5EF4-FFF2-40B4-BE49-F238E27FC236}">
                <a16:creationId xmlns:a16="http://schemas.microsoft.com/office/drawing/2014/main" id="{D70C1FEE-9101-F949-B3DB-E7B34099B9EB}"/>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04502B10-D86B-A049-9397-8963823778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2"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1430A9CA-36CC-324B-B33E-9B636B7E76A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fld id="{9120E85A-10D4-1F46-93BE-DDE126731839}" type="slidenum">
              <a:rPr lang="en-US" altLang="en-US" sz="1200" smtClean="0"/>
              <a:pPr/>
              <a:t>31</a:t>
            </a:fld>
            <a:endParaRPr lang="en-US" altLang="en-US" sz="1200"/>
          </a:p>
        </p:txBody>
      </p:sp>
      <p:sp>
        <p:nvSpPr>
          <p:cNvPr id="38915" name="Rectangle 2">
            <a:extLst>
              <a:ext uri="{FF2B5EF4-FFF2-40B4-BE49-F238E27FC236}">
                <a16:creationId xmlns:a16="http://schemas.microsoft.com/office/drawing/2014/main" id="{BE6BC9B6-98C5-EC47-8C43-54B94FEB42A5}"/>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56D0C2D5-09BC-5149-98DD-AF17C57424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2"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BC7B1AD1-0DF3-CE46-8456-DED64E81F50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fld id="{B21CDF2D-481E-344F-9A7D-FFEE2CB617E2}" type="slidenum">
              <a:rPr lang="en-US" altLang="en-US" sz="1200" smtClean="0"/>
              <a:pPr/>
              <a:t>32</a:t>
            </a:fld>
            <a:endParaRPr lang="en-US" altLang="en-US" sz="1200"/>
          </a:p>
        </p:txBody>
      </p:sp>
      <p:sp>
        <p:nvSpPr>
          <p:cNvPr id="40963" name="Rectangle 2">
            <a:extLst>
              <a:ext uri="{FF2B5EF4-FFF2-40B4-BE49-F238E27FC236}">
                <a16:creationId xmlns:a16="http://schemas.microsoft.com/office/drawing/2014/main" id="{FAFC6FBF-CBA8-304D-9D0A-A517ADC97281}"/>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D50BEBDE-7E5C-A945-961C-FCC6AECE60F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2"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9FA2D39D-8C35-0644-86D5-A1C385BA3EE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fld id="{A36C4F96-9EDB-3340-9924-7C27A1EA3D05}" type="slidenum">
              <a:rPr lang="en-US" altLang="en-US" sz="1200" smtClean="0"/>
              <a:pPr/>
              <a:t>34</a:t>
            </a:fld>
            <a:endParaRPr lang="en-US" altLang="en-US" sz="1200"/>
          </a:p>
        </p:txBody>
      </p:sp>
      <p:sp>
        <p:nvSpPr>
          <p:cNvPr id="106499" name="Rectangle 2">
            <a:extLst>
              <a:ext uri="{FF2B5EF4-FFF2-40B4-BE49-F238E27FC236}">
                <a16:creationId xmlns:a16="http://schemas.microsoft.com/office/drawing/2014/main" id="{FDF352AE-8F59-3549-8F73-165B812A002B}"/>
              </a:ext>
            </a:extLst>
          </p:cNvPr>
          <p:cNvSpPr>
            <a:spLocks noGrp="1" noRot="1" noChangeAspect="1" noChangeArrowheads="1" noTextEdit="1"/>
          </p:cNvSpPr>
          <p:nvPr>
            <p:ph type="sldImg"/>
          </p:nvPr>
        </p:nvSpPr>
        <p:spPr>
          <a:ln/>
        </p:spPr>
      </p:sp>
      <p:sp>
        <p:nvSpPr>
          <p:cNvPr id="106500" name="Rectangle 3">
            <a:extLst>
              <a:ext uri="{FF2B5EF4-FFF2-40B4-BE49-F238E27FC236}">
                <a16:creationId xmlns:a16="http://schemas.microsoft.com/office/drawing/2014/main" id="{1BD4F636-9DDE-B947-BF25-EB9DCE91285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2"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CA319C89-B4F3-6B43-BDFA-5996309BE88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fld id="{9C59D8EC-3B25-5C4C-977C-9A6B552A09BB}" type="slidenum">
              <a:rPr lang="en-US" altLang="en-US" sz="1200" smtClean="0"/>
              <a:pPr/>
              <a:t>35</a:t>
            </a:fld>
            <a:endParaRPr lang="en-US" altLang="en-US" sz="1200"/>
          </a:p>
        </p:txBody>
      </p:sp>
      <p:sp>
        <p:nvSpPr>
          <p:cNvPr id="44035" name="Rectangle 2">
            <a:extLst>
              <a:ext uri="{FF2B5EF4-FFF2-40B4-BE49-F238E27FC236}">
                <a16:creationId xmlns:a16="http://schemas.microsoft.com/office/drawing/2014/main" id="{C44535CD-1783-8146-AF5B-CCDBB0459884}"/>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2E4712A9-F458-6848-9B95-323FB6BB03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2" charset="0"/>
            </a:endParaRPr>
          </a:p>
        </p:txBody>
      </p:sp>
    </p:spTree>
    <p:extLst>
      <p:ext uri="{BB962C8B-B14F-4D97-AF65-F5344CB8AC3E}">
        <p14:creationId xmlns:p14="http://schemas.microsoft.com/office/powerpoint/2010/main" val="2453750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17F50816-C349-4448-8E1D-FB752653AD4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fld id="{364EB5CC-F285-614E-80E1-54C60AE16752}" type="slidenum">
              <a:rPr lang="en-US" altLang="en-US" sz="1200" smtClean="0"/>
              <a:pPr/>
              <a:t>2</a:t>
            </a:fld>
            <a:endParaRPr lang="en-US" altLang="en-US" sz="1200"/>
          </a:p>
        </p:txBody>
      </p:sp>
      <p:sp>
        <p:nvSpPr>
          <p:cNvPr id="7171" name="Rectangle 2">
            <a:extLst>
              <a:ext uri="{FF2B5EF4-FFF2-40B4-BE49-F238E27FC236}">
                <a16:creationId xmlns:a16="http://schemas.microsoft.com/office/drawing/2014/main" id="{FB4A3A64-C6DC-CC44-8B05-DFAC056EBC0F}"/>
              </a:ext>
            </a:extLst>
          </p:cNvPr>
          <p:cNvSpPr>
            <a:spLocks noGrp="1" noRot="1" noChangeAspect="1" noChangeArrowheads="1" noTextEdit="1"/>
          </p:cNvSpPr>
          <p:nvPr>
            <p:ph type="sldImg"/>
          </p:nvPr>
        </p:nvSpPr>
        <p:spPr>
          <a:solidFill>
            <a:srgbClr val="FFFFFF"/>
          </a:solidFill>
          <a:ln/>
        </p:spPr>
      </p:sp>
      <p:sp>
        <p:nvSpPr>
          <p:cNvPr id="7172" name="Rectangle 3">
            <a:extLst>
              <a:ext uri="{FF2B5EF4-FFF2-40B4-BE49-F238E27FC236}">
                <a16:creationId xmlns:a16="http://schemas.microsoft.com/office/drawing/2014/main" id="{1A08FA2A-456C-B34F-9D40-149A4D56F892}"/>
              </a:ext>
            </a:extLst>
          </p:cNvPr>
          <p:cNvSpPr>
            <a:spLocks noGrp="1" noChangeArrowheads="1"/>
          </p:cNvSpPr>
          <p:nvPr>
            <p:ph type="body" idx="1"/>
          </p:nvPr>
        </p:nvSpPr>
        <p:spPr>
          <a:solidFill>
            <a:srgbClr val="FFFFFF"/>
          </a:solidFill>
          <a:ln>
            <a:solidFill>
              <a:srgbClr val="000000"/>
            </a:solidFill>
          </a:ln>
        </p:spPr>
        <p:txBody>
          <a:bodyPr lIns="90004" tIns="45002" rIns="90004" bIns="45002"/>
          <a:lstStyle/>
          <a:p>
            <a:pPr eaLnBrk="1" hangingPunct="1"/>
            <a:endParaRPr lang="en-US" altLang="en-US">
              <a:latin typeface="Times" pitchFamily="2"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980AE360-68B7-9C49-92B5-AEC7B29BFA4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fld id="{235149AB-7892-AE47-A38F-28444F6979E6}" type="slidenum">
              <a:rPr lang="en-US" altLang="en-US" sz="1200" smtClean="0"/>
              <a:pPr/>
              <a:t>36</a:t>
            </a:fld>
            <a:endParaRPr lang="en-US" altLang="en-US" sz="1200"/>
          </a:p>
        </p:txBody>
      </p:sp>
      <p:sp>
        <p:nvSpPr>
          <p:cNvPr id="47107" name="Rectangle 2">
            <a:extLst>
              <a:ext uri="{FF2B5EF4-FFF2-40B4-BE49-F238E27FC236}">
                <a16:creationId xmlns:a16="http://schemas.microsoft.com/office/drawing/2014/main" id="{FF4D2E0A-FD98-E544-947F-18D522FEF726}"/>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F8703C94-0732-C74D-9F50-80944D39C49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2" charset="0"/>
            </a:endParaRPr>
          </a:p>
        </p:txBody>
      </p:sp>
    </p:spTree>
    <p:extLst>
      <p:ext uri="{BB962C8B-B14F-4D97-AF65-F5344CB8AC3E}">
        <p14:creationId xmlns:p14="http://schemas.microsoft.com/office/powerpoint/2010/main" val="17024906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3FCA9913-BDAE-864B-8908-12774FF633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fld id="{96103B5F-DF42-1448-A670-8CE307C46C5C}" type="slidenum">
              <a:rPr lang="en-US" altLang="en-US" sz="1200" smtClean="0"/>
              <a:pPr/>
              <a:t>37</a:t>
            </a:fld>
            <a:endParaRPr lang="en-US" altLang="en-US" sz="1200"/>
          </a:p>
        </p:txBody>
      </p:sp>
      <p:sp>
        <p:nvSpPr>
          <p:cNvPr id="49155" name="Rectangle 2">
            <a:extLst>
              <a:ext uri="{FF2B5EF4-FFF2-40B4-BE49-F238E27FC236}">
                <a16:creationId xmlns:a16="http://schemas.microsoft.com/office/drawing/2014/main" id="{38169862-8CCC-A346-B2EA-4C9AC2C7C88D}"/>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9A4460E2-9C4F-834F-A478-1B375C9E18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2" charset="0"/>
            </a:endParaRPr>
          </a:p>
        </p:txBody>
      </p:sp>
    </p:spTree>
    <p:extLst>
      <p:ext uri="{BB962C8B-B14F-4D97-AF65-F5344CB8AC3E}">
        <p14:creationId xmlns:p14="http://schemas.microsoft.com/office/powerpoint/2010/main" val="17389857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CA705A1B-AC27-524E-9238-E15501A5300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fld id="{CCDB9C2A-6030-8E4A-91CC-1048F2365249}" type="slidenum">
              <a:rPr lang="en-US" altLang="en-US" sz="1200" smtClean="0"/>
              <a:pPr/>
              <a:t>38</a:t>
            </a:fld>
            <a:endParaRPr lang="en-US" altLang="en-US" sz="1200"/>
          </a:p>
        </p:txBody>
      </p:sp>
      <p:sp>
        <p:nvSpPr>
          <p:cNvPr id="51203" name="Rectangle 2">
            <a:extLst>
              <a:ext uri="{FF2B5EF4-FFF2-40B4-BE49-F238E27FC236}">
                <a16:creationId xmlns:a16="http://schemas.microsoft.com/office/drawing/2014/main" id="{B6E4CD69-580A-CE4C-9910-C4E7BC1F319A}"/>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BFDDEFAD-BA12-D742-BC40-DDF1B4D3560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2" charset="0"/>
            </a:endParaRPr>
          </a:p>
        </p:txBody>
      </p:sp>
    </p:spTree>
    <p:extLst>
      <p:ext uri="{BB962C8B-B14F-4D97-AF65-F5344CB8AC3E}">
        <p14:creationId xmlns:p14="http://schemas.microsoft.com/office/powerpoint/2010/main" val="1355477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EC21776C-55DD-1848-8AB1-0C16B1410EF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fld id="{C7EA2514-AE19-3647-9595-8F257D711367}" type="slidenum">
              <a:rPr lang="en-US" altLang="en-US" sz="1200" smtClean="0"/>
              <a:pPr/>
              <a:t>39</a:t>
            </a:fld>
            <a:endParaRPr lang="en-US" altLang="en-US" sz="1200"/>
          </a:p>
        </p:txBody>
      </p:sp>
      <p:sp>
        <p:nvSpPr>
          <p:cNvPr id="57347" name="Rectangle 2">
            <a:extLst>
              <a:ext uri="{FF2B5EF4-FFF2-40B4-BE49-F238E27FC236}">
                <a16:creationId xmlns:a16="http://schemas.microsoft.com/office/drawing/2014/main" id="{89857C52-DF3E-E041-B2C9-906FA2DA97D8}"/>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A339E38D-6D0C-784A-9931-3BA1D6822B3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2" charset="0"/>
            </a:endParaRPr>
          </a:p>
        </p:txBody>
      </p:sp>
    </p:spTree>
    <p:extLst>
      <p:ext uri="{BB962C8B-B14F-4D97-AF65-F5344CB8AC3E}">
        <p14:creationId xmlns:p14="http://schemas.microsoft.com/office/powerpoint/2010/main" val="21527093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182C2B0E-A40D-A14E-8D53-364E3D7F06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fld id="{18D66FF0-F86E-0F41-97AE-C0411F2E02B9}" type="slidenum">
              <a:rPr lang="en-US" altLang="en-US" sz="1200" smtClean="0"/>
              <a:pPr/>
              <a:t>40</a:t>
            </a:fld>
            <a:endParaRPr lang="en-US" altLang="en-US" sz="1200"/>
          </a:p>
        </p:txBody>
      </p:sp>
      <p:sp>
        <p:nvSpPr>
          <p:cNvPr id="59395" name="Rectangle 2">
            <a:extLst>
              <a:ext uri="{FF2B5EF4-FFF2-40B4-BE49-F238E27FC236}">
                <a16:creationId xmlns:a16="http://schemas.microsoft.com/office/drawing/2014/main" id="{47107DA1-4197-E242-A3A6-A43B94649F46}"/>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8DF9EF09-CBCE-7E4F-BE3F-2FFEB8DA04C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2" charset="0"/>
            </a:endParaRPr>
          </a:p>
        </p:txBody>
      </p:sp>
    </p:spTree>
    <p:extLst>
      <p:ext uri="{BB962C8B-B14F-4D97-AF65-F5344CB8AC3E}">
        <p14:creationId xmlns:p14="http://schemas.microsoft.com/office/powerpoint/2010/main" val="8774077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7622A1E3-A7E9-DB4C-9164-145E4BE969B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fld id="{0E0D2FEB-2604-2442-A207-12EA811A7640}" type="slidenum">
              <a:rPr lang="en-US" altLang="en-US" sz="1200" smtClean="0"/>
              <a:pPr/>
              <a:t>41</a:t>
            </a:fld>
            <a:endParaRPr lang="en-US" altLang="en-US" sz="1200"/>
          </a:p>
        </p:txBody>
      </p:sp>
      <p:sp>
        <p:nvSpPr>
          <p:cNvPr id="63491" name="Rectangle 2">
            <a:extLst>
              <a:ext uri="{FF2B5EF4-FFF2-40B4-BE49-F238E27FC236}">
                <a16:creationId xmlns:a16="http://schemas.microsoft.com/office/drawing/2014/main" id="{DE121DB7-8DBD-5441-82F1-7AD94C4405C6}"/>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112A045E-0683-2043-8274-23B23A51119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2" charset="0"/>
            </a:endParaRPr>
          </a:p>
        </p:txBody>
      </p:sp>
    </p:spTree>
    <p:extLst>
      <p:ext uri="{BB962C8B-B14F-4D97-AF65-F5344CB8AC3E}">
        <p14:creationId xmlns:p14="http://schemas.microsoft.com/office/powerpoint/2010/main" val="38095397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1A09F820-B747-0B4C-85C6-91791A9C5EE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fld id="{549FB323-BE3D-EB48-8EFE-BC87B07EADC8}" type="slidenum">
              <a:rPr lang="en-US" altLang="en-US" sz="1200" smtClean="0"/>
              <a:pPr/>
              <a:t>43</a:t>
            </a:fld>
            <a:endParaRPr lang="en-US" altLang="en-US" sz="1200"/>
          </a:p>
        </p:txBody>
      </p:sp>
      <p:sp>
        <p:nvSpPr>
          <p:cNvPr id="69635" name="Rectangle 2">
            <a:extLst>
              <a:ext uri="{FF2B5EF4-FFF2-40B4-BE49-F238E27FC236}">
                <a16:creationId xmlns:a16="http://schemas.microsoft.com/office/drawing/2014/main" id="{751DB703-E89C-AC43-8431-951F5B8B41DA}"/>
              </a:ext>
            </a:extLst>
          </p:cNvPr>
          <p:cNvSpPr>
            <a:spLocks noGrp="1" noRot="1" noChangeAspect="1" noChangeArrowheads="1" noTextEdit="1"/>
          </p:cNvSpPr>
          <p:nvPr>
            <p:ph type="sldImg"/>
          </p:nvPr>
        </p:nvSpPr>
        <p:spPr>
          <a:ln/>
        </p:spPr>
      </p:sp>
      <p:sp>
        <p:nvSpPr>
          <p:cNvPr id="69636" name="Rectangle 3">
            <a:extLst>
              <a:ext uri="{FF2B5EF4-FFF2-40B4-BE49-F238E27FC236}">
                <a16:creationId xmlns:a16="http://schemas.microsoft.com/office/drawing/2014/main" id="{315E2C8C-2709-C14D-9BC9-D541B76A6F1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2" charset="0"/>
            </a:endParaRPr>
          </a:p>
        </p:txBody>
      </p:sp>
    </p:spTree>
    <p:extLst>
      <p:ext uri="{BB962C8B-B14F-4D97-AF65-F5344CB8AC3E}">
        <p14:creationId xmlns:p14="http://schemas.microsoft.com/office/powerpoint/2010/main" val="1501367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BB681C6E-A3F3-BB40-B4D6-EE4FE4BB4B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fld id="{C36C3A0B-1F7D-9C4E-B670-D66354666882}" type="slidenum">
              <a:rPr lang="en-US" altLang="en-US" sz="1200" smtClean="0"/>
              <a:pPr/>
              <a:t>44</a:t>
            </a:fld>
            <a:endParaRPr lang="en-US" altLang="en-US" sz="1200"/>
          </a:p>
        </p:txBody>
      </p:sp>
      <p:sp>
        <p:nvSpPr>
          <p:cNvPr id="71683" name="Rectangle 2">
            <a:extLst>
              <a:ext uri="{FF2B5EF4-FFF2-40B4-BE49-F238E27FC236}">
                <a16:creationId xmlns:a16="http://schemas.microsoft.com/office/drawing/2014/main" id="{51618218-3AEF-074C-A5CB-A13C1E1D69EE}"/>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CB807805-B76D-2A48-BD34-6DAB166AA94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2" charset="0"/>
            </a:endParaRPr>
          </a:p>
        </p:txBody>
      </p:sp>
    </p:spTree>
    <p:extLst>
      <p:ext uri="{BB962C8B-B14F-4D97-AF65-F5344CB8AC3E}">
        <p14:creationId xmlns:p14="http://schemas.microsoft.com/office/powerpoint/2010/main" val="37448484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4C528E5E-6CA8-384E-9CD5-0CF909F904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fld id="{C1480A13-B114-5B46-ACE3-A2863298478F}" type="slidenum">
              <a:rPr lang="en-US" altLang="en-US" sz="1200" smtClean="0"/>
              <a:pPr/>
              <a:t>45</a:t>
            </a:fld>
            <a:endParaRPr lang="en-US" altLang="en-US" sz="1200"/>
          </a:p>
        </p:txBody>
      </p:sp>
      <p:sp>
        <p:nvSpPr>
          <p:cNvPr id="73731" name="Rectangle 2">
            <a:extLst>
              <a:ext uri="{FF2B5EF4-FFF2-40B4-BE49-F238E27FC236}">
                <a16:creationId xmlns:a16="http://schemas.microsoft.com/office/drawing/2014/main" id="{982016CC-3482-424C-B687-0B5D5F661E55}"/>
              </a:ext>
            </a:extLst>
          </p:cNvPr>
          <p:cNvSpPr>
            <a:spLocks noGrp="1" noRot="1" noChangeAspect="1" noChangeArrowheads="1" noTextEdit="1"/>
          </p:cNvSpPr>
          <p:nvPr>
            <p:ph type="sldImg"/>
          </p:nvPr>
        </p:nvSpPr>
        <p:spPr>
          <a:ln/>
        </p:spPr>
      </p:sp>
      <p:sp>
        <p:nvSpPr>
          <p:cNvPr id="73732" name="Rectangle 3">
            <a:extLst>
              <a:ext uri="{FF2B5EF4-FFF2-40B4-BE49-F238E27FC236}">
                <a16:creationId xmlns:a16="http://schemas.microsoft.com/office/drawing/2014/main" id="{CEDF6D99-88D4-0B42-BE4F-2751AFD5B3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2" charset="0"/>
            </a:endParaRPr>
          </a:p>
        </p:txBody>
      </p:sp>
    </p:spTree>
    <p:extLst>
      <p:ext uri="{BB962C8B-B14F-4D97-AF65-F5344CB8AC3E}">
        <p14:creationId xmlns:p14="http://schemas.microsoft.com/office/powerpoint/2010/main" val="9375878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D46B46CB-4980-4B4C-B486-4EB5431BEAB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fld id="{009E8F39-78D2-5647-A3FC-E89BDA780AA7}" type="slidenum">
              <a:rPr lang="en-US" altLang="en-US" sz="1200" smtClean="0"/>
              <a:pPr/>
              <a:t>46</a:t>
            </a:fld>
            <a:endParaRPr lang="en-US" altLang="en-US" sz="1200"/>
          </a:p>
        </p:txBody>
      </p:sp>
      <p:sp>
        <p:nvSpPr>
          <p:cNvPr id="77827" name="Rectangle 2">
            <a:extLst>
              <a:ext uri="{FF2B5EF4-FFF2-40B4-BE49-F238E27FC236}">
                <a16:creationId xmlns:a16="http://schemas.microsoft.com/office/drawing/2014/main" id="{DDB004F2-5E5A-504F-A042-1D53F3D30C18}"/>
              </a:ext>
            </a:extLst>
          </p:cNvPr>
          <p:cNvSpPr>
            <a:spLocks noGrp="1" noRot="1" noChangeAspect="1" noChangeArrowheads="1" noTextEdit="1"/>
          </p:cNvSpPr>
          <p:nvPr>
            <p:ph type="sldImg"/>
          </p:nvPr>
        </p:nvSpPr>
        <p:spPr>
          <a:ln/>
        </p:spPr>
      </p:sp>
      <p:sp>
        <p:nvSpPr>
          <p:cNvPr id="77828" name="Rectangle 3">
            <a:extLst>
              <a:ext uri="{FF2B5EF4-FFF2-40B4-BE49-F238E27FC236}">
                <a16:creationId xmlns:a16="http://schemas.microsoft.com/office/drawing/2014/main" id="{217C25AE-4C16-0D44-96AC-51A9E516ED1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2" charset="0"/>
            </a:endParaRPr>
          </a:p>
        </p:txBody>
      </p:sp>
    </p:spTree>
    <p:extLst>
      <p:ext uri="{BB962C8B-B14F-4D97-AF65-F5344CB8AC3E}">
        <p14:creationId xmlns:p14="http://schemas.microsoft.com/office/powerpoint/2010/main" val="600821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BC2A2DAD-2426-4444-A3CF-DF0B309972D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fld id="{8D158B31-DE99-3B42-B34E-1B7EB2B3388B}" type="slidenum">
              <a:rPr lang="en-US" altLang="en-US" sz="1200" smtClean="0"/>
              <a:pPr/>
              <a:t>3</a:t>
            </a:fld>
            <a:endParaRPr lang="en-US" altLang="en-US" sz="1200"/>
          </a:p>
        </p:txBody>
      </p:sp>
      <p:sp>
        <p:nvSpPr>
          <p:cNvPr id="9219" name="Rectangle 2">
            <a:extLst>
              <a:ext uri="{FF2B5EF4-FFF2-40B4-BE49-F238E27FC236}">
                <a16:creationId xmlns:a16="http://schemas.microsoft.com/office/drawing/2014/main" id="{A9AF861F-6AA3-8F43-A9A4-35664A79E071}"/>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32052C41-577F-244D-A0F4-C86C41F6828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2"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86DABB75-66DF-0343-BF9B-0F954A6A594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fld id="{E57B025C-562E-7844-9C29-7ABFD9C0139E}" type="slidenum">
              <a:rPr lang="en-US" altLang="en-US" sz="1200" smtClean="0"/>
              <a:pPr/>
              <a:t>47</a:t>
            </a:fld>
            <a:endParaRPr lang="en-US" altLang="en-US" sz="1200"/>
          </a:p>
        </p:txBody>
      </p:sp>
      <p:sp>
        <p:nvSpPr>
          <p:cNvPr id="79875" name="Rectangle 2">
            <a:extLst>
              <a:ext uri="{FF2B5EF4-FFF2-40B4-BE49-F238E27FC236}">
                <a16:creationId xmlns:a16="http://schemas.microsoft.com/office/drawing/2014/main" id="{26A0501C-FFC4-C345-99FF-B2A1B2BAD634}"/>
              </a:ext>
            </a:extLst>
          </p:cNvPr>
          <p:cNvSpPr>
            <a:spLocks noGrp="1" noRot="1" noChangeAspect="1" noChangeArrowheads="1" noTextEdit="1"/>
          </p:cNvSpPr>
          <p:nvPr>
            <p:ph type="sldImg"/>
          </p:nvPr>
        </p:nvSpPr>
        <p:spPr>
          <a:ln/>
        </p:spPr>
      </p:sp>
      <p:sp>
        <p:nvSpPr>
          <p:cNvPr id="79876" name="Rectangle 3">
            <a:extLst>
              <a:ext uri="{FF2B5EF4-FFF2-40B4-BE49-F238E27FC236}">
                <a16:creationId xmlns:a16="http://schemas.microsoft.com/office/drawing/2014/main" id="{9BDDEE24-C93B-8846-B132-1EC068943D0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2" charset="0"/>
            </a:endParaRPr>
          </a:p>
        </p:txBody>
      </p:sp>
    </p:spTree>
    <p:extLst>
      <p:ext uri="{BB962C8B-B14F-4D97-AF65-F5344CB8AC3E}">
        <p14:creationId xmlns:p14="http://schemas.microsoft.com/office/powerpoint/2010/main" val="17864804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3B97E139-10C1-5C4A-92FB-D8370FC67A0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fld id="{DC65142C-DB1A-2F42-9B5E-B4C4B29D12B4}" type="slidenum">
              <a:rPr lang="en-US" altLang="en-US" sz="1200" smtClean="0"/>
              <a:pPr/>
              <a:t>48</a:t>
            </a:fld>
            <a:endParaRPr lang="en-US" altLang="en-US" sz="1200"/>
          </a:p>
        </p:txBody>
      </p:sp>
      <p:sp>
        <p:nvSpPr>
          <p:cNvPr id="81923" name="Rectangle 2">
            <a:extLst>
              <a:ext uri="{FF2B5EF4-FFF2-40B4-BE49-F238E27FC236}">
                <a16:creationId xmlns:a16="http://schemas.microsoft.com/office/drawing/2014/main" id="{D6345C27-520F-DF44-B641-D8370C369D76}"/>
              </a:ext>
            </a:extLst>
          </p:cNvPr>
          <p:cNvSpPr>
            <a:spLocks noGrp="1" noRot="1" noChangeAspect="1" noChangeArrowheads="1" noTextEdit="1"/>
          </p:cNvSpPr>
          <p:nvPr>
            <p:ph type="sldImg"/>
          </p:nvPr>
        </p:nvSpPr>
        <p:spPr>
          <a:ln/>
        </p:spPr>
      </p:sp>
      <p:sp>
        <p:nvSpPr>
          <p:cNvPr id="81924" name="Rectangle 3">
            <a:extLst>
              <a:ext uri="{FF2B5EF4-FFF2-40B4-BE49-F238E27FC236}">
                <a16:creationId xmlns:a16="http://schemas.microsoft.com/office/drawing/2014/main" id="{89B58E7A-9726-0041-B175-491CB3832EE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2" charset="0"/>
            </a:endParaRPr>
          </a:p>
        </p:txBody>
      </p:sp>
    </p:spTree>
    <p:extLst>
      <p:ext uri="{BB962C8B-B14F-4D97-AF65-F5344CB8AC3E}">
        <p14:creationId xmlns:p14="http://schemas.microsoft.com/office/powerpoint/2010/main" val="19083646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416AFB58-A08B-1F43-AFA0-D23D961B051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fld id="{F7FF37E8-2E71-5A41-B947-19EF97B61263}" type="slidenum">
              <a:rPr lang="en-US" altLang="en-US" sz="1200" smtClean="0"/>
              <a:pPr/>
              <a:t>49</a:t>
            </a:fld>
            <a:endParaRPr lang="en-US" altLang="en-US" sz="1200"/>
          </a:p>
        </p:txBody>
      </p:sp>
      <p:sp>
        <p:nvSpPr>
          <p:cNvPr id="86019" name="Rectangle 2">
            <a:extLst>
              <a:ext uri="{FF2B5EF4-FFF2-40B4-BE49-F238E27FC236}">
                <a16:creationId xmlns:a16="http://schemas.microsoft.com/office/drawing/2014/main" id="{CA7143B7-AF2C-7F46-9C80-2266F38DAF49}"/>
              </a:ext>
            </a:extLst>
          </p:cNvPr>
          <p:cNvSpPr>
            <a:spLocks noGrp="1" noRot="1" noChangeAspect="1" noChangeArrowheads="1" noTextEdit="1"/>
          </p:cNvSpPr>
          <p:nvPr>
            <p:ph type="sldImg"/>
          </p:nvPr>
        </p:nvSpPr>
        <p:spPr>
          <a:ln/>
        </p:spPr>
      </p:sp>
      <p:sp>
        <p:nvSpPr>
          <p:cNvPr id="86020" name="Rectangle 3">
            <a:extLst>
              <a:ext uri="{FF2B5EF4-FFF2-40B4-BE49-F238E27FC236}">
                <a16:creationId xmlns:a16="http://schemas.microsoft.com/office/drawing/2014/main" id="{9309E347-9078-5D41-A622-DE0B88E58BC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2" charset="0"/>
            </a:endParaRPr>
          </a:p>
        </p:txBody>
      </p:sp>
    </p:spTree>
    <p:extLst>
      <p:ext uri="{BB962C8B-B14F-4D97-AF65-F5344CB8AC3E}">
        <p14:creationId xmlns:p14="http://schemas.microsoft.com/office/powerpoint/2010/main" val="9250681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34D789D1-7C9B-C344-BAAF-516B65AF42E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fld id="{19110BC2-9F8C-374A-B5E4-01787FA3A5AD}" type="slidenum">
              <a:rPr lang="en-US" altLang="en-US" sz="1200" smtClean="0"/>
              <a:pPr/>
              <a:t>50</a:t>
            </a:fld>
            <a:endParaRPr lang="en-US" altLang="en-US" sz="1200"/>
          </a:p>
        </p:txBody>
      </p:sp>
      <p:sp>
        <p:nvSpPr>
          <p:cNvPr id="90115" name="Rectangle 2">
            <a:extLst>
              <a:ext uri="{FF2B5EF4-FFF2-40B4-BE49-F238E27FC236}">
                <a16:creationId xmlns:a16="http://schemas.microsoft.com/office/drawing/2014/main" id="{6D826EF1-6A47-3D47-B27C-5D279C9152DC}"/>
              </a:ext>
            </a:extLst>
          </p:cNvPr>
          <p:cNvSpPr>
            <a:spLocks noGrp="1" noRot="1" noChangeAspect="1" noChangeArrowheads="1" noTextEdit="1"/>
          </p:cNvSpPr>
          <p:nvPr>
            <p:ph type="sldImg"/>
          </p:nvPr>
        </p:nvSpPr>
        <p:spPr>
          <a:ln/>
        </p:spPr>
      </p:sp>
      <p:sp>
        <p:nvSpPr>
          <p:cNvPr id="90116" name="Rectangle 3">
            <a:extLst>
              <a:ext uri="{FF2B5EF4-FFF2-40B4-BE49-F238E27FC236}">
                <a16:creationId xmlns:a16="http://schemas.microsoft.com/office/drawing/2014/main" id="{A9E5BEF2-8F09-6943-A3A9-A1E642A8D3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2" charset="0"/>
            </a:endParaRPr>
          </a:p>
        </p:txBody>
      </p:sp>
    </p:spTree>
    <p:extLst>
      <p:ext uri="{BB962C8B-B14F-4D97-AF65-F5344CB8AC3E}">
        <p14:creationId xmlns:p14="http://schemas.microsoft.com/office/powerpoint/2010/main" val="32000544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45F34F-74DC-3944-912A-D62220722A3D}" type="slidenum">
              <a:rPr lang="en-US" altLang="en-US" smtClean="0"/>
              <a:pPr>
                <a:defRPr/>
              </a:pPr>
              <a:t>51</a:t>
            </a:fld>
            <a:endParaRPr lang="en-US" altLang="en-US"/>
          </a:p>
        </p:txBody>
      </p:sp>
    </p:spTree>
    <p:extLst>
      <p:ext uri="{BB962C8B-B14F-4D97-AF65-F5344CB8AC3E}">
        <p14:creationId xmlns:p14="http://schemas.microsoft.com/office/powerpoint/2010/main" val="20813529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9FA2D39D-8C35-0644-86D5-A1C385BA3EE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fld id="{A36C4F96-9EDB-3340-9924-7C27A1EA3D05}" type="slidenum">
              <a:rPr lang="en-US" altLang="en-US" sz="1200" smtClean="0"/>
              <a:pPr/>
              <a:t>54</a:t>
            </a:fld>
            <a:endParaRPr lang="en-US" altLang="en-US" sz="1200"/>
          </a:p>
        </p:txBody>
      </p:sp>
      <p:sp>
        <p:nvSpPr>
          <p:cNvPr id="106499" name="Rectangle 2">
            <a:extLst>
              <a:ext uri="{FF2B5EF4-FFF2-40B4-BE49-F238E27FC236}">
                <a16:creationId xmlns:a16="http://schemas.microsoft.com/office/drawing/2014/main" id="{FDF352AE-8F59-3549-8F73-165B812A002B}"/>
              </a:ext>
            </a:extLst>
          </p:cNvPr>
          <p:cNvSpPr>
            <a:spLocks noGrp="1" noRot="1" noChangeAspect="1" noChangeArrowheads="1" noTextEdit="1"/>
          </p:cNvSpPr>
          <p:nvPr>
            <p:ph type="sldImg"/>
          </p:nvPr>
        </p:nvSpPr>
        <p:spPr>
          <a:ln/>
        </p:spPr>
      </p:sp>
      <p:sp>
        <p:nvSpPr>
          <p:cNvPr id="106500" name="Rectangle 3">
            <a:extLst>
              <a:ext uri="{FF2B5EF4-FFF2-40B4-BE49-F238E27FC236}">
                <a16:creationId xmlns:a16="http://schemas.microsoft.com/office/drawing/2014/main" id="{1BD4F636-9DDE-B947-BF25-EB9DCE91285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2" charset="0"/>
            </a:endParaRPr>
          </a:p>
        </p:txBody>
      </p:sp>
    </p:spTree>
    <p:extLst>
      <p:ext uri="{BB962C8B-B14F-4D97-AF65-F5344CB8AC3E}">
        <p14:creationId xmlns:p14="http://schemas.microsoft.com/office/powerpoint/2010/main" val="1958012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D60DFAE7-19F4-2741-BC18-4B5A312EB41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fld id="{DA415152-2E15-F749-8077-4BA84031B59E}" type="slidenum">
              <a:rPr lang="en-US" altLang="en-US" sz="1200" smtClean="0"/>
              <a:pPr/>
              <a:t>4</a:t>
            </a:fld>
            <a:endParaRPr lang="en-US" altLang="en-US" sz="1200"/>
          </a:p>
        </p:txBody>
      </p:sp>
      <p:sp>
        <p:nvSpPr>
          <p:cNvPr id="13315" name="Rectangle 2">
            <a:extLst>
              <a:ext uri="{FF2B5EF4-FFF2-40B4-BE49-F238E27FC236}">
                <a16:creationId xmlns:a16="http://schemas.microsoft.com/office/drawing/2014/main" id="{F0B343D2-E9D8-B94E-9551-B17468666314}"/>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B1D46F4C-C6C3-8B4F-9FB6-347A8AC15A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2"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31C32F59-6B81-8845-9F81-119039160B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fld id="{C0F685CB-05B4-B840-88FA-3381B887C423}" type="slidenum">
              <a:rPr lang="en-US" altLang="en-US" sz="1200" smtClean="0"/>
              <a:pPr/>
              <a:t>5</a:t>
            </a:fld>
            <a:endParaRPr lang="en-US" altLang="en-US" sz="1200"/>
          </a:p>
        </p:txBody>
      </p:sp>
      <p:sp>
        <p:nvSpPr>
          <p:cNvPr id="15363" name="Rectangle 2">
            <a:extLst>
              <a:ext uri="{FF2B5EF4-FFF2-40B4-BE49-F238E27FC236}">
                <a16:creationId xmlns:a16="http://schemas.microsoft.com/office/drawing/2014/main" id="{F6BE3221-C6AC-3446-B928-CB16E1BDA7C7}"/>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D662418A-777E-A142-BA0E-EC48B4FDA1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pitchFamily="2"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5CCAD61F-B6A2-5246-B67A-CA5C69178F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fld id="{D4C274ED-7F27-7642-987C-56C1A15C4467}" type="slidenum">
              <a:rPr lang="en-US" altLang="en-US" sz="1200" smtClean="0"/>
              <a:pPr/>
              <a:t>7</a:t>
            </a:fld>
            <a:endParaRPr lang="en-US" altLang="en-US" sz="1200"/>
          </a:p>
        </p:txBody>
      </p:sp>
      <p:sp>
        <p:nvSpPr>
          <p:cNvPr id="19459" name="Rectangle 2">
            <a:extLst>
              <a:ext uri="{FF2B5EF4-FFF2-40B4-BE49-F238E27FC236}">
                <a16:creationId xmlns:a16="http://schemas.microsoft.com/office/drawing/2014/main" id="{C191AE66-466D-2B4C-A0DE-7A34261E45CB}"/>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C71EF52B-EB5D-2040-B833-4BC4FCDF4FF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2"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73A80C83-4D1E-524B-BED3-E73438B5B5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fld id="{DD0D7146-9182-594F-B2DE-B29C20C14C68}" type="slidenum">
              <a:rPr lang="en-US" altLang="en-US" sz="1200" smtClean="0"/>
              <a:pPr/>
              <a:t>16</a:t>
            </a:fld>
            <a:endParaRPr lang="en-US" altLang="en-US" sz="1200"/>
          </a:p>
        </p:txBody>
      </p:sp>
      <p:sp>
        <p:nvSpPr>
          <p:cNvPr id="22531" name="Rectangle 2">
            <a:extLst>
              <a:ext uri="{FF2B5EF4-FFF2-40B4-BE49-F238E27FC236}">
                <a16:creationId xmlns:a16="http://schemas.microsoft.com/office/drawing/2014/main" id="{BBBEC388-C537-5A4F-B898-D0545E414F22}"/>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40195217-3A80-3042-B072-1743104846D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2"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73A80C83-4D1E-524B-BED3-E73438B5B5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fld id="{DD0D7146-9182-594F-B2DE-B29C20C14C68}" type="slidenum">
              <a:rPr lang="en-US" altLang="en-US" sz="1200" smtClean="0"/>
              <a:pPr/>
              <a:t>17</a:t>
            </a:fld>
            <a:endParaRPr lang="en-US" altLang="en-US" sz="1200"/>
          </a:p>
        </p:txBody>
      </p:sp>
      <p:sp>
        <p:nvSpPr>
          <p:cNvPr id="22531" name="Rectangle 2">
            <a:extLst>
              <a:ext uri="{FF2B5EF4-FFF2-40B4-BE49-F238E27FC236}">
                <a16:creationId xmlns:a16="http://schemas.microsoft.com/office/drawing/2014/main" id="{BBBEC388-C537-5A4F-B898-D0545E414F22}"/>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40195217-3A80-3042-B072-1743104846D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2" charset="0"/>
            </a:endParaRPr>
          </a:p>
        </p:txBody>
      </p:sp>
    </p:spTree>
    <p:extLst>
      <p:ext uri="{BB962C8B-B14F-4D97-AF65-F5344CB8AC3E}">
        <p14:creationId xmlns:p14="http://schemas.microsoft.com/office/powerpoint/2010/main" val="5521922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FB13F5AB-BAA2-384B-B5F2-2A7596C76E6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2" charset="0"/>
                <a:cs typeface="Lucida Sans Unicode" panose="020B0602030504020204" pitchFamily="34" charset="0"/>
              </a:defRPr>
            </a:lvl1pPr>
            <a:lvl2pPr marL="742950" indent="-285750">
              <a:defRPr sz="2400">
                <a:solidFill>
                  <a:schemeClr val="tx1"/>
                </a:solidFill>
                <a:latin typeface="Times" pitchFamily="2" charset="0"/>
                <a:cs typeface="Lucida Sans Unicode" panose="020B0602030504020204" pitchFamily="34" charset="0"/>
              </a:defRPr>
            </a:lvl2pPr>
            <a:lvl3pPr marL="1143000" indent="-228600">
              <a:defRPr sz="2400">
                <a:solidFill>
                  <a:schemeClr val="tx1"/>
                </a:solidFill>
                <a:latin typeface="Times" pitchFamily="2" charset="0"/>
                <a:cs typeface="Lucida Sans Unicode" panose="020B0602030504020204" pitchFamily="34" charset="0"/>
              </a:defRPr>
            </a:lvl3pPr>
            <a:lvl4pPr marL="1600200" indent="-228600">
              <a:defRPr sz="2400">
                <a:solidFill>
                  <a:schemeClr val="tx1"/>
                </a:solidFill>
                <a:latin typeface="Times" pitchFamily="2" charset="0"/>
                <a:cs typeface="Lucida Sans Unicode" panose="020B0602030504020204" pitchFamily="34" charset="0"/>
              </a:defRPr>
            </a:lvl4pPr>
            <a:lvl5pPr marL="2057400" indent="-228600">
              <a:defRPr sz="2400">
                <a:solidFill>
                  <a:schemeClr val="tx1"/>
                </a:solidFill>
                <a:latin typeface="Times" pitchFamily="2"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itchFamily="2" charset="0"/>
                <a:cs typeface="Lucida Sans Unicode" panose="020B0602030504020204" pitchFamily="34" charset="0"/>
              </a:defRPr>
            </a:lvl9pPr>
          </a:lstStyle>
          <a:p>
            <a:fld id="{14F33669-C48D-114E-834C-CC76EB249352}" type="slidenum">
              <a:rPr lang="en-US" altLang="en-US" sz="1200" smtClean="0"/>
              <a:pPr/>
              <a:t>18</a:t>
            </a:fld>
            <a:endParaRPr lang="en-US" altLang="en-US" sz="1200"/>
          </a:p>
        </p:txBody>
      </p:sp>
      <p:sp>
        <p:nvSpPr>
          <p:cNvPr id="24579" name="Rectangle 2">
            <a:extLst>
              <a:ext uri="{FF2B5EF4-FFF2-40B4-BE49-F238E27FC236}">
                <a16:creationId xmlns:a16="http://schemas.microsoft.com/office/drawing/2014/main" id="{19F254FC-FBFE-7E43-93F6-0F833C21E1EA}"/>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F390AC14-6300-494F-970E-B4A6A2A6EF1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itchFamily="2"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391180D2-32F6-2242-908C-4A7A225512EF}"/>
              </a:ext>
            </a:extLst>
          </p:cNvPr>
          <p:cNvSpPr txBox="1">
            <a:spLocks noChangeArrowheads="1"/>
          </p:cNvSpPr>
          <p:nvPr/>
        </p:nvSpPr>
        <p:spPr bwMode="auto">
          <a:xfrm>
            <a:off x="6151563" y="6542088"/>
            <a:ext cx="14811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pPr algn="r">
              <a:defRPr/>
            </a:pPr>
            <a:r>
              <a:rPr lang="en-US" altLang="en-US" sz="1200"/>
              <a:t>ISBN 0-321-49362-1</a:t>
            </a:r>
          </a:p>
        </p:txBody>
      </p:sp>
      <p:pic>
        <p:nvPicPr>
          <p:cNvPr id="5" name="Picture 8">
            <a:extLst>
              <a:ext uri="{FF2B5EF4-FFF2-40B4-BE49-F238E27FC236}">
                <a16:creationId xmlns:a16="http://schemas.microsoft.com/office/drawing/2014/main" id="{48303BF1-132B-E34D-A7A1-A213DA7CD01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038600" y="0"/>
            <a:ext cx="5105400" cy="654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38" name="Rectangle 2"/>
          <p:cNvSpPr>
            <a:spLocks noGrp="1" noChangeArrowheads="1"/>
          </p:cNvSpPr>
          <p:nvPr>
            <p:ph type="ctrTitle"/>
          </p:nvPr>
        </p:nvSpPr>
        <p:spPr>
          <a:xfrm>
            <a:off x="381000" y="1371600"/>
            <a:ext cx="3657600" cy="1143000"/>
          </a:xfrm>
        </p:spPr>
        <p:txBody>
          <a:bodyPr/>
          <a:lstStyle>
            <a:lvl1pPr>
              <a:defRPr b="1">
                <a:solidFill>
                  <a:schemeClr val="accent2"/>
                </a:solidFill>
              </a:defRPr>
            </a:lvl1pPr>
          </a:lstStyle>
          <a:p>
            <a:r>
              <a:rPr lang="en-US"/>
              <a:t>Click to edit Master title style</a:t>
            </a:r>
          </a:p>
        </p:txBody>
      </p:sp>
      <p:sp>
        <p:nvSpPr>
          <p:cNvPr id="91139" name="Rectangle 3"/>
          <p:cNvSpPr>
            <a:spLocks noGrp="1" noChangeArrowheads="1"/>
          </p:cNvSpPr>
          <p:nvPr>
            <p:ph type="subTitle" idx="1"/>
          </p:nvPr>
        </p:nvSpPr>
        <p:spPr>
          <a:xfrm>
            <a:off x="381000" y="3276600"/>
            <a:ext cx="3657600" cy="1752600"/>
          </a:xfrm>
        </p:spPr>
        <p:txBody>
          <a:bodyPr/>
          <a:lstStyle>
            <a:lvl1pPr marL="0" indent="0">
              <a:buFontTx/>
              <a:buNone/>
              <a:defRPr>
                <a:solidFill>
                  <a:srgbClr val="CC3300"/>
                </a:solidFill>
              </a:defRPr>
            </a:lvl1pPr>
          </a:lstStyle>
          <a:p>
            <a:r>
              <a:rPr lang="en-US"/>
              <a:t>Click to edit Master subtitle style</a:t>
            </a:r>
          </a:p>
        </p:txBody>
      </p:sp>
    </p:spTree>
    <p:extLst>
      <p:ext uri="{BB962C8B-B14F-4D97-AF65-F5344CB8AC3E}">
        <p14:creationId xmlns:p14="http://schemas.microsoft.com/office/powerpoint/2010/main" val="1676578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EBBCABDC-F5A8-C844-82D2-ED7D6068F06B}"/>
              </a:ext>
            </a:extLst>
          </p:cNvPr>
          <p:cNvSpPr>
            <a:spLocks noGrp="1" noChangeArrowheads="1"/>
          </p:cNvSpPr>
          <p:nvPr>
            <p:ph type="ftr" sz="quarter" idx="10"/>
          </p:nvPr>
        </p:nvSpPr>
        <p:spPr>
          <a:ln/>
        </p:spPr>
        <p:txBody>
          <a:bodyPr/>
          <a:lstStyle>
            <a:lvl1pPr>
              <a:defRPr/>
            </a:lvl1pPr>
          </a:lstStyle>
          <a:p>
            <a:pPr>
              <a:defRPr/>
            </a:pPr>
            <a:r>
              <a:rPr lang="en-US"/>
              <a:t>Copyright © 2018 Pearson. All rights reserved.</a:t>
            </a:r>
          </a:p>
        </p:txBody>
      </p:sp>
      <p:sp>
        <p:nvSpPr>
          <p:cNvPr id="5" name="Rectangle 5">
            <a:extLst>
              <a:ext uri="{FF2B5EF4-FFF2-40B4-BE49-F238E27FC236}">
                <a16:creationId xmlns:a16="http://schemas.microsoft.com/office/drawing/2014/main" id="{851EE739-A6EC-E540-A133-62BAFCE1BC17}"/>
              </a:ext>
            </a:extLst>
          </p:cNvPr>
          <p:cNvSpPr>
            <a:spLocks noGrp="1" noChangeArrowheads="1"/>
          </p:cNvSpPr>
          <p:nvPr>
            <p:ph type="sldNum" sz="quarter" idx="11"/>
          </p:nvPr>
        </p:nvSpPr>
        <p:spPr>
          <a:ln/>
        </p:spPr>
        <p:txBody>
          <a:bodyPr/>
          <a:lstStyle>
            <a:lvl1pPr>
              <a:defRPr/>
            </a:lvl1pPr>
          </a:lstStyle>
          <a:p>
            <a:pPr>
              <a:defRPr/>
            </a:pPr>
            <a:r>
              <a:rPr lang="en-US" altLang="en-US"/>
              <a:t>1-</a:t>
            </a:r>
            <a:fld id="{A49A7F7D-E3DC-CC4D-9C9B-D53B5AFDC128}" type="slidenum">
              <a:rPr lang="en-US" altLang="en-US"/>
              <a:pPr>
                <a:defRPr/>
              </a:pPr>
              <a:t>‹#›</a:t>
            </a:fld>
            <a:endParaRPr lang="en-US" altLang="en-US"/>
          </a:p>
        </p:txBody>
      </p:sp>
    </p:spTree>
    <p:extLst>
      <p:ext uri="{BB962C8B-B14F-4D97-AF65-F5344CB8AC3E}">
        <p14:creationId xmlns:p14="http://schemas.microsoft.com/office/powerpoint/2010/main" val="2956780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381000"/>
            <a:ext cx="2038350" cy="579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381000"/>
            <a:ext cx="596265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252C0487-0C6A-3349-8F22-AAC87C562F8F}"/>
              </a:ext>
            </a:extLst>
          </p:cNvPr>
          <p:cNvSpPr>
            <a:spLocks noGrp="1" noChangeArrowheads="1"/>
          </p:cNvSpPr>
          <p:nvPr>
            <p:ph type="ftr" sz="quarter" idx="10"/>
          </p:nvPr>
        </p:nvSpPr>
        <p:spPr>
          <a:ln/>
        </p:spPr>
        <p:txBody>
          <a:bodyPr/>
          <a:lstStyle>
            <a:lvl1pPr>
              <a:defRPr/>
            </a:lvl1pPr>
          </a:lstStyle>
          <a:p>
            <a:pPr>
              <a:defRPr/>
            </a:pPr>
            <a:r>
              <a:rPr lang="en-US"/>
              <a:t>Copyright © 2018 Pearson. All rights reserved.</a:t>
            </a:r>
          </a:p>
        </p:txBody>
      </p:sp>
      <p:sp>
        <p:nvSpPr>
          <p:cNvPr id="5" name="Rectangle 5">
            <a:extLst>
              <a:ext uri="{FF2B5EF4-FFF2-40B4-BE49-F238E27FC236}">
                <a16:creationId xmlns:a16="http://schemas.microsoft.com/office/drawing/2014/main" id="{ABA8D5BA-BB5E-454C-9893-6D0B87568268}"/>
              </a:ext>
            </a:extLst>
          </p:cNvPr>
          <p:cNvSpPr>
            <a:spLocks noGrp="1" noChangeArrowheads="1"/>
          </p:cNvSpPr>
          <p:nvPr>
            <p:ph type="sldNum" sz="quarter" idx="11"/>
          </p:nvPr>
        </p:nvSpPr>
        <p:spPr>
          <a:ln/>
        </p:spPr>
        <p:txBody>
          <a:bodyPr/>
          <a:lstStyle>
            <a:lvl1pPr>
              <a:defRPr/>
            </a:lvl1pPr>
          </a:lstStyle>
          <a:p>
            <a:pPr>
              <a:defRPr/>
            </a:pPr>
            <a:r>
              <a:rPr lang="en-US" altLang="en-US"/>
              <a:t>1-</a:t>
            </a:r>
            <a:fld id="{C21E4B93-3F5D-C34D-95A1-EE7CE50A727B}" type="slidenum">
              <a:rPr lang="en-US" altLang="en-US"/>
              <a:pPr>
                <a:defRPr/>
              </a:pPr>
              <a:t>‹#›</a:t>
            </a:fld>
            <a:endParaRPr lang="en-US" altLang="en-US"/>
          </a:p>
        </p:txBody>
      </p:sp>
    </p:spTree>
    <p:extLst>
      <p:ext uri="{BB962C8B-B14F-4D97-AF65-F5344CB8AC3E}">
        <p14:creationId xmlns:p14="http://schemas.microsoft.com/office/powerpoint/2010/main" val="2543835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95464E7-5DD1-8041-8D5A-351FDCE0BDD8}"/>
              </a:ext>
            </a:extLst>
          </p:cNvPr>
          <p:cNvSpPr>
            <a:spLocks noGrp="1" noChangeArrowheads="1"/>
          </p:cNvSpPr>
          <p:nvPr>
            <p:ph type="ftr" sz="quarter" idx="10"/>
          </p:nvPr>
        </p:nvSpPr>
        <p:spPr>
          <a:ln/>
        </p:spPr>
        <p:txBody>
          <a:bodyPr/>
          <a:lstStyle>
            <a:lvl1pPr>
              <a:defRPr/>
            </a:lvl1pPr>
          </a:lstStyle>
          <a:p>
            <a:pPr>
              <a:defRPr/>
            </a:pPr>
            <a:r>
              <a:rPr lang="en-US"/>
              <a:t>Copyright © 2018 Pearson. All rights reserved.</a:t>
            </a:r>
          </a:p>
        </p:txBody>
      </p:sp>
      <p:sp>
        <p:nvSpPr>
          <p:cNvPr id="5" name="Rectangle 5">
            <a:extLst>
              <a:ext uri="{FF2B5EF4-FFF2-40B4-BE49-F238E27FC236}">
                <a16:creationId xmlns:a16="http://schemas.microsoft.com/office/drawing/2014/main" id="{6B3ED3FE-BA97-7F4D-95FA-0B30296E2E90}"/>
              </a:ext>
            </a:extLst>
          </p:cNvPr>
          <p:cNvSpPr>
            <a:spLocks noGrp="1" noChangeArrowheads="1"/>
          </p:cNvSpPr>
          <p:nvPr>
            <p:ph type="sldNum" sz="quarter" idx="11"/>
          </p:nvPr>
        </p:nvSpPr>
        <p:spPr>
          <a:ln/>
        </p:spPr>
        <p:txBody>
          <a:bodyPr/>
          <a:lstStyle>
            <a:lvl1pPr>
              <a:defRPr/>
            </a:lvl1pPr>
          </a:lstStyle>
          <a:p>
            <a:pPr>
              <a:defRPr/>
            </a:pPr>
            <a:r>
              <a:rPr lang="en-US" altLang="en-US"/>
              <a:t>1-</a:t>
            </a:r>
            <a:fld id="{FFA6F46D-7998-4245-9E83-66994059DF04}" type="slidenum">
              <a:rPr lang="en-US" altLang="en-US"/>
              <a:pPr>
                <a:defRPr/>
              </a:pPr>
              <a:t>‹#›</a:t>
            </a:fld>
            <a:endParaRPr lang="en-US" altLang="en-US"/>
          </a:p>
        </p:txBody>
      </p:sp>
    </p:spTree>
    <p:extLst>
      <p:ext uri="{BB962C8B-B14F-4D97-AF65-F5344CB8AC3E}">
        <p14:creationId xmlns:p14="http://schemas.microsoft.com/office/powerpoint/2010/main" val="665348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3A05E148-3774-6047-A108-35E0B538C549}"/>
              </a:ext>
            </a:extLst>
          </p:cNvPr>
          <p:cNvSpPr>
            <a:spLocks noGrp="1" noChangeArrowheads="1"/>
          </p:cNvSpPr>
          <p:nvPr>
            <p:ph type="ftr" sz="quarter" idx="10"/>
          </p:nvPr>
        </p:nvSpPr>
        <p:spPr>
          <a:ln/>
        </p:spPr>
        <p:txBody>
          <a:bodyPr/>
          <a:lstStyle>
            <a:lvl1pPr>
              <a:defRPr/>
            </a:lvl1pPr>
          </a:lstStyle>
          <a:p>
            <a:pPr>
              <a:defRPr/>
            </a:pPr>
            <a:r>
              <a:rPr lang="en-US"/>
              <a:t>Copyright © 2018 Pearson. All rights reserved.</a:t>
            </a:r>
          </a:p>
        </p:txBody>
      </p:sp>
      <p:sp>
        <p:nvSpPr>
          <p:cNvPr id="5" name="Rectangle 5">
            <a:extLst>
              <a:ext uri="{FF2B5EF4-FFF2-40B4-BE49-F238E27FC236}">
                <a16:creationId xmlns:a16="http://schemas.microsoft.com/office/drawing/2014/main" id="{B6C4FE70-3CC9-AF4C-8FCD-BC11D5C01051}"/>
              </a:ext>
            </a:extLst>
          </p:cNvPr>
          <p:cNvSpPr>
            <a:spLocks noGrp="1" noChangeArrowheads="1"/>
          </p:cNvSpPr>
          <p:nvPr>
            <p:ph type="sldNum" sz="quarter" idx="11"/>
          </p:nvPr>
        </p:nvSpPr>
        <p:spPr>
          <a:ln/>
        </p:spPr>
        <p:txBody>
          <a:bodyPr/>
          <a:lstStyle>
            <a:lvl1pPr>
              <a:defRPr/>
            </a:lvl1pPr>
          </a:lstStyle>
          <a:p>
            <a:pPr>
              <a:defRPr/>
            </a:pPr>
            <a:r>
              <a:rPr lang="en-US" altLang="en-US"/>
              <a:t>1-</a:t>
            </a:r>
            <a:fld id="{7B88F66C-F49B-ED42-B58F-C67F65508FCC}" type="slidenum">
              <a:rPr lang="en-US" altLang="en-US"/>
              <a:pPr>
                <a:defRPr/>
              </a:pPr>
              <a:t>‹#›</a:t>
            </a:fld>
            <a:endParaRPr lang="en-US" altLang="en-US"/>
          </a:p>
        </p:txBody>
      </p:sp>
    </p:spTree>
    <p:extLst>
      <p:ext uri="{BB962C8B-B14F-4D97-AF65-F5344CB8AC3E}">
        <p14:creationId xmlns:p14="http://schemas.microsoft.com/office/powerpoint/2010/main" val="3605569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0"/>
            <a:ext cx="40005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2500" y="1600200"/>
            <a:ext cx="40005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CC99F4E0-D1BE-5C42-8B0C-1752A83A09AE}"/>
              </a:ext>
            </a:extLst>
          </p:cNvPr>
          <p:cNvSpPr>
            <a:spLocks noGrp="1" noChangeArrowheads="1"/>
          </p:cNvSpPr>
          <p:nvPr>
            <p:ph type="ftr" sz="quarter" idx="10"/>
          </p:nvPr>
        </p:nvSpPr>
        <p:spPr>
          <a:ln/>
        </p:spPr>
        <p:txBody>
          <a:bodyPr/>
          <a:lstStyle>
            <a:lvl1pPr>
              <a:defRPr/>
            </a:lvl1pPr>
          </a:lstStyle>
          <a:p>
            <a:pPr>
              <a:defRPr/>
            </a:pPr>
            <a:r>
              <a:rPr lang="en-US"/>
              <a:t>Copyright © 2018 Pearson. All rights reserved.</a:t>
            </a:r>
          </a:p>
        </p:txBody>
      </p:sp>
      <p:sp>
        <p:nvSpPr>
          <p:cNvPr id="6" name="Rectangle 5">
            <a:extLst>
              <a:ext uri="{FF2B5EF4-FFF2-40B4-BE49-F238E27FC236}">
                <a16:creationId xmlns:a16="http://schemas.microsoft.com/office/drawing/2014/main" id="{135C35FB-2898-D04B-B8E5-3275185A0B3E}"/>
              </a:ext>
            </a:extLst>
          </p:cNvPr>
          <p:cNvSpPr>
            <a:spLocks noGrp="1" noChangeArrowheads="1"/>
          </p:cNvSpPr>
          <p:nvPr>
            <p:ph type="sldNum" sz="quarter" idx="11"/>
          </p:nvPr>
        </p:nvSpPr>
        <p:spPr>
          <a:ln/>
        </p:spPr>
        <p:txBody>
          <a:bodyPr/>
          <a:lstStyle>
            <a:lvl1pPr>
              <a:defRPr/>
            </a:lvl1pPr>
          </a:lstStyle>
          <a:p>
            <a:pPr>
              <a:defRPr/>
            </a:pPr>
            <a:r>
              <a:rPr lang="en-US" altLang="en-US"/>
              <a:t>1-</a:t>
            </a:r>
            <a:fld id="{2053E443-4545-CE49-B8A1-07ADF413CC19}" type="slidenum">
              <a:rPr lang="en-US" altLang="en-US"/>
              <a:pPr>
                <a:defRPr/>
              </a:pPr>
              <a:t>‹#›</a:t>
            </a:fld>
            <a:endParaRPr lang="en-US" altLang="en-US"/>
          </a:p>
        </p:txBody>
      </p:sp>
    </p:spTree>
    <p:extLst>
      <p:ext uri="{BB962C8B-B14F-4D97-AF65-F5344CB8AC3E}">
        <p14:creationId xmlns:p14="http://schemas.microsoft.com/office/powerpoint/2010/main" val="3137703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B75F6351-F32D-E741-87CA-DA61ABDA9235}"/>
              </a:ext>
            </a:extLst>
          </p:cNvPr>
          <p:cNvSpPr>
            <a:spLocks noGrp="1" noChangeArrowheads="1"/>
          </p:cNvSpPr>
          <p:nvPr>
            <p:ph type="ftr" sz="quarter" idx="10"/>
          </p:nvPr>
        </p:nvSpPr>
        <p:spPr>
          <a:ln/>
        </p:spPr>
        <p:txBody>
          <a:bodyPr/>
          <a:lstStyle>
            <a:lvl1pPr>
              <a:defRPr/>
            </a:lvl1pPr>
          </a:lstStyle>
          <a:p>
            <a:pPr>
              <a:defRPr/>
            </a:pPr>
            <a:r>
              <a:rPr lang="en-US"/>
              <a:t>Copyright © 2018 Pearson. All rights reserved.</a:t>
            </a:r>
          </a:p>
        </p:txBody>
      </p:sp>
      <p:sp>
        <p:nvSpPr>
          <p:cNvPr id="8" name="Rectangle 5">
            <a:extLst>
              <a:ext uri="{FF2B5EF4-FFF2-40B4-BE49-F238E27FC236}">
                <a16:creationId xmlns:a16="http://schemas.microsoft.com/office/drawing/2014/main" id="{79068AE6-B042-9A43-8CB8-6595EAD39456}"/>
              </a:ext>
            </a:extLst>
          </p:cNvPr>
          <p:cNvSpPr>
            <a:spLocks noGrp="1" noChangeArrowheads="1"/>
          </p:cNvSpPr>
          <p:nvPr>
            <p:ph type="sldNum" sz="quarter" idx="11"/>
          </p:nvPr>
        </p:nvSpPr>
        <p:spPr>
          <a:ln/>
        </p:spPr>
        <p:txBody>
          <a:bodyPr/>
          <a:lstStyle>
            <a:lvl1pPr>
              <a:defRPr/>
            </a:lvl1pPr>
          </a:lstStyle>
          <a:p>
            <a:pPr>
              <a:defRPr/>
            </a:pPr>
            <a:r>
              <a:rPr lang="en-US" altLang="en-US"/>
              <a:t>1-</a:t>
            </a:r>
            <a:fld id="{761483AA-BC1E-9843-B8C8-E8C086BCCD4C}" type="slidenum">
              <a:rPr lang="en-US" altLang="en-US"/>
              <a:pPr>
                <a:defRPr/>
              </a:pPr>
              <a:t>‹#›</a:t>
            </a:fld>
            <a:endParaRPr lang="en-US" altLang="en-US"/>
          </a:p>
        </p:txBody>
      </p:sp>
    </p:spTree>
    <p:extLst>
      <p:ext uri="{BB962C8B-B14F-4D97-AF65-F5344CB8AC3E}">
        <p14:creationId xmlns:p14="http://schemas.microsoft.com/office/powerpoint/2010/main" val="2891675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F31295BD-9B18-2045-9986-036D155E36B0}"/>
              </a:ext>
            </a:extLst>
          </p:cNvPr>
          <p:cNvSpPr>
            <a:spLocks noGrp="1" noChangeArrowheads="1"/>
          </p:cNvSpPr>
          <p:nvPr>
            <p:ph type="ftr" sz="quarter" idx="10"/>
          </p:nvPr>
        </p:nvSpPr>
        <p:spPr>
          <a:ln/>
        </p:spPr>
        <p:txBody>
          <a:bodyPr/>
          <a:lstStyle>
            <a:lvl1pPr>
              <a:defRPr/>
            </a:lvl1pPr>
          </a:lstStyle>
          <a:p>
            <a:pPr>
              <a:defRPr/>
            </a:pPr>
            <a:r>
              <a:rPr lang="en-US"/>
              <a:t>Copyright © 2018 Pearson. All rights reserved.</a:t>
            </a:r>
          </a:p>
        </p:txBody>
      </p:sp>
      <p:sp>
        <p:nvSpPr>
          <p:cNvPr id="4" name="Rectangle 5">
            <a:extLst>
              <a:ext uri="{FF2B5EF4-FFF2-40B4-BE49-F238E27FC236}">
                <a16:creationId xmlns:a16="http://schemas.microsoft.com/office/drawing/2014/main" id="{B5C968E4-F3F6-BC4C-B592-ED8855FEC877}"/>
              </a:ext>
            </a:extLst>
          </p:cNvPr>
          <p:cNvSpPr>
            <a:spLocks noGrp="1" noChangeArrowheads="1"/>
          </p:cNvSpPr>
          <p:nvPr>
            <p:ph type="sldNum" sz="quarter" idx="11"/>
          </p:nvPr>
        </p:nvSpPr>
        <p:spPr>
          <a:ln/>
        </p:spPr>
        <p:txBody>
          <a:bodyPr/>
          <a:lstStyle>
            <a:lvl1pPr>
              <a:defRPr/>
            </a:lvl1pPr>
          </a:lstStyle>
          <a:p>
            <a:pPr>
              <a:defRPr/>
            </a:pPr>
            <a:r>
              <a:rPr lang="en-US" altLang="en-US"/>
              <a:t>1-</a:t>
            </a:r>
            <a:fld id="{D94D6EB8-7CD2-4D42-B305-BFDE8E2744D9}" type="slidenum">
              <a:rPr lang="en-US" altLang="en-US"/>
              <a:pPr>
                <a:defRPr/>
              </a:pPr>
              <a:t>‹#›</a:t>
            </a:fld>
            <a:endParaRPr lang="en-US" altLang="en-US"/>
          </a:p>
        </p:txBody>
      </p:sp>
    </p:spTree>
    <p:extLst>
      <p:ext uri="{BB962C8B-B14F-4D97-AF65-F5344CB8AC3E}">
        <p14:creationId xmlns:p14="http://schemas.microsoft.com/office/powerpoint/2010/main" val="3016637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EB856AC5-763A-704A-A01D-E8C8693E6B60}"/>
              </a:ext>
            </a:extLst>
          </p:cNvPr>
          <p:cNvSpPr>
            <a:spLocks noGrp="1" noChangeArrowheads="1"/>
          </p:cNvSpPr>
          <p:nvPr>
            <p:ph type="ftr" sz="quarter" idx="10"/>
          </p:nvPr>
        </p:nvSpPr>
        <p:spPr>
          <a:ln/>
        </p:spPr>
        <p:txBody>
          <a:bodyPr/>
          <a:lstStyle>
            <a:lvl1pPr>
              <a:defRPr/>
            </a:lvl1pPr>
          </a:lstStyle>
          <a:p>
            <a:pPr>
              <a:defRPr/>
            </a:pPr>
            <a:r>
              <a:rPr lang="en-US"/>
              <a:t>Copyright © 2018 Pearson. All rights reserved.</a:t>
            </a:r>
          </a:p>
        </p:txBody>
      </p:sp>
      <p:sp>
        <p:nvSpPr>
          <p:cNvPr id="3" name="Rectangle 5">
            <a:extLst>
              <a:ext uri="{FF2B5EF4-FFF2-40B4-BE49-F238E27FC236}">
                <a16:creationId xmlns:a16="http://schemas.microsoft.com/office/drawing/2014/main" id="{B27C3D24-4624-AC4F-9D64-FC3D632F6217}"/>
              </a:ext>
            </a:extLst>
          </p:cNvPr>
          <p:cNvSpPr>
            <a:spLocks noGrp="1" noChangeArrowheads="1"/>
          </p:cNvSpPr>
          <p:nvPr>
            <p:ph type="sldNum" sz="quarter" idx="11"/>
          </p:nvPr>
        </p:nvSpPr>
        <p:spPr>
          <a:ln/>
        </p:spPr>
        <p:txBody>
          <a:bodyPr/>
          <a:lstStyle>
            <a:lvl1pPr>
              <a:defRPr/>
            </a:lvl1pPr>
          </a:lstStyle>
          <a:p>
            <a:pPr>
              <a:defRPr/>
            </a:pPr>
            <a:r>
              <a:rPr lang="en-US" altLang="en-US"/>
              <a:t>1-</a:t>
            </a:r>
            <a:fld id="{6017D0FE-DEB1-E140-9D6D-EF8C0272B814}" type="slidenum">
              <a:rPr lang="en-US" altLang="en-US"/>
              <a:pPr>
                <a:defRPr/>
              </a:pPr>
              <a:t>‹#›</a:t>
            </a:fld>
            <a:endParaRPr lang="en-US" altLang="en-US"/>
          </a:p>
        </p:txBody>
      </p:sp>
    </p:spTree>
    <p:extLst>
      <p:ext uri="{BB962C8B-B14F-4D97-AF65-F5344CB8AC3E}">
        <p14:creationId xmlns:p14="http://schemas.microsoft.com/office/powerpoint/2010/main" val="2161831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6EAF859D-BEF8-C54B-912B-45AAEE0C58B6}"/>
              </a:ext>
            </a:extLst>
          </p:cNvPr>
          <p:cNvSpPr>
            <a:spLocks noGrp="1" noChangeArrowheads="1"/>
          </p:cNvSpPr>
          <p:nvPr>
            <p:ph type="ftr" sz="quarter" idx="10"/>
          </p:nvPr>
        </p:nvSpPr>
        <p:spPr>
          <a:ln/>
        </p:spPr>
        <p:txBody>
          <a:bodyPr/>
          <a:lstStyle>
            <a:lvl1pPr>
              <a:defRPr/>
            </a:lvl1pPr>
          </a:lstStyle>
          <a:p>
            <a:pPr>
              <a:defRPr/>
            </a:pPr>
            <a:r>
              <a:rPr lang="en-US"/>
              <a:t>Copyright © 2018 Pearson. All rights reserved.</a:t>
            </a:r>
          </a:p>
        </p:txBody>
      </p:sp>
      <p:sp>
        <p:nvSpPr>
          <p:cNvPr id="6" name="Rectangle 5">
            <a:extLst>
              <a:ext uri="{FF2B5EF4-FFF2-40B4-BE49-F238E27FC236}">
                <a16:creationId xmlns:a16="http://schemas.microsoft.com/office/drawing/2014/main" id="{01889E44-FF0E-CF43-A3BF-13327DD4C04E}"/>
              </a:ext>
            </a:extLst>
          </p:cNvPr>
          <p:cNvSpPr>
            <a:spLocks noGrp="1" noChangeArrowheads="1"/>
          </p:cNvSpPr>
          <p:nvPr>
            <p:ph type="sldNum" sz="quarter" idx="11"/>
          </p:nvPr>
        </p:nvSpPr>
        <p:spPr>
          <a:ln/>
        </p:spPr>
        <p:txBody>
          <a:bodyPr/>
          <a:lstStyle>
            <a:lvl1pPr>
              <a:defRPr/>
            </a:lvl1pPr>
          </a:lstStyle>
          <a:p>
            <a:pPr>
              <a:defRPr/>
            </a:pPr>
            <a:r>
              <a:rPr lang="en-US" altLang="en-US"/>
              <a:t>1-</a:t>
            </a:r>
            <a:fld id="{42B3C8C0-29FF-A346-B631-86682F59D21B}" type="slidenum">
              <a:rPr lang="en-US" altLang="en-US"/>
              <a:pPr>
                <a:defRPr/>
              </a:pPr>
              <a:t>‹#›</a:t>
            </a:fld>
            <a:endParaRPr lang="en-US" altLang="en-US"/>
          </a:p>
        </p:txBody>
      </p:sp>
    </p:spTree>
    <p:extLst>
      <p:ext uri="{BB962C8B-B14F-4D97-AF65-F5344CB8AC3E}">
        <p14:creationId xmlns:p14="http://schemas.microsoft.com/office/powerpoint/2010/main" val="3031507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CB0BDC1-99B8-B840-880A-4E6B4679C403}"/>
              </a:ext>
            </a:extLst>
          </p:cNvPr>
          <p:cNvSpPr>
            <a:spLocks noGrp="1" noChangeArrowheads="1"/>
          </p:cNvSpPr>
          <p:nvPr>
            <p:ph type="ftr" sz="quarter" idx="10"/>
          </p:nvPr>
        </p:nvSpPr>
        <p:spPr>
          <a:ln/>
        </p:spPr>
        <p:txBody>
          <a:bodyPr/>
          <a:lstStyle>
            <a:lvl1pPr>
              <a:defRPr/>
            </a:lvl1pPr>
          </a:lstStyle>
          <a:p>
            <a:pPr>
              <a:defRPr/>
            </a:pPr>
            <a:r>
              <a:rPr lang="en-US"/>
              <a:t>Copyright © 2018 Pearson. All rights reserved.</a:t>
            </a:r>
          </a:p>
        </p:txBody>
      </p:sp>
      <p:sp>
        <p:nvSpPr>
          <p:cNvPr id="6" name="Rectangle 5">
            <a:extLst>
              <a:ext uri="{FF2B5EF4-FFF2-40B4-BE49-F238E27FC236}">
                <a16:creationId xmlns:a16="http://schemas.microsoft.com/office/drawing/2014/main" id="{FAA31702-F645-F042-9AF6-B457E3CD8C91}"/>
              </a:ext>
            </a:extLst>
          </p:cNvPr>
          <p:cNvSpPr>
            <a:spLocks noGrp="1" noChangeArrowheads="1"/>
          </p:cNvSpPr>
          <p:nvPr>
            <p:ph type="sldNum" sz="quarter" idx="11"/>
          </p:nvPr>
        </p:nvSpPr>
        <p:spPr>
          <a:ln/>
        </p:spPr>
        <p:txBody>
          <a:bodyPr/>
          <a:lstStyle>
            <a:lvl1pPr>
              <a:defRPr/>
            </a:lvl1pPr>
          </a:lstStyle>
          <a:p>
            <a:pPr>
              <a:defRPr/>
            </a:pPr>
            <a:r>
              <a:rPr lang="en-US" altLang="en-US"/>
              <a:t>1-</a:t>
            </a:r>
            <a:fld id="{041316AC-28F3-A44E-9030-8B180A4A336D}" type="slidenum">
              <a:rPr lang="en-US" altLang="en-US"/>
              <a:pPr>
                <a:defRPr/>
              </a:pPr>
              <a:t>‹#›</a:t>
            </a:fld>
            <a:endParaRPr lang="en-US" altLang="en-US"/>
          </a:p>
        </p:txBody>
      </p:sp>
    </p:spTree>
    <p:extLst>
      <p:ext uri="{BB962C8B-B14F-4D97-AF65-F5344CB8AC3E}">
        <p14:creationId xmlns:p14="http://schemas.microsoft.com/office/powerpoint/2010/main" val="2827038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B4E4D323-770D-D84E-A4E0-A232717877E8}"/>
              </a:ext>
            </a:extLst>
          </p:cNvPr>
          <p:cNvSpPr>
            <a:spLocks noGrp="1" noChangeArrowheads="1"/>
          </p:cNvSpPr>
          <p:nvPr>
            <p:ph type="title"/>
          </p:nvPr>
        </p:nvSpPr>
        <p:spPr bwMode="auto">
          <a:xfrm>
            <a:off x="609600" y="381000"/>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BF52897F-12CA-0242-BB26-3702F00F378B}"/>
              </a:ext>
            </a:extLst>
          </p:cNvPr>
          <p:cNvSpPr>
            <a:spLocks noGrp="1" noChangeArrowheads="1"/>
          </p:cNvSpPr>
          <p:nvPr>
            <p:ph type="body" idx="1"/>
          </p:nvPr>
        </p:nvSpPr>
        <p:spPr bwMode="auto">
          <a:xfrm>
            <a:off x="609600" y="1600200"/>
            <a:ext cx="8153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90116" name="Rectangle 4">
            <a:extLst>
              <a:ext uri="{FF2B5EF4-FFF2-40B4-BE49-F238E27FC236}">
                <a16:creationId xmlns:a16="http://schemas.microsoft.com/office/drawing/2014/main" id="{FBECB450-DC43-FE44-B82D-12EC7BBD3BAB}"/>
              </a:ext>
            </a:extLst>
          </p:cNvPr>
          <p:cNvSpPr>
            <a:spLocks noGrp="1" noChangeArrowheads="1"/>
          </p:cNvSpPr>
          <p:nvPr>
            <p:ph type="ftr" sz="quarter" idx="3"/>
          </p:nvPr>
        </p:nvSpPr>
        <p:spPr bwMode="auto">
          <a:xfrm>
            <a:off x="685800" y="6248400"/>
            <a:ext cx="4191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000">
                <a:latin typeface="Arial" charset="0"/>
                <a:ea typeface="+mn-ea"/>
                <a:cs typeface="+mn-cs"/>
              </a:defRPr>
            </a:lvl1pPr>
          </a:lstStyle>
          <a:p>
            <a:pPr>
              <a:defRPr/>
            </a:pPr>
            <a:r>
              <a:rPr lang="en-US"/>
              <a:t>Copyright © 2018 Pearson. All rights reserved.</a:t>
            </a:r>
          </a:p>
        </p:txBody>
      </p:sp>
      <p:sp>
        <p:nvSpPr>
          <p:cNvPr id="90117" name="Rectangle 5">
            <a:extLst>
              <a:ext uri="{FF2B5EF4-FFF2-40B4-BE49-F238E27FC236}">
                <a16:creationId xmlns:a16="http://schemas.microsoft.com/office/drawing/2014/main" id="{863ADAFB-0E43-0649-BF05-CDE3AAE1801C}"/>
              </a:ext>
            </a:extLst>
          </p:cNvPr>
          <p:cNvSpPr>
            <a:spLocks noGrp="1" noChangeArrowheads="1"/>
          </p:cNvSpPr>
          <p:nvPr>
            <p:ph type="sldNum" sz="quarter" idx="4"/>
          </p:nvPr>
        </p:nvSpPr>
        <p:spPr bwMode="auto">
          <a:xfrm>
            <a:off x="69342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000">
                <a:latin typeface="Arial" panose="020B0604020202020204" pitchFamily="34" charset="0"/>
                <a:ea typeface="+mn-ea"/>
                <a:cs typeface="+mn-cs"/>
              </a:defRPr>
            </a:lvl1pPr>
          </a:lstStyle>
          <a:p>
            <a:pPr>
              <a:defRPr/>
            </a:pPr>
            <a:r>
              <a:rPr lang="en-US" altLang="en-US"/>
              <a:t>1-</a:t>
            </a:r>
            <a:fld id="{71C0B111-0B0D-8B48-B1E2-3A93EAFAE55D}" type="slidenum">
              <a:rPr lang="en-US" altLang="en-US"/>
              <a:pPr>
                <a:defRPr/>
              </a:pPr>
              <a:t>‹#›</a:t>
            </a:fld>
            <a:endParaRPr lang="en-US" altLang="en-US"/>
          </a:p>
        </p:txBody>
      </p:sp>
      <p:sp>
        <p:nvSpPr>
          <p:cNvPr id="1030" name="Line 6">
            <a:extLst>
              <a:ext uri="{FF2B5EF4-FFF2-40B4-BE49-F238E27FC236}">
                <a16:creationId xmlns:a16="http://schemas.microsoft.com/office/drawing/2014/main" id="{8C53B140-4DFB-F642-B4E1-0C07E4CC2E80}"/>
              </a:ext>
            </a:extLst>
          </p:cNvPr>
          <p:cNvSpPr>
            <a:spLocks noChangeShapeType="1"/>
          </p:cNvSpPr>
          <p:nvPr/>
        </p:nvSpPr>
        <p:spPr bwMode="auto">
          <a:xfrm>
            <a:off x="609600" y="1524000"/>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 name="Line 7">
            <a:extLst>
              <a:ext uri="{FF2B5EF4-FFF2-40B4-BE49-F238E27FC236}">
                <a16:creationId xmlns:a16="http://schemas.microsoft.com/office/drawing/2014/main" id="{65855025-6BD4-2A43-89F4-B57E2AE4247C}"/>
              </a:ext>
            </a:extLst>
          </p:cNvPr>
          <p:cNvSpPr>
            <a:spLocks noChangeShapeType="1"/>
          </p:cNvSpPr>
          <p:nvPr/>
        </p:nvSpPr>
        <p:spPr bwMode="auto">
          <a:xfrm>
            <a:off x="609600" y="1219200"/>
            <a:ext cx="8153400" cy="0"/>
          </a:xfrm>
          <a:prstGeom prst="line">
            <a:avLst/>
          </a:prstGeom>
          <a:noFill/>
          <a:ln w="5715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59"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hf sldNum="0" hdr="0" ftr="0" dt="0"/>
  <p:txStyles>
    <p:titleStyle>
      <a:lvl1pPr algn="l" rtl="0" eaLnBrk="0" fontAlgn="base" hangingPunct="0">
        <a:spcBef>
          <a:spcPct val="0"/>
        </a:spcBef>
        <a:spcAft>
          <a:spcPct val="0"/>
        </a:spcAft>
        <a:defRPr sz="3600">
          <a:solidFill>
            <a:srgbClr val="666699"/>
          </a:solidFill>
          <a:latin typeface="+mj-lt"/>
          <a:ea typeface="+mj-ea"/>
          <a:cs typeface="+mj-cs"/>
        </a:defRPr>
      </a:lvl1pPr>
      <a:lvl2pPr algn="l" rtl="0" eaLnBrk="0" fontAlgn="base" hangingPunct="0">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2pPr>
      <a:lvl3pPr algn="l" rtl="0" eaLnBrk="0" fontAlgn="base" hangingPunct="0">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3pPr>
      <a:lvl4pPr algn="l" rtl="0" eaLnBrk="0" fontAlgn="base" hangingPunct="0">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4pPr>
      <a:lvl5pPr algn="l" rtl="0" eaLnBrk="0" fontAlgn="base" hangingPunct="0">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5pPr>
      <a:lvl6pPr marL="457200" algn="l" rtl="0" fontAlgn="base">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6pPr>
      <a:lvl7pPr marL="914400" algn="l" rtl="0" fontAlgn="base">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7pPr>
      <a:lvl8pPr marL="1371600" algn="l" rtl="0" fontAlgn="base">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8pPr>
      <a:lvl9pPr marL="1828800" algn="l" rtl="0" fontAlgn="base">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9pPr>
    </p:titleStyle>
    <p:bodyStyle>
      <a:lvl1pPr marL="342900" indent="-342900" algn="l" rtl="0" eaLnBrk="0" fontAlgn="base" hangingPunct="0">
        <a:spcBef>
          <a:spcPct val="20000"/>
        </a:spcBef>
        <a:spcAft>
          <a:spcPct val="0"/>
        </a:spcAft>
        <a:buChar char="•"/>
        <a:defRPr sz="2800">
          <a:solidFill>
            <a:schemeClr val="accent2"/>
          </a:solidFill>
          <a:latin typeface="+mn-lt"/>
          <a:ea typeface="+mn-ea"/>
          <a:cs typeface="+mn-cs"/>
        </a:defRPr>
      </a:lvl1pPr>
      <a:lvl2pPr marL="742950" indent="-285750" algn="l" rtl="0" eaLnBrk="0" fontAlgn="base" hangingPunct="0">
        <a:spcBef>
          <a:spcPct val="20000"/>
        </a:spcBef>
        <a:spcAft>
          <a:spcPct val="0"/>
        </a:spcAft>
        <a:buChar char="–"/>
        <a:defRPr sz="2400">
          <a:solidFill>
            <a:schemeClr val="accent2"/>
          </a:solidFill>
          <a:latin typeface="+mn-lt"/>
          <a:ea typeface="+mn-ea"/>
          <a:cs typeface="+mn-cs"/>
        </a:defRPr>
      </a:lvl2pPr>
      <a:lvl3pPr marL="1143000" indent="-228600" algn="l" rtl="0" eaLnBrk="0" fontAlgn="base" hangingPunct="0">
        <a:spcBef>
          <a:spcPct val="20000"/>
        </a:spcBef>
        <a:spcAft>
          <a:spcPct val="0"/>
        </a:spcAft>
        <a:buChar char="•"/>
        <a:defRPr sz="2100">
          <a:solidFill>
            <a:srgbClr val="666699"/>
          </a:solidFill>
          <a:latin typeface="+mn-lt"/>
          <a:ea typeface="+mn-ea"/>
          <a:cs typeface="+mn-cs"/>
        </a:defRPr>
      </a:lvl3pPr>
      <a:lvl4pPr marL="1600200" indent="-228600" algn="l" rtl="0" eaLnBrk="0" fontAlgn="base" hangingPunct="0">
        <a:spcBef>
          <a:spcPct val="20000"/>
        </a:spcBef>
        <a:spcAft>
          <a:spcPct val="0"/>
        </a:spcAft>
        <a:buChar char="–"/>
        <a:defRPr>
          <a:solidFill>
            <a:schemeClr val="accent2"/>
          </a:solidFill>
          <a:latin typeface="+mn-lt"/>
          <a:ea typeface="+mn-ea"/>
          <a:cs typeface="+mn-cs"/>
        </a:defRPr>
      </a:lvl4pPr>
      <a:lvl5pPr marL="2057400" indent="-228600" algn="l" rtl="0" eaLnBrk="0" fontAlgn="base" hangingPunct="0">
        <a:spcBef>
          <a:spcPct val="20000"/>
        </a:spcBef>
        <a:spcAft>
          <a:spcPct val="0"/>
        </a:spcAft>
        <a:buChar char="»"/>
        <a:defRPr>
          <a:solidFill>
            <a:srgbClr val="666699"/>
          </a:solidFill>
          <a:latin typeface="+mn-lt"/>
          <a:ea typeface="+mn-ea"/>
          <a:cs typeface="+mn-cs"/>
        </a:defRPr>
      </a:lvl5pPr>
      <a:lvl6pPr marL="2514600" indent="-228600" algn="l" rtl="0" fontAlgn="base">
        <a:spcBef>
          <a:spcPct val="20000"/>
        </a:spcBef>
        <a:spcAft>
          <a:spcPct val="0"/>
        </a:spcAft>
        <a:buChar char="»"/>
        <a:defRPr>
          <a:solidFill>
            <a:srgbClr val="666699"/>
          </a:solidFill>
          <a:latin typeface="+mn-lt"/>
          <a:ea typeface="+mn-ea"/>
          <a:cs typeface="+mn-cs"/>
        </a:defRPr>
      </a:lvl6pPr>
      <a:lvl7pPr marL="2971800" indent="-228600" algn="l" rtl="0" fontAlgn="base">
        <a:spcBef>
          <a:spcPct val="20000"/>
        </a:spcBef>
        <a:spcAft>
          <a:spcPct val="0"/>
        </a:spcAft>
        <a:buChar char="»"/>
        <a:defRPr>
          <a:solidFill>
            <a:srgbClr val="666699"/>
          </a:solidFill>
          <a:latin typeface="+mn-lt"/>
          <a:ea typeface="+mn-ea"/>
          <a:cs typeface="+mn-cs"/>
        </a:defRPr>
      </a:lvl7pPr>
      <a:lvl8pPr marL="3429000" indent="-228600" algn="l" rtl="0" fontAlgn="base">
        <a:spcBef>
          <a:spcPct val="20000"/>
        </a:spcBef>
        <a:spcAft>
          <a:spcPct val="0"/>
        </a:spcAft>
        <a:buChar char="»"/>
        <a:defRPr>
          <a:solidFill>
            <a:srgbClr val="666699"/>
          </a:solidFill>
          <a:latin typeface="+mn-lt"/>
          <a:ea typeface="+mn-ea"/>
          <a:cs typeface="+mn-cs"/>
        </a:defRPr>
      </a:lvl8pPr>
      <a:lvl9pPr marL="3886200" indent="-228600" algn="l" rtl="0" fontAlgn="base">
        <a:spcBef>
          <a:spcPct val="20000"/>
        </a:spcBef>
        <a:spcAft>
          <a:spcPct val="0"/>
        </a:spcAft>
        <a:buChar char="»"/>
        <a:defRPr>
          <a:solidFill>
            <a:srgbClr val="666699"/>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a:extLst>
              <a:ext uri="{FF2B5EF4-FFF2-40B4-BE49-F238E27FC236}">
                <a16:creationId xmlns:a16="http://schemas.microsoft.com/office/drawing/2014/main" id="{A2CA16D1-0525-C04C-838D-29D6518B59B8}"/>
              </a:ext>
            </a:extLst>
          </p:cNvPr>
          <p:cNvSpPr>
            <a:spLocks noGrp="1" noChangeArrowheads="1"/>
          </p:cNvSpPr>
          <p:nvPr>
            <p:ph type="ctrTitle"/>
          </p:nvPr>
        </p:nvSpPr>
        <p:spPr/>
        <p:txBody>
          <a:bodyPr/>
          <a:lstStyle/>
          <a:p>
            <a:pPr eaLnBrk="1" hangingPunct="1"/>
            <a:r>
              <a:rPr lang="en-US" altLang="en-US" dirty="0"/>
              <a:t>Lecture 9</a:t>
            </a:r>
            <a:br>
              <a:rPr lang="en-US" altLang="en-US" dirty="0"/>
            </a:br>
            <a:r>
              <a:rPr lang="en-US" altLang="en-US" b="0" dirty="0"/>
              <a:t>(Chapter 12)</a:t>
            </a:r>
          </a:p>
        </p:txBody>
      </p:sp>
      <p:sp>
        <p:nvSpPr>
          <p:cNvPr id="4099" name="Rectangle 5">
            <a:extLst>
              <a:ext uri="{FF2B5EF4-FFF2-40B4-BE49-F238E27FC236}">
                <a16:creationId xmlns:a16="http://schemas.microsoft.com/office/drawing/2014/main" id="{16B0F6A9-C1D4-9249-A239-0ED85E48027F}"/>
              </a:ext>
            </a:extLst>
          </p:cNvPr>
          <p:cNvSpPr>
            <a:spLocks noGrp="1" noChangeArrowheads="1"/>
          </p:cNvSpPr>
          <p:nvPr>
            <p:ph type="subTitle" idx="1"/>
          </p:nvPr>
        </p:nvSpPr>
        <p:spPr/>
        <p:txBody>
          <a:bodyPr/>
          <a:lstStyle/>
          <a:p>
            <a:pPr eaLnBrk="1" hangingPunct="1"/>
            <a:r>
              <a:rPr lang="en-US" altLang="en-US"/>
              <a:t>Support for</a:t>
            </a:r>
          </a:p>
          <a:p>
            <a:pPr eaLnBrk="1" hangingPunct="1"/>
            <a:r>
              <a:rPr lang="en-US" altLang="en-US"/>
              <a:t>Object-Oriented Programming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F2DCD-7E06-3A42-94F9-ACC96C92D0B8}"/>
              </a:ext>
            </a:extLst>
          </p:cNvPr>
          <p:cNvSpPr>
            <a:spLocks noGrp="1"/>
          </p:cNvSpPr>
          <p:nvPr>
            <p:ph type="title"/>
          </p:nvPr>
        </p:nvSpPr>
        <p:spPr/>
        <p:txBody>
          <a:bodyPr/>
          <a:lstStyle/>
          <a:p>
            <a:r>
              <a:rPr lang="en-US" dirty="0">
                <a:solidFill>
                  <a:srgbClr val="6D6DA6"/>
                </a:solidFill>
              </a:rPr>
              <a:t>Base of Inheritance: Example</a:t>
            </a:r>
          </a:p>
        </p:txBody>
      </p:sp>
      <p:sp>
        <p:nvSpPr>
          <p:cNvPr id="3" name="Content Placeholder 2">
            <a:extLst>
              <a:ext uri="{FF2B5EF4-FFF2-40B4-BE49-F238E27FC236}">
                <a16:creationId xmlns:a16="http://schemas.microsoft.com/office/drawing/2014/main" id="{FB906B94-F25F-124D-9CAE-9B35A38B0DCB}"/>
              </a:ext>
            </a:extLst>
          </p:cNvPr>
          <p:cNvSpPr>
            <a:spLocks noGrp="1"/>
          </p:cNvSpPr>
          <p:nvPr>
            <p:ph sz="half" idx="1"/>
          </p:nvPr>
        </p:nvSpPr>
        <p:spPr/>
        <p:txBody>
          <a:bodyPr/>
          <a:lstStyle/>
          <a:p>
            <a:pPr marL="0" indent="0">
              <a:buNone/>
            </a:pPr>
            <a:r>
              <a:rPr lang="en-US" sz="2000" dirty="0"/>
              <a:t>class B {</a:t>
            </a:r>
          </a:p>
          <a:p>
            <a:pPr marL="0" indent="0">
              <a:buNone/>
            </a:pPr>
            <a:r>
              <a:rPr lang="en-US" sz="2000" dirty="0"/>
              <a:t>   private:  </a:t>
            </a:r>
          </a:p>
          <a:p>
            <a:pPr marL="0" indent="0">
              <a:buNone/>
            </a:pPr>
            <a:r>
              <a:rPr lang="en-US" sz="2000" dirty="0"/>
              <a:t>	… x…;</a:t>
            </a:r>
          </a:p>
          <a:p>
            <a:pPr marL="0" indent="0">
              <a:buNone/>
            </a:pPr>
            <a:r>
              <a:rPr lang="en-US" sz="2000" dirty="0"/>
              <a:t>	…f() …;</a:t>
            </a:r>
          </a:p>
          <a:p>
            <a:pPr marL="0" indent="0">
              <a:buNone/>
            </a:pPr>
            <a:r>
              <a:rPr lang="en-US" sz="2000" dirty="0"/>
              <a:t>   protected: </a:t>
            </a:r>
          </a:p>
          <a:p>
            <a:pPr marL="0" indent="0">
              <a:buNone/>
            </a:pPr>
            <a:r>
              <a:rPr lang="en-US" sz="2000" dirty="0"/>
              <a:t>	… y …;</a:t>
            </a:r>
          </a:p>
          <a:p>
            <a:pPr marL="0" indent="0">
              <a:buNone/>
            </a:pPr>
            <a:r>
              <a:rPr lang="en-US" sz="2000" dirty="0"/>
              <a:t>	… g() …;</a:t>
            </a:r>
          </a:p>
          <a:p>
            <a:pPr marL="0" indent="0">
              <a:buNone/>
            </a:pPr>
            <a:r>
              <a:rPr lang="en-US" sz="2000" dirty="0"/>
              <a:t>   public: </a:t>
            </a:r>
          </a:p>
          <a:p>
            <a:pPr marL="0" indent="0">
              <a:buNone/>
            </a:pPr>
            <a:r>
              <a:rPr lang="en-US" sz="2000" dirty="0"/>
              <a:t>	… z …;</a:t>
            </a:r>
          </a:p>
          <a:p>
            <a:pPr marL="0" indent="0">
              <a:buNone/>
            </a:pPr>
            <a:r>
              <a:rPr lang="en-US" sz="2000" dirty="0"/>
              <a:t>	…h() …;</a:t>
            </a:r>
          </a:p>
          <a:p>
            <a:pPr marL="0" indent="0">
              <a:buNone/>
            </a:pPr>
            <a:r>
              <a:rPr lang="en-US" sz="2000" dirty="0"/>
              <a:t>};</a:t>
            </a:r>
          </a:p>
          <a:p>
            <a:pPr marL="0" indent="0">
              <a:buNone/>
            </a:pPr>
            <a:endParaRPr lang="en-US" dirty="0"/>
          </a:p>
        </p:txBody>
      </p:sp>
      <p:sp>
        <p:nvSpPr>
          <p:cNvPr id="4" name="Content Placeholder 3">
            <a:extLst>
              <a:ext uri="{FF2B5EF4-FFF2-40B4-BE49-F238E27FC236}">
                <a16:creationId xmlns:a16="http://schemas.microsoft.com/office/drawing/2014/main" id="{5285BC8D-1A29-F44A-B0A8-5EB0C6AEBE26}"/>
              </a:ext>
            </a:extLst>
          </p:cNvPr>
          <p:cNvSpPr>
            <a:spLocks noGrp="1"/>
          </p:cNvSpPr>
          <p:nvPr>
            <p:ph sz="half" idx="2"/>
          </p:nvPr>
        </p:nvSpPr>
        <p:spPr>
          <a:xfrm>
            <a:off x="4419600" y="1371600"/>
            <a:ext cx="4343400" cy="5181600"/>
          </a:xfrm>
        </p:spPr>
        <p:txBody>
          <a:bodyPr/>
          <a:lstStyle/>
          <a:p>
            <a:pPr marL="0" indent="0">
              <a:buNone/>
            </a:pPr>
            <a:r>
              <a:rPr lang="en-US" sz="2000" dirty="0">
                <a:solidFill>
                  <a:schemeClr val="tx1"/>
                </a:solidFill>
              </a:rPr>
              <a:t>//View from class A</a:t>
            </a:r>
          </a:p>
          <a:p>
            <a:pPr marL="0" indent="0">
              <a:buNone/>
            </a:pPr>
            <a:r>
              <a:rPr lang="en-US" sz="2400" dirty="0">
                <a:solidFill>
                  <a:srgbClr val="FF0000"/>
                </a:solidFill>
              </a:rPr>
              <a:t>class A : B { … }</a:t>
            </a:r>
          </a:p>
          <a:p>
            <a:pPr marL="0" indent="0">
              <a:buNone/>
            </a:pPr>
            <a:r>
              <a:rPr lang="en-US" sz="2000" dirty="0">
                <a:solidFill>
                  <a:schemeClr val="tx1"/>
                </a:solidFill>
              </a:rPr>
              <a:t>x, f() not direct access</a:t>
            </a:r>
          </a:p>
          <a:p>
            <a:pPr marL="0" indent="0">
              <a:buNone/>
            </a:pPr>
            <a:r>
              <a:rPr lang="en-US" sz="2000" dirty="0">
                <a:solidFill>
                  <a:schemeClr val="tx1"/>
                </a:solidFill>
              </a:rPr>
              <a:t>y, g(): private</a:t>
            </a:r>
          </a:p>
          <a:p>
            <a:pPr marL="0" indent="0">
              <a:buNone/>
            </a:pPr>
            <a:r>
              <a:rPr lang="en-US" sz="2000" dirty="0">
                <a:solidFill>
                  <a:schemeClr val="tx1"/>
                </a:solidFill>
              </a:rPr>
              <a:t>z, h(): private</a:t>
            </a:r>
          </a:p>
          <a:p>
            <a:pPr marL="0" indent="0">
              <a:buNone/>
            </a:pPr>
            <a:r>
              <a:rPr lang="en-US" sz="2400" dirty="0">
                <a:solidFill>
                  <a:srgbClr val="FF0000"/>
                </a:solidFill>
              </a:rPr>
              <a:t>class A : protected B { … }</a:t>
            </a:r>
          </a:p>
          <a:p>
            <a:pPr marL="0" indent="0">
              <a:buNone/>
            </a:pPr>
            <a:r>
              <a:rPr lang="en-US" sz="2000" dirty="0">
                <a:solidFill>
                  <a:schemeClr val="tx1"/>
                </a:solidFill>
              </a:rPr>
              <a:t>x, f() not direct access</a:t>
            </a:r>
          </a:p>
          <a:p>
            <a:pPr marL="0" indent="0">
              <a:buNone/>
            </a:pPr>
            <a:r>
              <a:rPr lang="en-US" sz="2000" dirty="0">
                <a:solidFill>
                  <a:schemeClr val="tx1"/>
                </a:solidFill>
              </a:rPr>
              <a:t>y, g(): protected</a:t>
            </a:r>
          </a:p>
          <a:p>
            <a:pPr marL="0" indent="0">
              <a:buNone/>
            </a:pPr>
            <a:r>
              <a:rPr lang="en-US" sz="2000" dirty="0">
                <a:solidFill>
                  <a:schemeClr val="tx1"/>
                </a:solidFill>
              </a:rPr>
              <a:t>z, h(): protected</a:t>
            </a:r>
          </a:p>
          <a:p>
            <a:pPr marL="0" indent="0">
              <a:buNone/>
            </a:pPr>
            <a:r>
              <a:rPr lang="en-US" sz="2400" dirty="0">
                <a:solidFill>
                  <a:srgbClr val="FF0000"/>
                </a:solidFill>
              </a:rPr>
              <a:t>class A </a:t>
            </a:r>
            <a:r>
              <a:rPr lang="en-US" sz="2400">
                <a:solidFill>
                  <a:srgbClr val="FF0000"/>
                </a:solidFill>
              </a:rPr>
              <a:t>: public </a:t>
            </a:r>
            <a:r>
              <a:rPr lang="en-US" sz="2400" dirty="0">
                <a:solidFill>
                  <a:srgbClr val="FF0000"/>
                </a:solidFill>
              </a:rPr>
              <a:t>B { … }</a:t>
            </a:r>
          </a:p>
          <a:p>
            <a:pPr marL="0" indent="0">
              <a:buNone/>
            </a:pPr>
            <a:r>
              <a:rPr lang="en-US" sz="2000" dirty="0">
                <a:solidFill>
                  <a:schemeClr val="tx1"/>
                </a:solidFill>
              </a:rPr>
              <a:t>x, f() not direct access</a:t>
            </a:r>
          </a:p>
          <a:p>
            <a:pPr marL="0" indent="0">
              <a:buNone/>
            </a:pPr>
            <a:r>
              <a:rPr lang="en-US" sz="2000" dirty="0">
                <a:solidFill>
                  <a:schemeClr val="tx1"/>
                </a:solidFill>
              </a:rPr>
              <a:t>y, g(): protected</a:t>
            </a:r>
          </a:p>
          <a:p>
            <a:pPr marL="0" indent="0">
              <a:buNone/>
            </a:pPr>
            <a:r>
              <a:rPr lang="en-US" sz="2000" dirty="0">
                <a:solidFill>
                  <a:schemeClr val="tx1"/>
                </a:solidFill>
              </a:rPr>
              <a:t>z, h(): public</a:t>
            </a:r>
          </a:p>
          <a:p>
            <a:pPr marL="0" indent="0">
              <a:buNone/>
            </a:pPr>
            <a:endParaRPr lang="en-US" sz="2000" dirty="0">
              <a:solidFill>
                <a:schemeClr val="tx1"/>
              </a:solidFill>
            </a:endParaRPr>
          </a:p>
          <a:p>
            <a:pPr marL="0" indent="0">
              <a:buNone/>
            </a:pPr>
            <a:endParaRPr lang="en-US" dirty="0"/>
          </a:p>
        </p:txBody>
      </p:sp>
    </p:spTree>
    <p:extLst>
      <p:ext uri="{BB962C8B-B14F-4D97-AF65-F5344CB8AC3E}">
        <p14:creationId xmlns:p14="http://schemas.microsoft.com/office/powerpoint/2010/main" val="4165527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4DCFD-39D6-1445-A38B-D4C6C550E09E}"/>
              </a:ext>
            </a:extLst>
          </p:cNvPr>
          <p:cNvSpPr>
            <a:spLocks noGrp="1"/>
          </p:cNvSpPr>
          <p:nvPr>
            <p:ph type="title"/>
          </p:nvPr>
        </p:nvSpPr>
        <p:spPr/>
        <p:txBody>
          <a:bodyPr/>
          <a:lstStyle/>
          <a:p>
            <a:r>
              <a:rPr lang="en-US" dirty="0"/>
              <a:t>Java: Access control in Inheritance</a:t>
            </a:r>
          </a:p>
        </p:txBody>
      </p:sp>
      <p:sp>
        <p:nvSpPr>
          <p:cNvPr id="3" name="Content Placeholder 2">
            <a:extLst>
              <a:ext uri="{FF2B5EF4-FFF2-40B4-BE49-F238E27FC236}">
                <a16:creationId xmlns:a16="http://schemas.microsoft.com/office/drawing/2014/main" id="{3053B36F-03C6-3946-9D0C-7F2C3F293605}"/>
              </a:ext>
            </a:extLst>
          </p:cNvPr>
          <p:cNvSpPr>
            <a:spLocks noGrp="1"/>
          </p:cNvSpPr>
          <p:nvPr>
            <p:ph idx="1"/>
          </p:nvPr>
        </p:nvSpPr>
        <p:spPr/>
        <p:txBody>
          <a:bodyPr/>
          <a:lstStyle/>
          <a:p>
            <a:r>
              <a:rPr lang="en-US" sz="2400" dirty="0">
                <a:solidFill>
                  <a:schemeClr val="tx1"/>
                </a:solidFill>
              </a:rPr>
              <a:t>Unlike C++, Java doesn't provide an inheritance specifier like public, protected or private. </a:t>
            </a:r>
          </a:p>
          <a:p>
            <a:r>
              <a:rPr lang="en-US" sz="2400" dirty="0">
                <a:solidFill>
                  <a:schemeClr val="tx1"/>
                </a:solidFill>
              </a:rPr>
              <a:t>Therefore, if some data member is public or protected in base class then it remains public or protected in derived class.</a:t>
            </a:r>
          </a:p>
          <a:p>
            <a:endParaRPr lang="en-US" dirty="0">
              <a:solidFill>
                <a:schemeClr val="tx1"/>
              </a:solidFill>
            </a:endParaRPr>
          </a:p>
          <a:p>
            <a:pPr marL="0" indent="0">
              <a:buNone/>
            </a:pPr>
            <a:endParaRPr lang="en-US" sz="2000" dirty="0">
              <a:solidFill>
                <a:schemeClr val="tx1"/>
              </a:solidFill>
            </a:endParaRPr>
          </a:p>
          <a:p>
            <a:pPr lvl="1"/>
            <a:endParaRPr lang="en-US" dirty="0">
              <a:solidFill>
                <a:schemeClr val="tx1"/>
              </a:solidFill>
            </a:endParaRPr>
          </a:p>
        </p:txBody>
      </p:sp>
    </p:spTree>
    <p:extLst>
      <p:ext uri="{BB962C8B-B14F-4D97-AF65-F5344CB8AC3E}">
        <p14:creationId xmlns:p14="http://schemas.microsoft.com/office/powerpoint/2010/main" val="3362482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9DA8E-EA52-324D-8D53-B499B1B351E1}"/>
              </a:ext>
            </a:extLst>
          </p:cNvPr>
          <p:cNvSpPr>
            <a:spLocks noGrp="1"/>
          </p:cNvSpPr>
          <p:nvPr>
            <p:ph type="title"/>
          </p:nvPr>
        </p:nvSpPr>
        <p:spPr/>
        <p:txBody>
          <a:bodyPr/>
          <a:lstStyle/>
          <a:p>
            <a:r>
              <a:rPr lang="en-US" dirty="0"/>
              <a:t>Inheritance: Overriding</a:t>
            </a:r>
          </a:p>
        </p:txBody>
      </p:sp>
      <p:sp>
        <p:nvSpPr>
          <p:cNvPr id="3" name="Content Placeholder 2">
            <a:extLst>
              <a:ext uri="{FF2B5EF4-FFF2-40B4-BE49-F238E27FC236}">
                <a16:creationId xmlns:a16="http://schemas.microsoft.com/office/drawing/2014/main" id="{FFE50CAE-D93C-584E-A858-AA7F61A1D701}"/>
              </a:ext>
            </a:extLst>
          </p:cNvPr>
          <p:cNvSpPr>
            <a:spLocks noGrp="1"/>
          </p:cNvSpPr>
          <p:nvPr>
            <p:ph idx="1"/>
          </p:nvPr>
        </p:nvSpPr>
        <p:spPr/>
        <p:txBody>
          <a:bodyPr/>
          <a:lstStyle/>
          <a:p>
            <a:pPr eaLnBrk="1" hangingPunct="1"/>
            <a:r>
              <a:rPr lang="en-US" altLang="en-US" sz="2400" dirty="0">
                <a:solidFill>
                  <a:schemeClr val="tx1"/>
                </a:solidFill>
              </a:rPr>
              <a:t>Besides inheriting methods as is, a class can modify an inherited method</a:t>
            </a:r>
          </a:p>
          <a:p>
            <a:pPr lvl="1" eaLnBrk="1" hangingPunct="1"/>
            <a:r>
              <a:rPr lang="en-US" altLang="en-US" sz="2000" dirty="0">
                <a:solidFill>
                  <a:schemeClr val="tx1"/>
                </a:solidFill>
              </a:rPr>
              <a:t>The new one </a:t>
            </a:r>
            <a:r>
              <a:rPr lang="en-US" altLang="en-US" sz="2000" i="1" dirty="0">
                <a:solidFill>
                  <a:srgbClr val="FF0000"/>
                </a:solidFill>
              </a:rPr>
              <a:t>overrides</a:t>
            </a:r>
            <a:r>
              <a:rPr lang="en-US" altLang="en-US" sz="2000" dirty="0">
                <a:solidFill>
                  <a:schemeClr val="tx1"/>
                </a:solidFill>
              </a:rPr>
              <a:t> the inherited one</a:t>
            </a:r>
          </a:p>
          <a:p>
            <a:pPr lvl="1" eaLnBrk="1" hangingPunct="1"/>
            <a:r>
              <a:rPr lang="en-US" altLang="en-US" sz="2000" dirty="0">
                <a:solidFill>
                  <a:schemeClr val="tx1"/>
                </a:solidFill>
              </a:rPr>
              <a:t>The method in the parent is </a:t>
            </a:r>
            <a:r>
              <a:rPr lang="en-US" altLang="en-US" sz="2000" i="1" dirty="0">
                <a:solidFill>
                  <a:srgbClr val="FF0000"/>
                </a:solidFill>
              </a:rPr>
              <a:t>overridden</a:t>
            </a:r>
          </a:p>
          <a:p>
            <a:r>
              <a:rPr lang="en-US" altLang="en-US" sz="2400" dirty="0">
                <a:solidFill>
                  <a:schemeClr val="tx1"/>
                </a:solidFill>
              </a:rPr>
              <a:t>Three ways a class can differ from its parent:</a:t>
            </a:r>
          </a:p>
          <a:p>
            <a:pPr lvl="1">
              <a:buFontTx/>
              <a:buNone/>
            </a:pPr>
            <a:r>
              <a:rPr lang="en-US" altLang="en-US" sz="2000" dirty="0">
                <a:solidFill>
                  <a:schemeClr val="tx1"/>
                </a:solidFill>
              </a:rPr>
              <a:t>1. The subclass can add variables and/or methods in addition to inherited ones</a:t>
            </a:r>
          </a:p>
          <a:p>
            <a:pPr lvl="1">
              <a:buFontTx/>
              <a:buNone/>
            </a:pPr>
            <a:r>
              <a:rPr lang="en-US" altLang="en-US" sz="2000" dirty="0">
                <a:solidFill>
                  <a:schemeClr val="tx1"/>
                </a:solidFill>
              </a:rPr>
              <a:t>2. The subclass can modify the behavior of inherited methods.</a:t>
            </a:r>
          </a:p>
          <a:p>
            <a:pPr lvl="1">
              <a:buFontTx/>
              <a:buNone/>
            </a:pPr>
            <a:r>
              <a:rPr lang="en-US" altLang="en-US" sz="2000" dirty="0">
                <a:solidFill>
                  <a:schemeClr val="tx1"/>
                </a:solidFill>
              </a:rPr>
              <a:t>3. The parent class can define some of its variables or methods to have private access, not be visible in the subclass</a:t>
            </a:r>
          </a:p>
          <a:p>
            <a:endParaRPr lang="en-US" dirty="0"/>
          </a:p>
        </p:txBody>
      </p:sp>
    </p:spTree>
    <p:extLst>
      <p:ext uri="{BB962C8B-B14F-4D97-AF65-F5344CB8AC3E}">
        <p14:creationId xmlns:p14="http://schemas.microsoft.com/office/powerpoint/2010/main" val="1619255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19F33-14CE-0745-8B80-C155AE729A42}"/>
              </a:ext>
            </a:extLst>
          </p:cNvPr>
          <p:cNvSpPr>
            <a:spLocks noGrp="1"/>
          </p:cNvSpPr>
          <p:nvPr>
            <p:ph type="title"/>
          </p:nvPr>
        </p:nvSpPr>
        <p:spPr/>
        <p:txBody>
          <a:bodyPr/>
          <a:lstStyle/>
          <a:p>
            <a:r>
              <a:rPr lang="en-US" dirty="0"/>
              <a:t>Overriding/Overridden Example</a:t>
            </a:r>
          </a:p>
        </p:txBody>
      </p:sp>
      <p:sp>
        <p:nvSpPr>
          <p:cNvPr id="3" name="Content Placeholder 2">
            <a:extLst>
              <a:ext uri="{FF2B5EF4-FFF2-40B4-BE49-F238E27FC236}">
                <a16:creationId xmlns:a16="http://schemas.microsoft.com/office/drawing/2014/main" id="{84F915E6-1B42-4E4C-9487-52FA5ED8C90C}"/>
              </a:ext>
            </a:extLst>
          </p:cNvPr>
          <p:cNvSpPr>
            <a:spLocks noGrp="1"/>
          </p:cNvSpPr>
          <p:nvPr>
            <p:ph idx="1"/>
          </p:nvPr>
        </p:nvSpPr>
        <p:spPr/>
        <p:txBody>
          <a:bodyPr/>
          <a:lstStyle/>
          <a:p>
            <a:r>
              <a:rPr lang="en-US" dirty="0">
                <a:solidFill>
                  <a:schemeClr val="tx1"/>
                </a:solidFill>
              </a:rPr>
              <a:t>Java</a:t>
            </a:r>
          </a:p>
          <a:p>
            <a:pPr marL="0" indent="0">
              <a:buNone/>
            </a:pPr>
            <a:endParaRPr lang="en-US" dirty="0">
              <a:solidFill>
                <a:schemeClr val="tx1"/>
              </a:solidFill>
            </a:endParaRPr>
          </a:p>
          <a:p>
            <a:pPr marL="0" indent="0">
              <a:buNone/>
            </a:pPr>
            <a:r>
              <a:rPr lang="en-US" sz="1800" dirty="0">
                <a:solidFill>
                  <a:srgbClr val="0070C0"/>
                </a:solidFill>
              </a:rPr>
              <a:t>class Human {</a:t>
            </a:r>
          </a:p>
          <a:p>
            <a:pPr marL="0" indent="0">
              <a:buNone/>
            </a:pPr>
            <a:r>
              <a:rPr lang="en-US" sz="1800" dirty="0">
                <a:solidFill>
                  <a:srgbClr val="0070C0"/>
                </a:solidFill>
              </a:rPr>
              <a:t>   public void eat() {	</a:t>
            </a:r>
            <a:r>
              <a:rPr lang="en-US" sz="1800" dirty="0">
                <a:solidFill>
                  <a:schemeClr val="tx1"/>
                </a:solidFill>
              </a:rPr>
              <a:t>//Overridden method</a:t>
            </a:r>
          </a:p>
          <a:p>
            <a:pPr marL="0" indent="0">
              <a:buNone/>
            </a:pPr>
            <a:r>
              <a:rPr lang="en-US" sz="1800" dirty="0">
                <a:solidFill>
                  <a:srgbClr val="0070C0"/>
                </a:solidFill>
              </a:rPr>
              <a:t>      </a:t>
            </a:r>
            <a:r>
              <a:rPr lang="en-US" sz="1800" dirty="0" err="1">
                <a:solidFill>
                  <a:srgbClr val="0070C0"/>
                </a:solidFill>
              </a:rPr>
              <a:t>System.out.println</a:t>
            </a:r>
            <a:r>
              <a:rPr lang="en-US" sz="1800" dirty="0">
                <a:solidFill>
                  <a:srgbClr val="0070C0"/>
                </a:solidFill>
              </a:rPr>
              <a:t>("Human is eating");</a:t>
            </a:r>
          </a:p>
          <a:p>
            <a:pPr marL="0" indent="0">
              <a:buNone/>
            </a:pPr>
            <a:r>
              <a:rPr lang="en-US" sz="1800" dirty="0">
                <a:solidFill>
                  <a:srgbClr val="0070C0"/>
                </a:solidFill>
              </a:rPr>
              <a:t>   }</a:t>
            </a:r>
          </a:p>
          <a:p>
            <a:pPr marL="0" indent="0">
              <a:buNone/>
            </a:pPr>
            <a:r>
              <a:rPr lang="en-US" sz="1800" dirty="0">
                <a:solidFill>
                  <a:srgbClr val="0070C0"/>
                </a:solidFill>
              </a:rPr>
              <a:t>}</a:t>
            </a:r>
          </a:p>
          <a:p>
            <a:pPr marL="0" indent="0">
              <a:buNone/>
            </a:pPr>
            <a:r>
              <a:rPr lang="en-US" sz="1800" dirty="0">
                <a:solidFill>
                  <a:srgbClr val="0070C0"/>
                </a:solidFill>
              </a:rPr>
              <a:t>class Boy extends Human {</a:t>
            </a:r>
          </a:p>
          <a:p>
            <a:pPr marL="0" indent="0">
              <a:buNone/>
            </a:pPr>
            <a:r>
              <a:rPr lang="en-US" sz="1800" dirty="0">
                <a:solidFill>
                  <a:srgbClr val="0070C0"/>
                </a:solidFill>
              </a:rPr>
              <a:t>   public void eat() {		 </a:t>
            </a:r>
            <a:r>
              <a:rPr lang="en-US" sz="1800" dirty="0">
                <a:solidFill>
                  <a:schemeClr val="tx1"/>
                </a:solidFill>
              </a:rPr>
              <a:t>//Overriding method</a:t>
            </a:r>
          </a:p>
          <a:p>
            <a:pPr marL="0" indent="0">
              <a:buNone/>
            </a:pPr>
            <a:r>
              <a:rPr lang="en-US" sz="1800" dirty="0">
                <a:solidFill>
                  <a:srgbClr val="0070C0"/>
                </a:solidFill>
              </a:rPr>
              <a:t>      </a:t>
            </a:r>
            <a:r>
              <a:rPr lang="en-US" sz="1800" dirty="0" err="1">
                <a:solidFill>
                  <a:srgbClr val="0070C0"/>
                </a:solidFill>
              </a:rPr>
              <a:t>System.out.println</a:t>
            </a:r>
            <a:r>
              <a:rPr lang="en-US" sz="1800" dirty="0">
                <a:solidFill>
                  <a:srgbClr val="0070C0"/>
                </a:solidFill>
              </a:rPr>
              <a:t>("Boy is eating");</a:t>
            </a:r>
          </a:p>
          <a:p>
            <a:pPr marL="0" indent="0">
              <a:buNone/>
            </a:pPr>
            <a:r>
              <a:rPr lang="en-US" sz="1800" dirty="0">
                <a:solidFill>
                  <a:srgbClr val="0070C0"/>
                </a:solidFill>
              </a:rPr>
              <a:t>   }</a:t>
            </a:r>
          </a:p>
          <a:p>
            <a:pPr marL="0" indent="0">
              <a:buNone/>
            </a:pPr>
            <a:r>
              <a:rPr lang="en-US" sz="1800" dirty="0">
                <a:solidFill>
                  <a:srgbClr val="0070C0"/>
                </a:solidFill>
              </a:rPr>
              <a:t>}</a:t>
            </a:r>
          </a:p>
          <a:p>
            <a:pPr marL="0" indent="0">
              <a:buNone/>
            </a:pPr>
            <a:r>
              <a:rPr lang="en-US" sz="1800" dirty="0">
                <a:solidFill>
                  <a:srgbClr val="0070C0"/>
                </a:solidFill>
              </a:rPr>
              <a:t> </a:t>
            </a:r>
          </a:p>
        </p:txBody>
      </p:sp>
    </p:spTree>
    <p:extLst>
      <p:ext uri="{BB962C8B-B14F-4D97-AF65-F5344CB8AC3E}">
        <p14:creationId xmlns:p14="http://schemas.microsoft.com/office/powerpoint/2010/main" val="734725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19F33-14CE-0745-8B80-C155AE729A42}"/>
              </a:ext>
            </a:extLst>
          </p:cNvPr>
          <p:cNvSpPr>
            <a:spLocks noGrp="1"/>
          </p:cNvSpPr>
          <p:nvPr>
            <p:ph type="title"/>
          </p:nvPr>
        </p:nvSpPr>
        <p:spPr/>
        <p:txBody>
          <a:bodyPr/>
          <a:lstStyle/>
          <a:p>
            <a:r>
              <a:rPr lang="en-US" dirty="0"/>
              <a:t>Overriding vs. Overloading</a:t>
            </a:r>
          </a:p>
        </p:txBody>
      </p:sp>
      <p:sp>
        <p:nvSpPr>
          <p:cNvPr id="3" name="Content Placeholder 2">
            <a:extLst>
              <a:ext uri="{FF2B5EF4-FFF2-40B4-BE49-F238E27FC236}">
                <a16:creationId xmlns:a16="http://schemas.microsoft.com/office/drawing/2014/main" id="{84F915E6-1B42-4E4C-9487-52FA5ED8C90C}"/>
              </a:ext>
            </a:extLst>
          </p:cNvPr>
          <p:cNvSpPr>
            <a:spLocks noGrp="1"/>
          </p:cNvSpPr>
          <p:nvPr>
            <p:ph idx="1"/>
          </p:nvPr>
        </p:nvSpPr>
        <p:spPr>
          <a:xfrm>
            <a:off x="609600" y="1502229"/>
            <a:ext cx="8153400" cy="4572000"/>
          </a:xfrm>
        </p:spPr>
        <p:txBody>
          <a:bodyPr/>
          <a:lstStyle/>
          <a:p>
            <a:pPr marL="0" indent="0">
              <a:buNone/>
            </a:pPr>
            <a:r>
              <a:rPr lang="en-US" sz="1800" dirty="0">
                <a:solidFill>
                  <a:srgbClr val="0070C0"/>
                </a:solidFill>
              </a:rPr>
              <a:t>class Human {</a:t>
            </a:r>
          </a:p>
          <a:p>
            <a:pPr marL="0" indent="0">
              <a:buNone/>
            </a:pPr>
            <a:r>
              <a:rPr lang="en-US" sz="1800" dirty="0">
                <a:solidFill>
                  <a:srgbClr val="0070C0"/>
                </a:solidFill>
              </a:rPr>
              <a:t>   public void </a:t>
            </a:r>
            <a:r>
              <a:rPr lang="en-US" sz="1800" dirty="0">
                <a:solidFill>
                  <a:srgbClr val="FF0000"/>
                </a:solidFill>
              </a:rPr>
              <a:t>eat() </a:t>
            </a:r>
            <a:r>
              <a:rPr lang="en-US" sz="1800" dirty="0">
                <a:solidFill>
                  <a:srgbClr val="0070C0"/>
                </a:solidFill>
              </a:rPr>
              <a:t>{	</a:t>
            </a:r>
            <a:r>
              <a:rPr lang="en-US" sz="1800" dirty="0">
                <a:solidFill>
                  <a:schemeClr val="tx1"/>
                </a:solidFill>
              </a:rPr>
              <a:t>//Overridden method</a:t>
            </a:r>
          </a:p>
          <a:p>
            <a:pPr marL="0" indent="0">
              <a:buNone/>
            </a:pPr>
            <a:r>
              <a:rPr lang="en-US" sz="1800" dirty="0">
                <a:solidFill>
                  <a:srgbClr val="0070C0"/>
                </a:solidFill>
              </a:rPr>
              <a:t>      </a:t>
            </a:r>
            <a:r>
              <a:rPr lang="en-US" sz="1800" dirty="0" err="1">
                <a:solidFill>
                  <a:srgbClr val="0070C0"/>
                </a:solidFill>
              </a:rPr>
              <a:t>System.out.println</a:t>
            </a:r>
            <a:r>
              <a:rPr lang="en-US" sz="1800" dirty="0">
                <a:solidFill>
                  <a:srgbClr val="0070C0"/>
                </a:solidFill>
              </a:rPr>
              <a:t>("Human is eating");</a:t>
            </a:r>
          </a:p>
          <a:p>
            <a:pPr marL="0" indent="0">
              <a:buNone/>
            </a:pPr>
            <a:r>
              <a:rPr lang="en-US" sz="1800" dirty="0">
                <a:solidFill>
                  <a:srgbClr val="0070C0"/>
                </a:solidFill>
              </a:rPr>
              <a:t>   }</a:t>
            </a:r>
          </a:p>
          <a:p>
            <a:pPr marL="0" indent="0">
              <a:buNone/>
            </a:pPr>
            <a:r>
              <a:rPr lang="en-US" sz="1800" dirty="0">
                <a:solidFill>
                  <a:srgbClr val="0070C0"/>
                </a:solidFill>
              </a:rPr>
              <a:t>}</a:t>
            </a:r>
          </a:p>
          <a:p>
            <a:pPr marL="0" indent="0">
              <a:buNone/>
            </a:pPr>
            <a:r>
              <a:rPr lang="en-US" sz="1800" dirty="0">
                <a:solidFill>
                  <a:srgbClr val="0070C0"/>
                </a:solidFill>
              </a:rPr>
              <a:t>class Boy extends Human {</a:t>
            </a:r>
          </a:p>
          <a:p>
            <a:pPr marL="0" indent="0">
              <a:buNone/>
            </a:pPr>
            <a:r>
              <a:rPr lang="en-US" sz="1800" dirty="0">
                <a:solidFill>
                  <a:srgbClr val="0070C0"/>
                </a:solidFill>
              </a:rPr>
              <a:t>   public void </a:t>
            </a:r>
            <a:r>
              <a:rPr lang="en-US" sz="1800" dirty="0">
                <a:solidFill>
                  <a:srgbClr val="FF0000"/>
                </a:solidFill>
              </a:rPr>
              <a:t>eat() </a:t>
            </a:r>
            <a:r>
              <a:rPr lang="en-US" sz="1800" dirty="0">
                <a:solidFill>
                  <a:srgbClr val="0070C0"/>
                </a:solidFill>
              </a:rPr>
              <a:t>{		 </a:t>
            </a:r>
            <a:r>
              <a:rPr lang="en-US" sz="1800" dirty="0">
                <a:solidFill>
                  <a:schemeClr val="tx1"/>
                </a:solidFill>
              </a:rPr>
              <a:t>//Overriding method</a:t>
            </a:r>
          </a:p>
          <a:p>
            <a:pPr marL="0" indent="0">
              <a:buNone/>
            </a:pPr>
            <a:r>
              <a:rPr lang="en-US" sz="1800" dirty="0">
                <a:solidFill>
                  <a:srgbClr val="0070C0"/>
                </a:solidFill>
              </a:rPr>
              <a:t>      </a:t>
            </a:r>
            <a:r>
              <a:rPr lang="en-US" sz="1800" dirty="0" err="1">
                <a:solidFill>
                  <a:srgbClr val="0070C0"/>
                </a:solidFill>
              </a:rPr>
              <a:t>System.out.println</a:t>
            </a:r>
            <a:r>
              <a:rPr lang="en-US" sz="1800" dirty="0">
                <a:solidFill>
                  <a:srgbClr val="0070C0"/>
                </a:solidFill>
              </a:rPr>
              <a:t>("Boy is eating");</a:t>
            </a:r>
          </a:p>
          <a:p>
            <a:pPr marL="0" indent="0">
              <a:buNone/>
            </a:pPr>
            <a:r>
              <a:rPr lang="en-US" sz="1800" dirty="0">
                <a:solidFill>
                  <a:srgbClr val="0070C0"/>
                </a:solidFill>
              </a:rPr>
              <a:t>   }</a:t>
            </a:r>
          </a:p>
          <a:p>
            <a:pPr marL="0" indent="0">
              <a:buNone/>
            </a:pPr>
            <a:r>
              <a:rPr lang="en-US" sz="1800" dirty="0">
                <a:solidFill>
                  <a:srgbClr val="0070C0"/>
                </a:solidFill>
              </a:rPr>
              <a:t>   public void </a:t>
            </a:r>
            <a:r>
              <a:rPr lang="en-US" sz="1800" dirty="0">
                <a:solidFill>
                  <a:srgbClr val="FF0000"/>
                </a:solidFill>
              </a:rPr>
              <a:t>eat (int i) </a:t>
            </a:r>
            <a:r>
              <a:rPr lang="en-US" sz="1800" dirty="0">
                <a:solidFill>
                  <a:srgbClr val="0070C0"/>
                </a:solidFill>
              </a:rPr>
              <a:t>{      </a:t>
            </a:r>
            <a:r>
              <a:rPr lang="en-US" sz="1800" dirty="0">
                <a:solidFill>
                  <a:schemeClr val="tx1"/>
                </a:solidFill>
              </a:rPr>
              <a:t>//overloading method</a:t>
            </a:r>
          </a:p>
          <a:p>
            <a:pPr marL="0" indent="0">
              <a:buNone/>
            </a:pPr>
            <a:r>
              <a:rPr lang="en-US" sz="1800" dirty="0">
                <a:solidFill>
                  <a:srgbClr val="0070C0"/>
                </a:solidFill>
              </a:rPr>
              <a:t>               </a:t>
            </a:r>
            <a:r>
              <a:rPr lang="en-US" sz="1800" dirty="0">
                <a:solidFill>
                  <a:schemeClr val="tx1"/>
                </a:solidFill>
                <a:highlight>
                  <a:srgbClr val="FFFF00"/>
                </a:highlight>
              </a:rPr>
              <a:t> </a:t>
            </a:r>
          </a:p>
          <a:p>
            <a:pPr marL="0" indent="0">
              <a:buNone/>
            </a:pPr>
            <a:r>
              <a:rPr lang="en-US" sz="1800" dirty="0">
                <a:solidFill>
                  <a:srgbClr val="0070C0"/>
                </a:solidFill>
              </a:rPr>
              <a:t>        …</a:t>
            </a:r>
          </a:p>
          <a:p>
            <a:pPr marL="0" indent="0">
              <a:buNone/>
            </a:pPr>
            <a:r>
              <a:rPr lang="en-US" sz="1800" dirty="0">
                <a:solidFill>
                  <a:srgbClr val="0070C0"/>
                </a:solidFill>
              </a:rPr>
              <a:t>   }</a:t>
            </a:r>
          </a:p>
          <a:p>
            <a:pPr marL="0" indent="0">
              <a:buNone/>
            </a:pPr>
            <a:r>
              <a:rPr lang="en-US" sz="1800" dirty="0">
                <a:solidFill>
                  <a:srgbClr val="0070C0"/>
                </a:solidFill>
              </a:rPr>
              <a:t>}</a:t>
            </a:r>
          </a:p>
          <a:p>
            <a:pPr marL="0" indent="0">
              <a:buNone/>
            </a:pPr>
            <a:r>
              <a:rPr lang="en-US" sz="1800" dirty="0">
                <a:solidFill>
                  <a:srgbClr val="00B050"/>
                </a:solidFill>
              </a:rPr>
              <a:t> </a:t>
            </a:r>
            <a:endParaRPr lang="en-US" sz="1800" dirty="0">
              <a:solidFill>
                <a:schemeClr val="tx1"/>
              </a:solidFill>
            </a:endParaRPr>
          </a:p>
        </p:txBody>
      </p:sp>
    </p:spTree>
    <p:extLst>
      <p:ext uri="{BB962C8B-B14F-4D97-AF65-F5344CB8AC3E}">
        <p14:creationId xmlns:p14="http://schemas.microsoft.com/office/powerpoint/2010/main" val="2267360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6123FF-77F8-44C4-9D1C-17CE722C4A9A}"/>
              </a:ext>
            </a:extLst>
          </p:cNvPr>
          <p:cNvSpPr/>
          <p:nvPr/>
        </p:nvSpPr>
        <p:spPr>
          <a:xfrm>
            <a:off x="1143000" y="914400"/>
            <a:ext cx="5638800" cy="5632311"/>
          </a:xfrm>
          <a:prstGeom prst="rect">
            <a:avLst/>
          </a:prstGeom>
        </p:spPr>
        <p:txBody>
          <a:bodyPr wrap="square">
            <a:spAutoFit/>
          </a:bodyPr>
          <a:lstStyle/>
          <a:p>
            <a:r>
              <a:rPr lang="en-US" sz="1800" dirty="0">
                <a:latin typeface="Calibri" panose="020F0502020204030204" pitchFamily="34" charset="0"/>
                <a:cs typeface="Calibri" panose="020F0502020204030204" pitchFamily="34" charset="0"/>
              </a:rPr>
              <a:t>class Human {   </a:t>
            </a:r>
          </a:p>
          <a:p>
            <a:r>
              <a:rPr lang="en-US" sz="1800" dirty="0">
                <a:latin typeface="Calibri" panose="020F0502020204030204" pitchFamily="34" charset="0"/>
                <a:cs typeface="Calibri" panose="020F0502020204030204" pitchFamily="34" charset="0"/>
              </a:rPr>
              <a:t>     public void eat() {	//Overridden method   </a:t>
            </a:r>
          </a:p>
          <a:p>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System.out.println</a:t>
            </a:r>
            <a:r>
              <a:rPr lang="en-US" sz="1800" dirty="0">
                <a:latin typeface="Calibri" panose="020F0502020204030204" pitchFamily="34" charset="0"/>
                <a:cs typeface="Calibri" panose="020F0502020204030204" pitchFamily="34" charset="0"/>
              </a:rPr>
              <a:t>("Human is eating");   }}</a:t>
            </a:r>
          </a:p>
          <a:p>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class Boy extends Human {  </a:t>
            </a:r>
          </a:p>
          <a:p>
            <a:r>
              <a:rPr lang="en-US" sz="1800" dirty="0">
                <a:latin typeface="Calibri" panose="020F0502020204030204" pitchFamily="34" charset="0"/>
                <a:cs typeface="Calibri" panose="020F0502020204030204" pitchFamily="34" charset="0"/>
              </a:rPr>
              <a:t>       public void eat() {	 //Overriding method</a:t>
            </a:r>
          </a:p>
          <a:p>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System.out.println</a:t>
            </a:r>
            <a:r>
              <a:rPr lang="en-US" sz="1800" dirty="0">
                <a:latin typeface="Calibri" panose="020F0502020204030204" pitchFamily="34" charset="0"/>
                <a:cs typeface="Calibri" panose="020F0502020204030204" pitchFamily="34" charset="0"/>
              </a:rPr>
              <a:t>("Boy is eating");   }  </a:t>
            </a:r>
          </a:p>
          <a:p>
            <a:r>
              <a:rPr lang="en-US" sz="1800" dirty="0">
                <a:latin typeface="Calibri" panose="020F0502020204030204" pitchFamily="34" charset="0"/>
                <a:cs typeface="Calibri" panose="020F0502020204030204" pitchFamily="34" charset="0"/>
              </a:rPr>
              <a:t>       public void eat (int i) {        //overloading method  </a:t>
            </a:r>
          </a:p>
          <a:p>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System.out.println</a:t>
            </a:r>
            <a:r>
              <a:rPr lang="en-US" sz="1800" dirty="0">
                <a:latin typeface="Calibri" panose="020F0502020204030204" pitchFamily="34" charset="0"/>
                <a:cs typeface="Calibri" panose="020F0502020204030204" pitchFamily="34" charset="0"/>
              </a:rPr>
              <a:t>("boy eating version 2");   }}</a:t>
            </a:r>
          </a:p>
          <a:p>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public class HelloWorld {    </a:t>
            </a:r>
          </a:p>
          <a:p>
            <a:r>
              <a:rPr lang="en-US" sz="1800" dirty="0">
                <a:latin typeface="Calibri" panose="020F0502020204030204" pitchFamily="34" charset="0"/>
                <a:cs typeface="Calibri" panose="020F0502020204030204" pitchFamily="34" charset="0"/>
              </a:rPr>
              <a:t>        public static void main(String[] </a:t>
            </a:r>
            <a:r>
              <a:rPr lang="en-US" sz="1800" dirty="0" err="1">
                <a:latin typeface="Calibri" panose="020F0502020204030204" pitchFamily="34" charset="0"/>
                <a:cs typeface="Calibri" panose="020F0502020204030204" pitchFamily="34" charset="0"/>
              </a:rPr>
              <a:t>args</a:t>
            </a:r>
            <a:r>
              <a:rPr lang="en-US" sz="1800" dirty="0">
                <a:latin typeface="Calibri" panose="020F0502020204030204" pitchFamily="34" charset="0"/>
                <a:cs typeface="Calibri" panose="020F0502020204030204" pitchFamily="34" charset="0"/>
              </a:rPr>
              <a:t>) {        </a:t>
            </a:r>
          </a:p>
          <a:p>
            <a:r>
              <a:rPr lang="en-US" sz="1800" dirty="0">
                <a:latin typeface="Calibri" panose="020F0502020204030204" pitchFamily="34" charset="0"/>
                <a:cs typeface="Calibri" panose="020F0502020204030204" pitchFamily="34" charset="0"/>
              </a:rPr>
              <a:t>              Human h = new Human();        </a:t>
            </a:r>
          </a:p>
          <a:p>
            <a:r>
              <a:rPr lang="en-US" sz="1800" dirty="0">
                <a:latin typeface="Calibri" panose="020F0502020204030204" pitchFamily="34" charset="0"/>
                <a:cs typeface="Calibri" panose="020F0502020204030204" pitchFamily="34" charset="0"/>
              </a:rPr>
              <a:t>              Human b = new Boy();        </a:t>
            </a:r>
          </a:p>
          <a:p>
            <a:r>
              <a:rPr lang="en-US" sz="1800" dirty="0">
                <a:latin typeface="Calibri" panose="020F0502020204030204" pitchFamily="34" charset="0"/>
                <a:cs typeface="Calibri" panose="020F0502020204030204" pitchFamily="34" charset="0"/>
              </a:rPr>
              <a:t>              Boy bb = new Boy();        </a:t>
            </a:r>
          </a:p>
          <a:p>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h.eat</a:t>
            </a:r>
            <a:r>
              <a:rPr lang="en-US" sz="1800" dirty="0">
                <a:latin typeface="Calibri" panose="020F0502020204030204" pitchFamily="34" charset="0"/>
                <a:cs typeface="Calibri" panose="020F0502020204030204" pitchFamily="34" charset="0"/>
              </a:rPr>
              <a:t>();        </a:t>
            </a:r>
          </a:p>
          <a:p>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b.eat</a:t>
            </a:r>
            <a:r>
              <a:rPr lang="en-US" sz="1800" dirty="0">
                <a:latin typeface="Calibri" panose="020F0502020204030204" pitchFamily="34" charset="0"/>
                <a:cs typeface="Calibri" panose="020F0502020204030204" pitchFamily="34" charset="0"/>
              </a:rPr>
              <a:t>();        </a:t>
            </a:r>
            <a:r>
              <a:rPr lang="en-US" sz="1800" dirty="0">
                <a:highlight>
                  <a:srgbClr val="FFFF00"/>
                </a:highlight>
                <a:latin typeface="Calibri" panose="020F0502020204030204" pitchFamily="34" charset="0"/>
                <a:cs typeface="Calibri" panose="020F0502020204030204" pitchFamily="34" charset="0"/>
              </a:rPr>
              <a:t>#note: </a:t>
            </a:r>
            <a:r>
              <a:rPr lang="en-US" sz="1800" dirty="0" err="1">
                <a:highlight>
                  <a:srgbClr val="FFFF00"/>
                </a:highlight>
                <a:latin typeface="Calibri" panose="020F0502020204030204" pitchFamily="34" charset="0"/>
                <a:cs typeface="Calibri" panose="020F0502020204030204" pitchFamily="34" charset="0"/>
              </a:rPr>
              <a:t>b.eat</a:t>
            </a:r>
            <a:r>
              <a:rPr lang="en-US" sz="1800" dirty="0">
                <a:highlight>
                  <a:srgbClr val="FFFF00"/>
                </a:highlight>
                <a:latin typeface="Calibri" panose="020F0502020204030204" pitchFamily="34" charset="0"/>
                <a:cs typeface="Calibri" panose="020F0502020204030204" pitchFamily="34" charset="0"/>
              </a:rPr>
              <a:t>(4) Error, why??</a:t>
            </a:r>
          </a:p>
          <a:p>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bb.eat</a:t>
            </a:r>
            <a:r>
              <a:rPr lang="en-US" sz="1800" dirty="0">
                <a:latin typeface="Calibri" panose="020F0502020204030204" pitchFamily="34" charset="0"/>
                <a:cs typeface="Calibri" panose="020F0502020204030204" pitchFamily="34" charset="0"/>
              </a:rPr>
              <a:t>();        </a:t>
            </a:r>
          </a:p>
          <a:p>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bb.eat</a:t>
            </a:r>
            <a:r>
              <a:rPr lang="en-US" sz="1800" dirty="0">
                <a:latin typeface="Calibri" panose="020F0502020204030204" pitchFamily="34" charset="0"/>
                <a:cs typeface="Calibri" panose="020F0502020204030204" pitchFamily="34" charset="0"/>
              </a:rPr>
              <a:t>(4);    </a:t>
            </a:r>
          </a:p>
          <a:p>
            <a:r>
              <a:rPr lang="en-US" sz="18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991025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a:extLst>
              <a:ext uri="{FF2B5EF4-FFF2-40B4-BE49-F238E27FC236}">
                <a16:creationId xmlns:a16="http://schemas.microsoft.com/office/drawing/2014/main" id="{B8A5E304-2DD6-5548-83ED-62308C6EFBC7}"/>
              </a:ext>
            </a:extLst>
          </p:cNvPr>
          <p:cNvSpPr>
            <a:spLocks noGrp="1" noChangeArrowheads="1"/>
          </p:cNvSpPr>
          <p:nvPr>
            <p:ph type="title"/>
          </p:nvPr>
        </p:nvSpPr>
        <p:spPr/>
        <p:txBody>
          <a:bodyPr/>
          <a:lstStyle/>
          <a:p>
            <a:pPr eaLnBrk="1" hangingPunct="1"/>
            <a:r>
              <a:rPr lang="en-US" altLang="en-US" sz="3200" dirty="0"/>
              <a:t>More Object-Oriented Concepts </a:t>
            </a:r>
          </a:p>
        </p:txBody>
      </p:sp>
      <p:sp>
        <p:nvSpPr>
          <p:cNvPr id="21509" name="Rectangle 3">
            <a:extLst>
              <a:ext uri="{FF2B5EF4-FFF2-40B4-BE49-F238E27FC236}">
                <a16:creationId xmlns:a16="http://schemas.microsoft.com/office/drawing/2014/main" id="{F8579045-070C-6442-BCF3-DE5CA9DE1D63}"/>
              </a:ext>
            </a:extLst>
          </p:cNvPr>
          <p:cNvSpPr>
            <a:spLocks noGrp="1" noChangeArrowheads="1"/>
          </p:cNvSpPr>
          <p:nvPr>
            <p:ph type="body" idx="1"/>
          </p:nvPr>
        </p:nvSpPr>
        <p:spPr>
          <a:xfrm>
            <a:off x="457200" y="1371600"/>
            <a:ext cx="8153400" cy="4572000"/>
          </a:xfrm>
        </p:spPr>
        <p:txBody>
          <a:bodyPr/>
          <a:lstStyle/>
          <a:p>
            <a:pPr eaLnBrk="1" hangingPunct="1">
              <a:lnSpc>
                <a:spcPct val="90000"/>
              </a:lnSpc>
            </a:pPr>
            <a:r>
              <a:rPr lang="en-US" altLang="en-US" sz="2400" dirty="0">
                <a:solidFill>
                  <a:schemeClr val="tx1"/>
                </a:solidFill>
              </a:rPr>
              <a:t>There are two kinds of variables in a class:</a:t>
            </a:r>
          </a:p>
          <a:p>
            <a:pPr lvl="1" eaLnBrk="1" hangingPunct="1">
              <a:lnSpc>
                <a:spcPct val="90000"/>
              </a:lnSpc>
            </a:pPr>
            <a:r>
              <a:rPr lang="en-US" altLang="en-US" sz="2000" i="1" dirty="0">
                <a:solidFill>
                  <a:srgbClr val="FF0000"/>
                </a:solidFill>
              </a:rPr>
              <a:t>Class variables</a:t>
            </a:r>
            <a:r>
              <a:rPr lang="en-US" altLang="en-US" sz="2000" dirty="0">
                <a:solidFill>
                  <a:srgbClr val="FF0000"/>
                </a:solidFill>
              </a:rPr>
              <a:t> </a:t>
            </a:r>
            <a:r>
              <a:rPr lang="en-US" altLang="en-US" sz="2000" dirty="0">
                <a:solidFill>
                  <a:schemeClr val="tx1"/>
                </a:solidFill>
              </a:rPr>
              <a:t>– shared by all instances of a class</a:t>
            </a:r>
          </a:p>
          <a:p>
            <a:pPr lvl="1" eaLnBrk="1" hangingPunct="1">
              <a:lnSpc>
                <a:spcPct val="90000"/>
              </a:lnSpc>
            </a:pPr>
            <a:r>
              <a:rPr lang="en-US" altLang="en-US" sz="2000" i="1" dirty="0">
                <a:solidFill>
                  <a:srgbClr val="FF0000"/>
                </a:solidFill>
              </a:rPr>
              <a:t>Instance variables</a:t>
            </a:r>
            <a:r>
              <a:rPr lang="en-US" altLang="en-US" sz="2000" dirty="0">
                <a:solidFill>
                  <a:srgbClr val="FF0000"/>
                </a:solidFill>
              </a:rPr>
              <a:t> </a:t>
            </a:r>
            <a:r>
              <a:rPr lang="en-US" altLang="en-US" sz="2000" dirty="0">
                <a:solidFill>
                  <a:schemeClr val="tx1"/>
                </a:solidFill>
              </a:rPr>
              <a:t>– belongs to specific instance/object</a:t>
            </a:r>
          </a:p>
          <a:p>
            <a:pPr eaLnBrk="1" hangingPunct="1">
              <a:lnSpc>
                <a:spcPct val="90000"/>
              </a:lnSpc>
            </a:pPr>
            <a:r>
              <a:rPr lang="en-US" altLang="en-US" sz="2400" dirty="0">
                <a:solidFill>
                  <a:schemeClr val="tx1"/>
                </a:solidFill>
              </a:rPr>
              <a:t>There are two kinds of methods in a class:</a:t>
            </a:r>
          </a:p>
          <a:p>
            <a:pPr lvl="1" eaLnBrk="1" hangingPunct="1">
              <a:lnSpc>
                <a:spcPct val="90000"/>
              </a:lnSpc>
            </a:pPr>
            <a:r>
              <a:rPr lang="en-US" altLang="en-US" sz="2000" i="1" dirty="0">
                <a:solidFill>
                  <a:srgbClr val="FF0000"/>
                </a:solidFill>
              </a:rPr>
              <a:t>Class methods</a:t>
            </a:r>
            <a:r>
              <a:rPr lang="en-US" altLang="en-US" sz="2000" dirty="0">
                <a:solidFill>
                  <a:srgbClr val="FF0000"/>
                </a:solidFill>
              </a:rPr>
              <a:t> </a:t>
            </a:r>
            <a:r>
              <a:rPr lang="en-US" altLang="en-US" sz="2000" dirty="0">
                <a:solidFill>
                  <a:schemeClr val="tx1"/>
                </a:solidFill>
              </a:rPr>
              <a:t>– accept messages to the class</a:t>
            </a:r>
          </a:p>
          <a:p>
            <a:pPr lvl="1" eaLnBrk="1" hangingPunct="1">
              <a:lnSpc>
                <a:spcPct val="90000"/>
              </a:lnSpc>
            </a:pPr>
            <a:r>
              <a:rPr lang="en-US" altLang="en-US" sz="2000" i="1" dirty="0">
                <a:solidFill>
                  <a:srgbClr val="FF0000"/>
                </a:solidFill>
              </a:rPr>
              <a:t>Instance methods</a:t>
            </a:r>
            <a:r>
              <a:rPr lang="en-US" altLang="en-US" sz="2000" dirty="0">
                <a:solidFill>
                  <a:srgbClr val="FF0000"/>
                </a:solidFill>
              </a:rPr>
              <a:t> </a:t>
            </a:r>
            <a:r>
              <a:rPr lang="en-US" altLang="en-US" sz="2000" dirty="0">
                <a:solidFill>
                  <a:schemeClr val="tx1"/>
                </a:solidFill>
              </a:rPr>
              <a:t>– accept messages to objects</a:t>
            </a:r>
          </a:p>
          <a:p>
            <a:pPr eaLnBrk="1" hangingPunct="1">
              <a:lnSpc>
                <a:spcPct val="90000"/>
              </a:lnSpc>
            </a:pPr>
            <a:r>
              <a:rPr lang="en-US" altLang="en-US" sz="2400" dirty="0">
                <a:solidFill>
                  <a:schemeClr val="tx1"/>
                </a:solidFill>
              </a:rPr>
              <a:t>Multiple Inheritance</a:t>
            </a:r>
          </a:p>
          <a:p>
            <a:pPr lvl="1" eaLnBrk="1" hangingPunct="1">
              <a:lnSpc>
                <a:spcPct val="90000"/>
              </a:lnSpc>
            </a:pPr>
            <a:r>
              <a:rPr lang="en-US" altLang="en-US" sz="2000" dirty="0">
                <a:solidFill>
                  <a:schemeClr val="tx1"/>
                </a:solidFill>
              </a:rPr>
              <a:t>Inherit from multiple parents</a:t>
            </a:r>
          </a:p>
          <a:p>
            <a:pPr eaLnBrk="1" hangingPunct="1">
              <a:lnSpc>
                <a:spcPct val="90000"/>
              </a:lnSpc>
            </a:pPr>
            <a:r>
              <a:rPr lang="en-US" altLang="en-US" sz="2400" dirty="0">
                <a:solidFill>
                  <a:schemeClr val="tx1"/>
                </a:solidFill>
              </a:rPr>
              <a:t>One disadvantage of inheritance for reuse: </a:t>
            </a:r>
          </a:p>
          <a:p>
            <a:pPr lvl="1" eaLnBrk="1" hangingPunct="1">
              <a:lnSpc>
                <a:spcPct val="90000"/>
              </a:lnSpc>
            </a:pPr>
            <a:r>
              <a:rPr lang="en-US" altLang="en-US" sz="2000" dirty="0">
                <a:solidFill>
                  <a:schemeClr val="tx1"/>
                </a:solidFill>
              </a:rPr>
              <a:t>Creates interdependencies among classes that complicate maintenance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a:extLst>
              <a:ext uri="{FF2B5EF4-FFF2-40B4-BE49-F238E27FC236}">
                <a16:creationId xmlns:a16="http://schemas.microsoft.com/office/drawing/2014/main" id="{B8A5E304-2DD6-5548-83ED-62308C6EFBC7}"/>
              </a:ext>
            </a:extLst>
          </p:cNvPr>
          <p:cNvSpPr>
            <a:spLocks noGrp="1" noChangeArrowheads="1"/>
          </p:cNvSpPr>
          <p:nvPr>
            <p:ph type="title"/>
          </p:nvPr>
        </p:nvSpPr>
        <p:spPr/>
        <p:txBody>
          <a:bodyPr/>
          <a:lstStyle/>
          <a:p>
            <a:pPr eaLnBrk="1" hangingPunct="1"/>
            <a:r>
              <a:rPr lang="en-US" altLang="en-US" sz="3200" dirty="0"/>
              <a:t>Inheritance: Other Features</a:t>
            </a:r>
          </a:p>
        </p:txBody>
      </p:sp>
      <p:sp>
        <p:nvSpPr>
          <p:cNvPr id="21509" name="Rectangle 3">
            <a:extLst>
              <a:ext uri="{FF2B5EF4-FFF2-40B4-BE49-F238E27FC236}">
                <a16:creationId xmlns:a16="http://schemas.microsoft.com/office/drawing/2014/main" id="{F8579045-070C-6442-BCF3-DE5CA9DE1D63}"/>
              </a:ext>
            </a:extLst>
          </p:cNvPr>
          <p:cNvSpPr>
            <a:spLocks noGrp="1" noChangeArrowheads="1"/>
          </p:cNvSpPr>
          <p:nvPr>
            <p:ph type="body" idx="1"/>
          </p:nvPr>
        </p:nvSpPr>
        <p:spPr>
          <a:xfrm>
            <a:off x="609600" y="1676400"/>
            <a:ext cx="8153400" cy="4419600"/>
          </a:xfrm>
        </p:spPr>
        <p:txBody>
          <a:bodyPr/>
          <a:lstStyle/>
          <a:p>
            <a:pPr eaLnBrk="1" hangingPunct="1">
              <a:lnSpc>
                <a:spcPct val="90000"/>
              </a:lnSpc>
            </a:pPr>
            <a:r>
              <a:rPr lang="en-US" altLang="en-US" sz="2400" dirty="0">
                <a:solidFill>
                  <a:schemeClr val="tx1"/>
                </a:solidFill>
              </a:rPr>
              <a:t>There are two kinds of variables in a class:</a:t>
            </a:r>
          </a:p>
          <a:p>
            <a:pPr lvl="1" eaLnBrk="1" hangingPunct="1">
              <a:lnSpc>
                <a:spcPct val="90000"/>
              </a:lnSpc>
            </a:pPr>
            <a:r>
              <a:rPr lang="en-US" altLang="en-US" sz="2000" i="1" dirty="0">
                <a:solidFill>
                  <a:srgbClr val="FF0000"/>
                </a:solidFill>
              </a:rPr>
              <a:t>Class variables</a:t>
            </a:r>
            <a:r>
              <a:rPr lang="en-US" altLang="en-US" sz="2000" dirty="0">
                <a:solidFill>
                  <a:srgbClr val="FF0000"/>
                </a:solidFill>
              </a:rPr>
              <a:t> </a:t>
            </a:r>
            <a:r>
              <a:rPr lang="en-US" altLang="en-US" sz="2000" dirty="0">
                <a:solidFill>
                  <a:schemeClr val="tx1"/>
                </a:solidFill>
              </a:rPr>
              <a:t>– shared by all instances of a class</a:t>
            </a:r>
          </a:p>
          <a:p>
            <a:pPr lvl="1" eaLnBrk="1" hangingPunct="1">
              <a:lnSpc>
                <a:spcPct val="90000"/>
              </a:lnSpc>
            </a:pPr>
            <a:r>
              <a:rPr lang="en-US" altLang="en-US" sz="2000" i="1" dirty="0">
                <a:solidFill>
                  <a:srgbClr val="FF0000"/>
                </a:solidFill>
              </a:rPr>
              <a:t>Instance variables</a:t>
            </a:r>
            <a:r>
              <a:rPr lang="en-US" altLang="en-US" sz="2000" dirty="0">
                <a:solidFill>
                  <a:srgbClr val="FF0000"/>
                </a:solidFill>
              </a:rPr>
              <a:t> </a:t>
            </a:r>
            <a:r>
              <a:rPr lang="en-US" altLang="en-US" sz="2000" dirty="0">
                <a:solidFill>
                  <a:schemeClr val="tx1"/>
                </a:solidFill>
              </a:rPr>
              <a:t>– belongs to specific instance/object</a:t>
            </a:r>
          </a:p>
          <a:p>
            <a:pPr eaLnBrk="1" hangingPunct="1">
              <a:lnSpc>
                <a:spcPct val="90000"/>
              </a:lnSpc>
            </a:pPr>
            <a:r>
              <a:rPr lang="en-US" altLang="en-US" sz="2400" dirty="0">
                <a:solidFill>
                  <a:schemeClr val="tx1"/>
                </a:solidFill>
              </a:rPr>
              <a:t>There are two kinds of methods in a class:</a:t>
            </a:r>
          </a:p>
          <a:p>
            <a:pPr lvl="1" eaLnBrk="1" hangingPunct="1">
              <a:lnSpc>
                <a:spcPct val="90000"/>
              </a:lnSpc>
            </a:pPr>
            <a:r>
              <a:rPr lang="en-US" altLang="en-US" sz="2000" i="1" dirty="0">
                <a:solidFill>
                  <a:srgbClr val="FF0000"/>
                </a:solidFill>
              </a:rPr>
              <a:t>Class methods</a:t>
            </a:r>
            <a:r>
              <a:rPr lang="en-US" altLang="en-US" sz="2000" dirty="0">
                <a:solidFill>
                  <a:srgbClr val="FF0000"/>
                </a:solidFill>
              </a:rPr>
              <a:t> </a:t>
            </a:r>
            <a:r>
              <a:rPr lang="en-US" altLang="en-US" sz="2000" dirty="0">
                <a:solidFill>
                  <a:schemeClr val="tx1"/>
                </a:solidFill>
              </a:rPr>
              <a:t>– accept messages to the class</a:t>
            </a:r>
          </a:p>
          <a:p>
            <a:pPr lvl="1" eaLnBrk="1" hangingPunct="1">
              <a:lnSpc>
                <a:spcPct val="90000"/>
              </a:lnSpc>
            </a:pPr>
            <a:r>
              <a:rPr lang="en-US" altLang="en-US" sz="2000" i="1" dirty="0">
                <a:solidFill>
                  <a:srgbClr val="FF0000"/>
                </a:solidFill>
              </a:rPr>
              <a:t>Instance methods</a:t>
            </a:r>
            <a:r>
              <a:rPr lang="en-US" altLang="en-US" sz="2000" dirty="0">
                <a:solidFill>
                  <a:srgbClr val="FF0000"/>
                </a:solidFill>
              </a:rPr>
              <a:t> </a:t>
            </a:r>
            <a:r>
              <a:rPr lang="en-US" altLang="en-US" sz="2000" dirty="0">
                <a:solidFill>
                  <a:schemeClr val="tx1"/>
                </a:solidFill>
              </a:rPr>
              <a:t>– accept messages to objects</a:t>
            </a:r>
          </a:p>
        </p:txBody>
      </p:sp>
      <p:sp>
        <p:nvSpPr>
          <p:cNvPr id="2" name="TextBox 1">
            <a:extLst>
              <a:ext uri="{FF2B5EF4-FFF2-40B4-BE49-F238E27FC236}">
                <a16:creationId xmlns:a16="http://schemas.microsoft.com/office/drawing/2014/main" id="{21DEF57B-0173-284A-A87C-CD99C848B28E}"/>
              </a:ext>
            </a:extLst>
          </p:cNvPr>
          <p:cNvSpPr txBox="1"/>
          <p:nvPr/>
        </p:nvSpPr>
        <p:spPr>
          <a:xfrm>
            <a:off x="609600" y="4114800"/>
            <a:ext cx="5562600" cy="2616101"/>
          </a:xfrm>
          <a:prstGeom prst="rect">
            <a:avLst/>
          </a:prstGeom>
          <a:noFill/>
        </p:spPr>
        <p:txBody>
          <a:bodyPr wrap="square" rtlCol="0">
            <a:spAutoFit/>
          </a:bodyPr>
          <a:lstStyle/>
          <a:p>
            <a:r>
              <a:rPr lang="en-US" sz="1800" dirty="0">
                <a:solidFill>
                  <a:srgbClr val="0070C0"/>
                </a:solidFill>
                <a:latin typeface="+mn-lt"/>
              </a:rPr>
              <a:t>public class Person {</a:t>
            </a:r>
          </a:p>
          <a:p>
            <a:r>
              <a:rPr lang="en-US" sz="1800" dirty="0">
                <a:solidFill>
                  <a:srgbClr val="0070C0"/>
                </a:solidFill>
                <a:latin typeface="+mn-lt"/>
              </a:rPr>
              <a:t>    private String name;</a:t>
            </a:r>
          </a:p>
          <a:p>
            <a:r>
              <a:rPr lang="en-US" sz="1800" dirty="0">
                <a:solidFill>
                  <a:srgbClr val="0070C0"/>
                </a:solidFill>
                <a:latin typeface="+mn-lt"/>
              </a:rPr>
              <a:t>    static </a:t>
            </a:r>
            <a:r>
              <a:rPr lang="en-US" sz="1800" dirty="0" err="1">
                <a:solidFill>
                  <a:srgbClr val="0070C0"/>
                </a:solidFill>
                <a:latin typeface="+mn-lt"/>
              </a:rPr>
              <a:t>int</a:t>
            </a:r>
            <a:r>
              <a:rPr lang="en-US" sz="1800" dirty="0">
                <a:solidFill>
                  <a:srgbClr val="0070C0"/>
                </a:solidFill>
                <a:latin typeface="+mn-lt"/>
              </a:rPr>
              <a:t> count = 0;</a:t>
            </a:r>
          </a:p>
          <a:p>
            <a:r>
              <a:rPr lang="en-US" sz="1800" dirty="0">
                <a:solidFill>
                  <a:srgbClr val="0070C0"/>
                </a:solidFill>
                <a:latin typeface="+mn-lt"/>
              </a:rPr>
              <a:t>    public Person (String </a:t>
            </a:r>
            <a:r>
              <a:rPr lang="en-US" sz="1800" dirty="0" err="1">
                <a:solidFill>
                  <a:srgbClr val="0070C0"/>
                </a:solidFill>
                <a:latin typeface="+mn-lt"/>
              </a:rPr>
              <a:t>myName</a:t>
            </a:r>
            <a:r>
              <a:rPr lang="en-US" sz="1800" dirty="0">
                <a:solidFill>
                  <a:srgbClr val="0070C0"/>
                </a:solidFill>
                <a:latin typeface="+mn-lt"/>
              </a:rPr>
              <a:t>) {</a:t>
            </a:r>
          </a:p>
          <a:p>
            <a:r>
              <a:rPr lang="en-US" sz="1800" dirty="0">
                <a:solidFill>
                  <a:srgbClr val="0070C0"/>
                </a:solidFill>
                <a:latin typeface="+mn-lt"/>
              </a:rPr>
              <a:t>	name = </a:t>
            </a:r>
            <a:r>
              <a:rPr lang="en-US" sz="1800" dirty="0" err="1">
                <a:solidFill>
                  <a:srgbClr val="0070C0"/>
                </a:solidFill>
                <a:latin typeface="+mn-lt"/>
              </a:rPr>
              <a:t>myName</a:t>
            </a:r>
            <a:r>
              <a:rPr lang="en-US" sz="1800" dirty="0">
                <a:solidFill>
                  <a:srgbClr val="0070C0"/>
                </a:solidFill>
                <a:latin typeface="+mn-lt"/>
              </a:rPr>
              <a:t>;</a:t>
            </a:r>
          </a:p>
          <a:p>
            <a:r>
              <a:rPr lang="en-US" sz="1800" dirty="0">
                <a:solidFill>
                  <a:srgbClr val="0070C0"/>
                </a:solidFill>
                <a:latin typeface="+mn-lt"/>
              </a:rPr>
              <a:t>	++count; }	 </a:t>
            </a:r>
          </a:p>
          <a:p>
            <a:r>
              <a:rPr lang="en-US" sz="1800" dirty="0">
                <a:solidFill>
                  <a:srgbClr val="0070C0"/>
                </a:solidFill>
                <a:latin typeface="+mn-lt"/>
              </a:rPr>
              <a:t>    public </a:t>
            </a:r>
            <a:r>
              <a:rPr lang="en-US" sz="1800" dirty="0" err="1">
                <a:solidFill>
                  <a:srgbClr val="0070C0"/>
                </a:solidFill>
                <a:latin typeface="+mn-lt"/>
              </a:rPr>
              <a:t>int</a:t>
            </a:r>
            <a:r>
              <a:rPr lang="en-US" sz="1800" dirty="0">
                <a:solidFill>
                  <a:srgbClr val="0070C0"/>
                </a:solidFill>
                <a:latin typeface="+mn-lt"/>
              </a:rPr>
              <a:t> </a:t>
            </a:r>
            <a:r>
              <a:rPr lang="en-US" sz="1800" dirty="0" err="1">
                <a:solidFill>
                  <a:srgbClr val="0070C0"/>
                </a:solidFill>
                <a:latin typeface="+mn-lt"/>
              </a:rPr>
              <a:t>getCount</a:t>
            </a:r>
            <a:r>
              <a:rPr lang="en-US" sz="1800" dirty="0">
                <a:solidFill>
                  <a:srgbClr val="0070C0"/>
                </a:solidFill>
                <a:latin typeface="+mn-lt"/>
              </a:rPr>
              <a:t>() {</a:t>
            </a:r>
          </a:p>
          <a:p>
            <a:r>
              <a:rPr lang="en-US" sz="1800" dirty="0">
                <a:solidFill>
                  <a:srgbClr val="0070C0"/>
                </a:solidFill>
                <a:latin typeface="+mn-lt"/>
              </a:rPr>
              <a:t>	return count; } </a:t>
            </a:r>
          </a:p>
          <a:p>
            <a:r>
              <a:rPr lang="en-US" sz="1800" dirty="0">
                <a:solidFill>
                  <a:srgbClr val="0070C0"/>
                </a:solidFill>
                <a:latin typeface="+mn-lt"/>
              </a:rPr>
              <a:t>}</a:t>
            </a:r>
            <a:r>
              <a:rPr lang="en-US" sz="2000" dirty="0">
                <a:latin typeface="+mn-lt"/>
              </a:rPr>
              <a:t>	</a:t>
            </a:r>
          </a:p>
        </p:txBody>
      </p:sp>
      <p:sp>
        <p:nvSpPr>
          <p:cNvPr id="3" name="TextBox 2">
            <a:extLst>
              <a:ext uri="{FF2B5EF4-FFF2-40B4-BE49-F238E27FC236}">
                <a16:creationId xmlns:a16="http://schemas.microsoft.com/office/drawing/2014/main" id="{02F4B7CB-6E40-4E45-89CC-105FF6876374}"/>
              </a:ext>
            </a:extLst>
          </p:cNvPr>
          <p:cNvSpPr txBox="1"/>
          <p:nvPr/>
        </p:nvSpPr>
        <p:spPr>
          <a:xfrm>
            <a:off x="4953000" y="4114800"/>
            <a:ext cx="3962400" cy="1200329"/>
          </a:xfrm>
          <a:prstGeom prst="rect">
            <a:avLst/>
          </a:prstGeom>
          <a:noFill/>
        </p:spPr>
        <p:txBody>
          <a:bodyPr wrap="square" rtlCol="0">
            <a:spAutoFit/>
          </a:bodyPr>
          <a:lstStyle/>
          <a:p>
            <a:r>
              <a:rPr lang="en-US" sz="1800" dirty="0">
                <a:solidFill>
                  <a:srgbClr val="0070C0"/>
                </a:solidFill>
                <a:latin typeface="+mn-lt"/>
              </a:rPr>
              <a:t>Person p1 = new Person (“Alex”);</a:t>
            </a:r>
          </a:p>
          <a:p>
            <a:r>
              <a:rPr lang="en-US" sz="1800" dirty="0">
                <a:solidFill>
                  <a:srgbClr val="0070C0"/>
                </a:solidFill>
                <a:latin typeface="+mn-lt"/>
              </a:rPr>
              <a:t>Person p2 = new Person (“Betty</a:t>
            </a:r>
            <a:r>
              <a:rPr lang="en-US" sz="1800" dirty="0">
                <a:solidFill>
                  <a:srgbClr val="0070C0"/>
                </a:solidFill>
                <a:latin typeface="+mn-lt"/>
                <a:sym typeface="Wingdings" pitchFamily="2" charset="2"/>
              </a:rPr>
              <a:t>”);</a:t>
            </a:r>
          </a:p>
          <a:p>
            <a:r>
              <a:rPr lang="en-US" sz="1800" dirty="0">
                <a:solidFill>
                  <a:srgbClr val="0070C0"/>
                </a:solidFill>
                <a:latin typeface="+mn-lt"/>
                <a:sym typeface="Wingdings" pitchFamily="2" charset="2"/>
              </a:rPr>
              <a:t>//now print p1.getCount() </a:t>
            </a:r>
          </a:p>
          <a:p>
            <a:r>
              <a:rPr lang="en-US" sz="1800" dirty="0">
                <a:solidFill>
                  <a:srgbClr val="0070C0"/>
                </a:solidFill>
                <a:latin typeface="+mn-lt"/>
                <a:sym typeface="Wingdings" pitchFamily="2" charset="2"/>
              </a:rPr>
              <a:t>//and p2.getCount();</a:t>
            </a:r>
          </a:p>
        </p:txBody>
      </p:sp>
    </p:spTree>
    <p:extLst>
      <p:ext uri="{BB962C8B-B14F-4D97-AF65-F5344CB8AC3E}">
        <p14:creationId xmlns:p14="http://schemas.microsoft.com/office/powerpoint/2010/main" val="265874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a:extLst>
              <a:ext uri="{FF2B5EF4-FFF2-40B4-BE49-F238E27FC236}">
                <a16:creationId xmlns:a16="http://schemas.microsoft.com/office/drawing/2014/main" id="{A43B2C43-6605-734A-9DFF-FD4F77DEE31F}"/>
              </a:ext>
            </a:extLst>
          </p:cNvPr>
          <p:cNvSpPr>
            <a:spLocks noGrp="1" noChangeArrowheads="1"/>
          </p:cNvSpPr>
          <p:nvPr>
            <p:ph type="title"/>
          </p:nvPr>
        </p:nvSpPr>
        <p:spPr/>
        <p:txBody>
          <a:bodyPr/>
          <a:lstStyle/>
          <a:p>
            <a:pPr eaLnBrk="1" hangingPunct="1"/>
            <a:r>
              <a:rPr lang="en-US" altLang="en-US" dirty="0"/>
              <a:t>Polymorphism</a:t>
            </a:r>
          </a:p>
        </p:txBody>
      </p:sp>
      <p:sp>
        <p:nvSpPr>
          <p:cNvPr id="23557" name="Rectangle 3">
            <a:extLst>
              <a:ext uri="{FF2B5EF4-FFF2-40B4-BE49-F238E27FC236}">
                <a16:creationId xmlns:a16="http://schemas.microsoft.com/office/drawing/2014/main" id="{757D6F33-A92B-A34F-A667-E4ED85D47194}"/>
              </a:ext>
            </a:extLst>
          </p:cNvPr>
          <p:cNvSpPr>
            <a:spLocks noGrp="1" noChangeArrowheads="1"/>
          </p:cNvSpPr>
          <p:nvPr>
            <p:ph type="body" idx="1"/>
          </p:nvPr>
        </p:nvSpPr>
        <p:spPr>
          <a:xfrm>
            <a:off x="457200" y="1447800"/>
            <a:ext cx="8153400" cy="4953000"/>
          </a:xfrm>
        </p:spPr>
        <p:txBody>
          <a:bodyPr/>
          <a:lstStyle/>
          <a:p>
            <a:pPr eaLnBrk="1" hangingPunct="1">
              <a:lnSpc>
                <a:spcPct val="90000"/>
              </a:lnSpc>
            </a:pPr>
            <a:r>
              <a:rPr lang="en-US" altLang="en-US" sz="2200" dirty="0">
                <a:solidFill>
                  <a:schemeClr val="tx1"/>
                </a:solidFill>
              </a:rPr>
              <a:t>A </a:t>
            </a:r>
            <a:r>
              <a:rPr lang="en-US" altLang="en-US" sz="2200" i="1" dirty="0">
                <a:solidFill>
                  <a:srgbClr val="FF0000"/>
                </a:solidFill>
              </a:rPr>
              <a:t>polymorphic variable</a:t>
            </a:r>
            <a:r>
              <a:rPr lang="en-US" altLang="en-US" sz="2200" dirty="0">
                <a:solidFill>
                  <a:srgbClr val="FF0000"/>
                </a:solidFill>
              </a:rPr>
              <a:t> </a:t>
            </a:r>
            <a:r>
              <a:rPr lang="en-US" altLang="en-US" sz="2200" dirty="0">
                <a:solidFill>
                  <a:schemeClr val="tx1"/>
                </a:solidFill>
              </a:rPr>
              <a:t>can be defined in a class that is able to reference (or point to) objects of the class and objects of </a:t>
            </a:r>
            <a:r>
              <a:rPr lang="en-US" altLang="en-US" sz="2200" dirty="0">
                <a:solidFill>
                  <a:srgbClr val="FF0000"/>
                </a:solidFill>
              </a:rPr>
              <a:t>any of its descendants</a:t>
            </a:r>
          </a:p>
          <a:p>
            <a:pPr eaLnBrk="1" hangingPunct="1">
              <a:lnSpc>
                <a:spcPct val="90000"/>
              </a:lnSpc>
            </a:pPr>
            <a:endParaRPr lang="en-US" altLang="en-US" sz="2200" dirty="0">
              <a:solidFill>
                <a:schemeClr val="tx1"/>
              </a:solidFill>
            </a:endParaRPr>
          </a:p>
          <a:p>
            <a:pPr eaLnBrk="1" hangingPunct="1">
              <a:lnSpc>
                <a:spcPct val="90000"/>
              </a:lnSpc>
            </a:pPr>
            <a:r>
              <a:rPr lang="en-US" altLang="en-US" sz="2200" dirty="0">
                <a:solidFill>
                  <a:schemeClr val="tx1"/>
                </a:solidFill>
              </a:rPr>
              <a:t>Polymorphism can be achieved via </a:t>
            </a:r>
            <a:r>
              <a:rPr lang="en-US" altLang="en-US" sz="2200" dirty="0">
                <a:solidFill>
                  <a:srgbClr val="FF0000"/>
                </a:solidFill>
              </a:rPr>
              <a:t>dynamic binding</a:t>
            </a:r>
          </a:p>
          <a:p>
            <a:pPr lvl="1" eaLnBrk="1" hangingPunct="1">
              <a:lnSpc>
                <a:spcPct val="90000"/>
              </a:lnSpc>
            </a:pPr>
            <a:r>
              <a:rPr lang="en-US" altLang="en-US" sz="1800" dirty="0">
                <a:solidFill>
                  <a:schemeClr val="tx1"/>
                </a:solidFill>
              </a:rPr>
              <a:t>When the overridden methods called through a polymorphic variable, dynamic binding will bind the method to the </a:t>
            </a:r>
            <a:r>
              <a:rPr lang="en-US" altLang="en-US" sz="1800" dirty="0">
                <a:solidFill>
                  <a:srgbClr val="FF0000"/>
                </a:solidFill>
              </a:rPr>
              <a:t>class of the object</a:t>
            </a:r>
            <a:r>
              <a:rPr lang="en-US" altLang="en-US" sz="1800" dirty="0">
                <a:solidFill>
                  <a:schemeClr val="tx1"/>
                </a:solidFill>
              </a:rPr>
              <a:t>.</a:t>
            </a:r>
          </a:p>
          <a:p>
            <a:pPr lvl="2" eaLnBrk="1" hangingPunct="1">
              <a:lnSpc>
                <a:spcPct val="90000"/>
              </a:lnSpc>
            </a:pPr>
            <a:r>
              <a:rPr lang="en-US" altLang="en-US" sz="1600" dirty="0">
                <a:solidFill>
                  <a:schemeClr val="tx1"/>
                </a:solidFill>
              </a:rPr>
              <a:t>static binding will bind method to the </a:t>
            </a:r>
            <a:r>
              <a:rPr lang="en-US" altLang="en-US" sz="1600" dirty="0">
                <a:solidFill>
                  <a:srgbClr val="FF0000"/>
                </a:solidFill>
              </a:rPr>
              <a:t>class of the object reference</a:t>
            </a:r>
          </a:p>
          <a:p>
            <a:pPr lvl="2" eaLnBrk="1" hangingPunct="1">
              <a:lnSpc>
                <a:spcPct val="90000"/>
              </a:lnSpc>
            </a:pPr>
            <a:r>
              <a:rPr lang="en-US" altLang="en-US" sz="1600" dirty="0">
                <a:solidFill>
                  <a:schemeClr val="tx1"/>
                </a:solidFill>
              </a:rPr>
              <a:t>thus dynamic binding would associate to the correct method of the object</a:t>
            </a:r>
            <a:endParaRPr lang="en-US" altLang="en-US" sz="1500" dirty="0">
              <a:solidFill>
                <a:schemeClr val="tx1"/>
              </a:solidFill>
            </a:endParaRPr>
          </a:p>
          <a:p>
            <a:pPr marL="0" indent="0" eaLnBrk="1" hangingPunct="1">
              <a:lnSpc>
                <a:spcPct val="90000"/>
              </a:lnSpc>
              <a:buNone/>
            </a:pPr>
            <a:endParaRPr lang="en-US" altLang="en-US" sz="2200" dirty="0">
              <a:solidFill>
                <a:schemeClr val="tx1"/>
              </a:solidFill>
            </a:endParaRPr>
          </a:p>
          <a:p>
            <a:pPr eaLnBrk="1" hangingPunct="1">
              <a:lnSpc>
                <a:spcPct val="90000"/>
              </a:lnSpc>
            </a:pPr>
            <a:r>
              <a:rPr lang="en-US" altLang="en-US" sz="2200" dirty="0">
                <a:solidFill>
                  <a:schemeClr val="tx1"/>
                </a:solidFill>
              </a:rPr>
              <a:t>Dynamic binding allows software systems to be more easily extended during both development and maintenance</a:t>
            </a:r>
          </a:p>
          <a:p>
            <a:pPr eaLnBrk="1" hangingPunct="1">
              <a:lnSpc>
                <a:spcPct val="90000"/>
              </a:lnSpc>
            </a:pPr>
            <a:endParaRPr lang="en-US" alt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1E147-A730-F34D-8C55-4DFD4F3AF738}"/>
              </a:ext>
            </a:extLst>
          </p:cNvPr>
          <p:cNvSpPr>
            <a:spLocks noGrp="1"/>
          </p:cNvSpPr>
          <p:nvPr>
            <p:ph type="title"/>
          </p:nvPr>
        </p:nvSpPr>
        <p:spPr/>
        <p:txBody>
          <a:bodyPr/>
          <a:lstStyle/>
          <a:p>
            <a:r>
              <a:rPr lang="en-US" dirty="0"/>
              <a:t>Polymorphism Example</a:t>
            </a:r>
          </a:p>
        </p:txBody>
      </p:sp>
      <p:sp>
        <p:nvSpPr>
          <p:cNvPr id="3" name="Content Placeholder 2">
            <a:extLst>
              <a:ext uri="{FF2B5EF4-FFF2-40B4-BE49-F238E27FC236}">
                <a16:creationId xmlns:a16="http://schemas.microsoft.com/office/drawing/2014/main" id="{EDC3C3ED-D996-4343-AA42-9FD24FC5C65C}"/>
              </a:ext>
            </a:extLst>
          </p:cNvPr>
          <p:cNvSpPr>
            <a:spLocks noGrp="1"/>
          </p:cNvSpPr>
          <p:nvPr>
            <p:ph idx="1"/>
          </p:nvPr>
        </p:nvSpPr>
        <p:spPr/>
        <p:txBody>
          <a:bodyPr/>
          <a:lstStyle/>
          <a:p>
            <a:pPr marL="0" indent="0">
              <a:buNone/>
            </a:pPr>
            <a:r>
              <a:rPr lang="en-US" sz="2400" dirty="0"/>
              <a:t>class Human { …eat() … }</a:t>
            </a:r>
          </a:p>
          <a:p>
            <a:pPr marL="0" indent="0">
              <a:buNone/>
            </a:pPr>
            <a:r>
              <a:rPr lang="en-US" sz="2400" dirty="0"/>
              <a:t>class Boy extends Human { …eat()… }</a:t>
            </a:r>
          </a:p>
          <a:p>
            <a:pPr marL="0" indent="0">
              <a:buNone/>
            </a:pPr>
            <a:r>
              <a:rPr lang="en-US" sz="2400" dirty="0"/>
              <a:t>class Girl extends Human { … }</a:t>
            </a:r>
          </a:p>
          <a:p>
            <a:pPr marL="0" indent="0">
              <a:buNone/>
            </a:pPr>
            <a:endParaRPr lang="en-US" sz="2400" dirty="0"/>
          </a:p>
          <a:p>
            <a:pPr marL="0" indent="0">
              <a:buNone/>
            </a:pPr>
            <a:r>
              <a:rPr lang="en-US" sz="2400" dirty="0"/>
              <a:t>Human h1 = new Human ();</a:t>
            </a:r>
          </a:p>
          <a:p>
            <a:pPr marL="0" indent="0">
              <a:buNone/>
            </a:pPr>
            <a:r>
              <a:rPr lang="en-US" sz="2400"/>
              <a:t>Boy b</a:t>
            </a:r>
            <a:r>
              <a:rPr lang="en-US" sz="2400" dirty="0"/>
              <a:t>1</a:t>
            </a:r>
            <a:r>
              <a:rPr lang="en-US" sz="2400"/>
              <a:t> </a:t>
            </a:r>
            <a:r>
              <a:rPr lang="en-US" sz="2400" dirty="0"/>
              <a:t>= new Human () ;</a:t>
            </a:r>
          </a:p>
          <a:p>
            <a:pPr marL="0" indent="0">
              <a:buNone/>
            </a:pPr>
            <a:r>
              <a:rPr lang="en-US" sz="2400" dirty="0"/>
              <a:t>Human h2 = new Girl (); </a:t>
            </a:r>
          </a:p>
          <a:p>
            <a:pPr marL="0" indent="0">
              <a:buNone/>
            </a:pPr>
            <a:r>
              <a:rPr lang="en-US" sz="2400" dirty="0"/>
              <a:t>Girl g1 = new Girl();</a:t>
            </a:r>
          </a:p>
          <a:p>
            <a:pPr marL="0" indent="0">
              <a:buNone/>
            </a:pPr>
            <a:r>
              <a:rPr lang="en-US" sz="2400" dirty="0"/>
              <a:t>Girl g2 = new Human();</a:t>
            </a:r>
          </a:p>
          <a:p>
            <a:pPr marL="0" indent="0">
              <a:buNone/>
            </a:pPr>
            <a:r>
              <a:rPr lang="en-US" sz="2400" dirty="0"/>
              <a:t>Boy b2 = new Boy();</a:t>
            </a:r>
          </a:p>
          <a:p>
            <a:pPr marL="0" indent="0">
              <a:buNone/>
            </a:pPr>
            <a:endParaRPr lang="en-US" dirty="0"/>
          </a:p>
        </p:txBody>
      </p:sp>
      <p:sp>
        <p:nvSpPr>
          <p:cNvPr id="4" name="TextBox 3">
            <a:extLst>
              <a:ext uri="{FF2B5EF4-FFF2-40B4-BE49-F238E27FC236}">
                <a16:creationId xmlns:a16="http://schemas.microsoft.com/office/drawing/2014/main" id="{18E14088-5520-604A-BBB8-BBB4CB90662D}"/>
              </a:ext>
            </a:extLst>
          </p:cNvPr>
          <p:cNvSpPr txBox="1"/>
          <p:nvPr/>
        </p:nvSpPr>
        <p:spPr>
          <a:xfrm>
            <a:off x="5486400" y="3693855"/>
            <a:ext cx="3200400" cy="400110"/>
          </a:xfrm>
          <a:prstGeom prst="rect">
            <a:avLst/>
          </a:prstGeom>
          <a:noFill/>
        </p:spPr>
        <p:txBody>
          <a:bodyPr wrap="square" rtlCol="0">
            <a:spAutoFit/>
          </a:bodyPr>
          <a:lstStyle/>
          <a:p>
            <a:r>
              <a:rPr lang="en-US" sz="2000" dirty="0">
                <a:latin typeface="+mn-lt"/>
              </a:rPr>
              <a:t> </a:t>
            </a:r>
            <a:endParaRPr lang="en-US" sz="1800" dirty="0">
              <a:latin typeface="+mn-lt"/>
            </a:endParaRPr>
          </a:p>
        </p:txBody>
      </p:sp>
    </p:spTree>
    <p:extLst>
      <p:ext uri="{BB962C8B-B14F-4D97-AF65-F5344CB8AC3E}">
        <p14:creationId xmlns:p14="http://schemas.microsoft.com/office/powerpoint/2010/main" val="263050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a:extLst>
              <a:ext uri="{FF2B5EF4-FFF2-40B4-BE49-F238E27FC236}">
                <a16:creationId xmlns:a16="http://schemas.microsoft.com/office/drawing/2014/main" id="{281DAEA5-B561-AE44-85CD-3C77955AD322}"/>
              </a:ext>
            </a:extLst>
          </p:cNvPr>
          <p:cNvSpPr>
            <a:spLocks noGrp="1" noChangeArrowheads="1"/>
          </p:cNvSpPr>
          <p:nvPr>
            <p:ph type="title"/>
          </p:nvPr>
        </p:nvSpPr>
        <p:spPr/>
        <p:txBody>
          <a:bodyPr/>
          <a:lstStyle/>
          <a:p>
            <a:pPr eaLnBrk="1" hangingPunct="1"/>
            <a:r>
              <a:rPr lang="en-US" altLang="en-US"/>
              <a:t>Chapter </a:t>
            </a:r>
            <a:r>
              <a:rPr lang="en-US" altLang="en-US" dirty="0"/>
              <a:t>12 Topics</a:t>
            </a:r>
          </a:p>
        </p:txBody>
      </p:sp>
      <p:sp>
        <p:nvSpPr>
          <p:cNvPr id="6149" name="Rectangle 3">
            <a:extLst>
              <a:ext uri="{FF2B5EF4-FFF2-40B4-BE49-F238E27FC236}">
                <a16:creationId xmlns:a16="http://schemas.microsoft.com/office/drawing/2014/main" id="{10ABA918-D60A-E94B-8899-0631921ACC59}"/>
              </a:ext>
            </a:extLst>
          </p:cNvPr>
          <p:cNvSpPr>
            <a:spLocks noGrp="1" noChangeArrowheads="1"/>
          </p:cNvSpPr>
          <p:nvPr>
            <p:ph type="body" idx="1"/>
          </p:nvPr>
        </p:nvSpPr>
        <p:spPr>
          <a:xfrm>
            <a:off x="381000" y="1295400"/>
            <a:ext cx="9144000" cy="4495800"/>
          </a:xfrm>
        </p:spPr>
        <p:txBody>
          <a:bodyPr/>
          <a:lstStyle/>
          <a:p>
            <a:pPr marL="0" indent="0" eaLnBrk="1" hangingPunct="1">
              <a:buNone/>
            </a:pPr>
            <a:endParaRPr lang="en-US" altLang="en-US" sz="2400" dirty="0">
              <a:solidFill>
                <a:srgbClr val="FF0000"/>
              </a:solidFill>
            </a:endParaRPr>
          </a:p>
          <a:p>
            <a:pPr eaLnBrk="1" hangingPunct="1"/>
            <a:r>
              <a:rPr lang="en-US" altLang="en-US" sz="2400" dirty="0">
                <a:solidFill>
                  <a:schemeClr val="tx1"/>
                </a:solidFill>
              </a:rPr>
              <a:t>Introduction to OOP </a:t>
            </a:r>
          </a:p>
          <a:p>
            <a:pPr eaLnBrk="1" hangingPunct="1"/>
            <a:r>
              <a:rPr lang="en-US" altLang="en-US" sz="2400" dirty="0">
                <a:solidFill>
                  <a:schemeClr val="tx1"/>
                </a:solidFill>
              </a:rPr>
              <a:t>OOP Concepts</a:t>
            </a:r>
          </a:p>
          <a:p>
            <a:pPr lvl="1" eaLnBrk="1" hangingPunct="1"/>
            <a:r>
              <a:rPr lang="en-US" altLang="en-US" sz="2000" dirty="0">
                <a:solidFill>
                  <a:schemeClr val="tx1"/>
                </a:solidFill>
              </a:rPr>
              <a:t>ADT</a:t>
            </a:r>
          </a:p>
          <a:p>
            <a:pPr lvl="1" eaLnBrk="1" hangingPunct="1"/>
            <a:r>
              <a:rPr lang="en-US" altLang="en-US" sz="2000" dirty="0">
                <a:solidFill>
                  <a:schemeClr val="tx1"/>
                </a:solidFill>
              </a:rPr>
              <a:t>Inheritance</a:t>
            </a:r>
          </a:p>
          <a:p>
            <a:pPr lvl="1" eaLnBrk="1" hangingPunct="1"/>
            <a:r>
              <a:rPr lang="en-US" altLang="en-US" sz="2000" dirty="0">
                <a:solidFill>
                  <a:schemeClr val="tx1"/>
                </a:solidFill>
              </a:rPr>
              <a:t>Polymorphism (Dynamic Binding)</a:t>
            </a:r>
          </a:p>
          <a:p>
            <a:pPr eaLnBrk="1" hangingPunct="1"/>
            <a:r>
              <a:rPr lang="en-US" altLang="en-US" sz="2400" dirty="0">
                <a:solidFill>
                  <a:schemeClr val="tx1"/>
                </a:solidFill>
              </a:rPr>
              <a:t>Design Issues for Object-Oriented Languages</a:t>
            </a:r>
          </a:p>
          <a:p>
            <a:pPr eaLnBrk="1" hangingPunct="1"/>
            <a:r>
              <a:rPr lang="en-US" altLang="en-US" sz="2400" dirty="0">
                <a:solidFill>
                  <a:schemeClr val="tx1"/>
                </a:solidFill>
              </a:rPr>
              <a:t>OO vs. PP (supplement)</a:t>
            </a:r>
            <a:endParaRPr lang="en-US" altLang="en-US" dirty="0">
              <a:solidFill>
                <a:srgbClr val="FF0000"/>
              </a:solidFill>
            </a:endParaRPr>
          </a:p>
          <a:p>
            <a:pPr eaLnBrk="1" hangingPunct="1"/>
            <a:r>
              <a:rPr lang="en-US" altLang="en-US" sz="2400" dirty="0">
                <a:solidFill>
                  <a:schemeClr val="tx1"/>
                </a:solidFill>
              </a:rPr>
              <a:t>Language support for OOP</a:t>
            </a:r>
          </a:p>
          <a:p>
            <a:pPr lvl="1" eaLnBrk="1" hangingPunct="1"/>
            <a:r>
              <a:rPr lang="en-US" altLang="en-US" sz="2000" dirty="0">
                <a:solidFill>
                  <a:schemeClr val="tx1"/>
                </a:solidFill>
              </a:rPr>
              <a:t>Smalltalk, C++, Java, C#</a:t>
            </a:r>
          </a:p>
          <a:p>
            <a:pPr eaLnBrk="1" hangingPunct="1"/>
            <a:r>
              <a:rPr lang="en-US" altLang="en-US" sz="2400" dirty="0">
                <a:solidFill>
                  <a:schemeClr val="tx1"/>
                </a:solidFill>
              </a:rPr>
              <a:t>Implementation of OO Constructs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1E147-A730-F34D-8C55-4DFD4F3AF738}"/>
              </a:ext>
            </a:extLst>
          </p:cNvPr>
          <p:cNvSpPr>
            <a:spLocks noGrp="1"/>
          </p:cNvSpPr>
          <p:nvPr>
            <p:ph type="title"/>
          </p:nvPr>
        </p:nvSpPr>
        <p:spPr/>
        <p:txBody>
          <a:bodyPr/>
          <a:lstStyle/>
          <a:p>
            <a:r>
              <a:rPr lang="en-US" dirty="0"/>
              <a:t>Polymorphism Example</a:t>
            </a:r>
          </a:p>
        </p:txBody>
      </p:sp>
      <p:sp>
        <p:nvSpPr>
          <p:cNvPr id="3" name="Content Placeholder 2">
            <a:extLst>
              <a:ext uri="{FF2B5EF4-FFF2-40B4-BE49-F238E27FC236}">
                <a16:creationId xmlns:a16="http://schemas.microsoft.com/office/drawing/2014/main" id="{EDC3C3ED-D996-4343-AA42-9FD24FC5C65C}"/>
              </a:ext>
            </a:extLst>
          </p:cNvPr>
          <p:cNvSpPr>
            <a:spLocks noGrp="1"/>
          </p:cNvSpPr>
          <p:nvPr>
            <p:ph idx="1"/>
          </p:nvPr>
        </p:nvSpPr>
        <p:spPr/>
        <p:txBody>
          <a:bodyPr/>
          <a:lstStyle/>
          <a:p>
            <a:pPr marL="0" indent="0">
              <a:buNone/>
            </a:pPr>
            <a:r>
              <a:rPr lang="en-US" sz="2400" dirty="0"/>
              <a:t>Human h;			</a:t>
            </a:r>
            <a:r>
              <a:rPr lang="en-US" sz="2400" dirty="0">
                <a:solidFill>
                  <a:srgbClr val="FF0000"/>
                </a:solidFill>
              </a:rPr>
              <a:t>//h: polymorphic variable</a:t>
            </a:r>
          </a:p>
          <a:p>
            <a:pPr marL="0" indent="0">
              <a:buNone/>
            </a:pPr>
            <a:r>
              <a:rPr lang="en-US" sz="2400" dirty="0"/>
              <a:t>switch (choice) {</a:t>
            </a:r>
          </a:p>
          <a:p>
            <a:pPr marL="0" indent="0">
              <a:buNone/>
            </a:pPr>
            <a:r>
              <a:rPr lang="en-US" sz="2400" dirty="0"/>
              <a:t>case 1: h = new Human (); break;</a:t>
            </a:r>
          </a:p>
          <a:p>
            <a:pPr marL="0" indent="0">
              <a:buNone/>
            </a:pPr>
            <a:r>
              <a:rPr lang="en-US" sz="2400" dirty="0"/>
              <a:t>case 2: h= new Boy (); break;</a:t>
            </a:r>
          </a:p>
          <a:p>
            <a:pPr marL="0" indent="0">
              <a:buNone/>
            </a:pPr>
            <a:r>
              <a:rPr lang="en-US" sz="2400" dirty="0"/>
              <a:t>case 3: h = new Girl (); break;</a:t>
            </a:r>
          </a:p>
          <a:p>
            <a:pPr marL="0" indent="0">
              <a:buNone/>
            </a:pPr>
            <a:r>
              <a:rPr lang="en-US" sz="2400" dirty="0"/>
              <a:t>};</a:t>
            </a:r>
          </a:p>
          <a:p>
            <a:pPr marL="0" indent="0">
              <a:buNone/>
            </a:pPr>
            <a:endParaRPr lang="en-US" dirty="0"/>
          </a:p>
          <a:p>
            <a:pPr marL="0" indent="0">
              <a:buNone/>
            </a:pPr>
            <a:r>
              <a:rPr lang="en-US" sz="2400" dirty="0" err="1">
                <a:solidFill>
                  <a:srgbClr val="FF0000"/>
                </a:solidFill>
              </a:rPr>
              <a:t>h.eat</a:t>
            </a:r>
            <a:r>
              <a:rPr lang="en-US" sz="2400" dirty="0">
                <a:solidFill>
                  <a:srgbClr val="FF0000"/>
                </a:solidFill>
              </a:rPr>
              <a:t>();</a:t>
            </a:r>
          </a:p>
        </p:txBody>
      </p:sp>
      <p:sp>
        <p:nvSpPr>
          <p:cNvPr id="5" name="Rounded Rectangle 4">
            <a:extLst>
              <a:ext uri="{FF2B5EF4-FFF2-40B4-BE49-F238E27FC236}">
                <a16:creationId xmlns:a16="http://schemas.microsoft.com/office/drawing/2014/main" id="{1102FB43-3B7A-874F-AA30-BF15C214A382}"/>
              </a:ext>
            </a:extLst>
          </p:cNvPr>
          <p:cNvSpPr/>
          <p:nvPr/>
        </p:nvSpPr>
        <p:spPr bwMode="auto">
          <a:xfrm>
            <a:off x="4038600" y="4419600"/>
            <a:ext cx="4572000" cy="1752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This example illustrates/answers:</a:t>
            </a:r>
          </a:p>
          <a:p>
            <a:pPr marL="457200" marR="0" indent="-457200" algn="l" defTabSz="914400" rtl="0" eaLnBrk="0" fontAlgn="base" latinLnBrk="0" hangingPunct="0">
              <a:lnSpc>
                <a:spcPct val="100000"/>
              </a:lnSpc>
              <a:spcBef>
                <a:spcPct val="0"/>
              </a:spcBef>
              <a:spcAft>
                <a:spcPct val="0"/>
              </a:spcAft>
              <a:buClrTx/>
              <a:buSzTx/>
              <a:buFontTx/>
              <a:buAutoNum type="arabicParenBoth"/>
              <a:tabLst/>
            </a:pPr>
            <a:r>
              <a:rPr lang="en-US" sz="2000" dirty="0">
                <a:latin typeface="+mn-lt"/>
              </a:rPr>
              <a:t>What is a polymorphic variable?</a:t>
            </a:r>
          </a:p>
          <a:p>
            <a:pPr marL="457200" marR="0" indent="-457200" algn="l" defTabSz="914400" rtl="0" eaLnBrk="0" fontAlgn="base" latinLnBrk="0" hangingPunct="0">
              <a:lnSpc>
                <a:spcPct val="100000"/>
              </a:lnSpc>
              <a:spcBef>
                <a:spcPct val="0"/>
              </a:spcBef>
              <a:spcAft>
                <a:spcPct val="0"/>
              </a:spcAft>
              <a:buClrTx/>
              <a:buSzTx/>
              <a:buFontTx/>
              <a:buAutoNum type="arabicParenBoth"/>
              <a:tabLst/>
            </a:pPr>
            <a:r>
              <a:rPr lang="en-US" sz="2000" dirty="0">
                <a:latin typeface="+mn-lt"/>
              </a:rPr>
              <a:t>Why we’d introduce polymorphism?</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18" charset="0"/>
            </a:endParaRPr>
          </a:p>
        </p:txBody>
      </p:sp>
    </p:spTree>
    <p:extLst>
      <p:ext uri="{BB962C8B-B14F-4D97-AF65-F5344CB8AC3E}">
        <p14:creationId xmlns:p14="http://schemas.microsoft.com/office/powerpoint/2010/main" val="16716429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1E147-A730-F34D-8C55-4DFD4F3AF738}"/>
              </a:ext>
            </a:extLst>
          </p:cNvPr>
          <p:cNvSpPr>
            <a:spLocks noGrp="1"/>
          </p:cNvSpPr>
          <p:nvPr>
            <p:ph type="title"/>
          </p:nvPr>
        </p:nvSpPr>
        <p:spPr/>
        <p:txBody>
          <a:bodyPr/>
          <a:lstStyle/>
          <a:p>
            <a:r>
              <a:rPr lang="en-US" dirty="0"/>
              <a:t>Dynamic and Static Binding </a:t>
            </a:r>
          </a:p>
        </p:txBody>
      </p:sp>
      <p:sp>
        <p:nvSpPr>
          <p:cNvPr id="3" name="Content Placeholder 2">
            <a:extLst>
              <a:ext uri="{FF2B5EF4-FFF2-40B4-BE49-F238E27FC236}">
                <a16:creationId xmlns:a16="http://schemas.microsoft.com/office/drawing/2014/main" id="{EDC3C3ED-D996-4343-AA42-9FD24FC5C65C}"/>
              </a:ext>
            </a:extLst>
          </p:cNvPr>
          <p:cNvSpPr>
            <a:spLocks noGrp="1"/>
          </p:cNvSpPr>
          <p:nvPr>
            <p:ph idx="1"/>
          </p:nvPr>
        </p:nvSpPr>
        <p:spPr>
          <a:xfrm>
            <a:off x="609600" y="1524000"/>
            <a:ext cx="8153400" cy="4800600"/>
          </a:xfrm>
        </p:spPr>
        <p:txBody>
          <a:bodyPr/>
          <a:lstStyle/>
          <a:p>
            <a:r>
              <a:rPr lang="en-US" sz="2000" dirty="0">
                <a:solidFill>
                  <a:schemeClr val="tx1"/>
                </a:solidFill>
              </a:rPr>
              <a:t>Static binding</a:t>
            </a:r>
          </a:p>
          <a:p>
            <a:pPr lvl="1"/>
            <a:r>
              <a:rPr lang="en-US" sz="1800" dirty="0">
                <a:solidFill>
                  <a:schemeClr val="tx1"/>
                </a:solidFill>
              </a:rPr>
              <a:t>Bound to the type/class in variable declaration</a:t>
            </a:r>
          </a:p>
          <a:p>
            <a:pPr lvl="1"/>
            <a:r>
              <a:rPr lang="en-US" sz="1800" dirty="0">
                <a:solidFill>
                  <a:schemeClr val="tx1"/>
                </a:solidFill>
              </a:rPr>
              <a:t>Advantage: easy to type checking and fast in binding</a:t>
            </a:r>
          </a:p>
          <a:p>
            <a:r>
              <a:rPr lang="en-US" sz="2000" dirty="0">
                <a:solidFill>
                  <a:schemeClr val="tx1"/>
                </a:solidFill>
              </a:rPr>
              <a:t>Dynamic binding</a:t>
            </a:r>
          </a:p>
          <a:p>
            <a:pPr lvl="1"/>
            <a:r>
              <a:rPr lang="en-US" sz="1800" dirty="0">
                <a:solidFill>
                  <a:schemeClr val="tx1"/>
                </a:solidFill>
              </a:rPr>
              <a:t>Bound to the type/class of the objects</a:t>
            </a:r>
          </a:p>
          <a:p>
            <a:pPr lvl="1"/>
            <a:r>
              <a:rPr lang="en-US" sz="1800" dirty="0">
                <a:solidFill>
                  <a:schemeClr val="tx1"/>
                </a:solidFill>
              </a:rPr>
              <a:t>Advantage: able to invoke specific methods for objects</a:t>
            </a:r>
          </a:p>
          <a:p>
            <a:pPr lvl="1"/>
            <a:endParaRPr lang="en-US" sz="2000" dirty="0"/>
          </a:p>
          <a:p>
            <a:pPr marL="0" indent="0">
              <a:buNone/>
            </a:pPr>
            <a:r>
              <a:rPr lang="en-US" sz="1800" dirty="0"/>
              <a:t>Human h;			</a:t>
            </a:r>
            <a:r>
              <a:rPr lang="en-US" sz="1800" dirty="0">
                <a:solidFill>
                  <a:srgbClr val="FF0000"/>
                </a:solidFill>
              </a:rPr>
              <a:t> </a:t>
            </a:r>
          </a:p>
          <a:p>
            <a:pPr marL="0" indent="0">
              <a:buNone/>
            </a:pPr>
            <a:r>
              <a:rPr lang="en-US" sz="1800" dirty="0"/>
              <a:t>switch (choice) {</a:t>
            </a:r>
          </a:p>
          <a:p>
            <a:pPr marL="0" indent="0">
              <a:buNone/>
            </a:pPr>
            <a:r>
              <a:rPr lang="en-US" sz="1800" dirty="0"/>
              <a:t>case 1: h = new Human (); break;</a:t>
            </a:r>
          </a:p>
          <a:p>
            <a:pPr marL="0" indent="0">
              <a:buNone/>
            </a:pPr>
            <a:r>
              <a:rPr lang="en-US" sz="1800" dirty="0"/>
              <a:t>case 2: h= new Boy (); break;</a:t>
            </a:r>
          </a:p>
          <a:p>
            <a:pPr marL="0" indent="0">
              <a:buNone/>
            </a:pPr>
            <a:r>
              <a:rPr lang="en-US" sz="1800" dirty="0"/>
              <a:t>case 3: h = new Girl (); break;</a:t>
            </a:r>
          </a:p>
          <a:p>
            <a:pPr marL="0" indent="0">
              <a:buNone/>
            </a:pPr>
            <a:r>
              <a:rPr lang="en-US" sz="1800" dirty="0"/>
              <a:t>};</a:t>
            </a:r>
          </a:p>
          <a:p>
            <a:pPr marL="0" indent="0">
              <a:buNone/>
            </a:pPr>
            <a:r>
              <a:rPr lang="en-US" sz="2000" dirty="0" err="1">
                <a:solidFill>
                  <a:srgbClr val="FF0000"/>
                </a:solidFill>
              </a:rPr>
              <a:t>h.eat</a:t>
            </a:r>
            <a:r>
              <a:rPr lang="en-US" sz="2000" dirty="0">
                <a:solidFill>
                  <a:srgbClr val="FF0000"/>
                </a:solidFill>
              </a:rPr>
              <a:t>();	</a:t>
            </a:r>
            <a:r>
              <a:rPr lang="en-US" sz="1800" dirty="0">
                <a:solidFill>
                  <a:schemeClr val="tx1"/>
                </a:solidFill>
              </a:rPr>
              <a:t>//which eat() method would it bound to?</a:t>
            </a:r>
            <a:endParaRPr lang="en-US" sz="2000" dirty="0">
              <a:solidFill>
                <a:schemeClr val="tx1"/>
              </a:solidFill>
            </a:endParaRPr>
          </a:p>
        </p:txBody>
      </p:sp>
    </p:spTree>
    <p:extLst>
      <p:ext uri="{BB962C8B-B14F-4D97-AF65-F5344CB8AC3E}">
        <p14:creationId xmlns:p14="http://schemas.microsoft.com/office/powerpoint/2010/main" val="18985431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DADC6-97B8-5940-ABA0-BF164C3C012A}"/>
              </a:ext>
            </a:extLst>
          </p:cNvPr>
          <p:cNvSpPr>
            <a:spLocks noGrp="1"/>
          </p:cNvSpPr>
          <p:nvPr>
            <p:ph type="title"/>
          </p:nvPr>
        </p:nvSpPr>
        <p:spPr>
          <a:xfrm>
            <a:off x="609600" y="533400"/>
            <a:ext cx="8229600" cy="990600"/>
          </a:xfrm>
        </p:spPr>
        <p:txBody>
          <a:bodyPr/>
          <a:lstStyle/>
          <a:p>
            <a:r>
              <a:rPr lang="en-US" sz="3200" dirty="0"/>
              <a:t>Polymorphic Variables: Method Binding</a:t>
            </a:r>
          </a:p>
        </p:txBody>
      </p:sp>
      <p:sp>
        <p:nvSpPr>
          <p:cNvPr id="3" name="Content Placeholder 2">
            <a:extLst>
              <a:ext uri="{FF2B5EF4-FFF2-40B4-BE49-F238E27FC236}">
                <a16:creationId xmlns:a16="http://schemas.microsoft.com/office/drawing/2014/main" id="{AC8C5ADC-7678-6446-A169-2F75E7D97179}"/>
              </a:ext>
            </a:extLst>
          </p:cNvPr>
          <p:cNvSpPr>
            <a:spLocks noGrp="1"/>
          </p:cNvSpPr>
          <p:nvPr>
            <p:ph idx="1"/>
          </p:nvPr>
        </p:nvSpPr>
        <p:spPr>
          <a:xfrm>
            <a:off x="609600" y="1600200"/>
            <a:ext cx="3962400" cy="4572000"/>
          </a:xfrm>
        </p:spPr>
        <p:txBody>
          <a:bodyPr/>
          <a:lstStyle/>
          <a:p>
            <a:pPr marL="0" indent="0">
              <a:buNone/>
            </a:pPr>
            <a:r>
              <a:rPr lang="en-US" sz="1600" dirty="0"/>
              <a:t>class Human { …</a:t>
            </a:r>
            <a:r>
              <a:rPr lang="en-US" sz="1600" dirty="0">
                <a:solidFill>
                  <a:srgbClr val="FF0000"/>
                </a:solidFill>
              </a:rPr>
              <a:t>eat() </a:t>
            </a:r>
            <a:r>
              <a:rPr lang="en-US" sz="1600" dirty="0"/>
              <a:t>… }</a:t>
            </a:r>
          </a:p>
          <a:p>
            <a:pPr marL="0" indent="0">
              <a:buNone/>
            </a:pPr>
            <a:r>
              <a:rPr lang="en-US" sz="1600" dirty="0"/>
              <a:t>class Boy extends Human { …</a:t>
            </a:r>
            <a:r>
              <a:rPr lang="en-US" sz="1600" dirty="0">
                <a:solidFill>
                  <a:srgbClr val="FF0000"/>
                </a:solidFill>
              </a:rPr>
              <a:t>eat()</a:t>
            </a:r>
            <a:r>
              <a:rPr lang="en-US" sz="1600" dirty="0"/>
              <a:t>… }</a:t>
            </a:r>
          </a:p>
          <a:p>
            <a:pPr marL="0" indent="0">
              <a:buNone/>
            </a:pPr>
            <a:r>
              <a:rPr lang="en-US" sz="1600" dirty="0"/>
              <a:t>class Girl extends Human { … }</a:t>
            </a:r>
          </a:p>
          <a:p>
            <a:pPr marL="0" indent="0">
              <a:buNone/>
            </a:pPr>
            <a:endParaRPr lang="en-US" sz="1600" dirty="0"/>
          </a:p>
          <a:p>
            <a:pPr marL="0" indent="0">
              <a:buNone/>
            </a:pPr>
            <a:r>
              <a:rPr lang="en-US" sz="1800" dirty="0"/>
              <a:t>Human h;			</a:t>
            </a:r>
            <a:r>
              <a:rPr lang="en-US" sz="1800" dirty="0">
                <a:solidFill>
                  <a:srgbClr val="FF0000"/>
                </a:solidFill>
              </a:rPr>
              <a:t> </a:t>
            </a:r>
          </a:p>
          <a:p>
            <a:pPr marL="0" indent="0">
              <a:buNone/>
            </a:pPr>
            <a:r>
              <a:rPr lang="en-US" sz="1800" dirty="0"/>
              <a:t>switch (choice) {</a:t>
            </a:r>
          </a:p>
          <a:p>
            <a:pPr marL="0" indent="0">
              <a:buNone/>
            </a:pPr>
            <a:r>
              <a:rPr lang="en-US" sz="1800" dirty="0"/>
              <a:t>case 1: h = new Human (); break;</a:t>
            </a:r>
          </a:p>
          <a:p>
            <a:pPr marL="0" indent="0">
              <a:buNone/>
            </a:pPr>
            <a:r>
              <a:rPr lang="en-US" sz="1800" dirty="0"/>
              <a:t>case 2: h= new Boy (); break;</a:t>
            </a:r>
          </a:p>
          <a:p>
            <a:pPr marL="0" indent="0">
              <a:buNone/>
            </a:pPr>
            <a:r>
              <a:rPr lang="en-US" sz="1800" dirty="0"/>
              <a:t>case 3: h = new Girl (); break;</a:t>
            </a:r>
          </a:p>
          <a:p>
            <a:pPr marL="0" indent="0">
              <a:buNone/>
            </a:pPr>
            <a:r>
              <a:rPr lang="en-US" sz="1800" dirty="0"/>
              <a:t>};</a:t>
            </a:r>
          </a:p>
          <a:p>
            <a:pPr marL="0" indent="0">
              <a:buNone/>
            </a:pPr>
            <a:r>
              <a:rPr lang="en-US" sz="1800" dirty="0" err="1">
                <a:solidFill>
                  <a:srgbClr val="FF0000"/>
                </a:solidFill>
              </a:rPr>
              <a:t>h.eat</a:t>
            </a:r>
            <a:r>
              <a:rPr lang="en-US" sz="1800" dirty="0">
                <a:solidFill>
                  <a:srgbClr val="FF0000"/>
                </a:solidFill>
              </a:rPr>
              <a:t>()</a:t>
            </a:r>
          </a:p>
          <a:p>
            <a:pPr marL="0" indent="0">
              <a:buNone/>
            </a:pPr>
            <a:endParaRPr lang="en-US" dirty="0"/>
          </a:p>
        </p:txBody>
      </p:sp>
      <p:sp>
        <p:nvSpPr>
          <p:cNvPr id="5" name="TextBox 4">
            <a:extLst>
              <a:ext uri="{FF2B5EF4-FFF2-40B4-BE49-F238E27FC236}">
                <a16:creationId xmlns:a16="http://schemas.microsoft.com/office/drawing/2014/main" id="{B5F1D8D3-DF44-8B4A-82AA-F22ECBD48AF5}"/>
              </a:ext>
            </a:extLst>
          </p:cNvPr>
          <p:cNvSpPr txBox="1"/>
          <p:nvPr/>
        </p:nvSpPr>
        <p:spPr>
          <a:xfrm>
            <a:off x="4876800" y="1600200"/>
            <a:ext cx="3733800" cy="3662541"/>
          </a:xfrm>
          <a:prstGeom prst="rect">
            <a:avLst/>
          </a:prstGeom>
          <a:noFill/>
        </p:spPr>
        <p:txBody>
          <a:bodyPr wrap="square" rtlCol="0">
            <a:spAutoFit/>
          </a:bodyPr>
          <a:lstStyle/>
          <a:p>
            <a:r>
              <a:rPr lang="en-US" dirty="0"/>
              <a:t>Assume </a:t>
            </a:r>
            <a:r>
              <a:rPr lang="en-US" dirty="0">
                <a:solidFill>
                  <a:srgbClr val="FF0000"/>
                </a:solidFill>
              </a:rPr>
              <a:t>Java </a:t>
            </a:r>
            <a:r>
              <a:rPr lang="en-US" dirty="0"/>
              <a:t>is used</a:t>
            </a:r>
          </a:p>
          <a:p>
            <a:endParaRPr lang="en-US" dirty="0"/>
          </a:p>
          <a:p>
            <a:r>
              <a:rPr lang="en-US" sz="2000" dirty="0"/>
              <a:t>if choice == 1 which eat method would </a:t>
            </a:r>
            <a:r>
              <a:rPr lang="en-US" sz="2000" dirty="0" err="1">
                <a:solidFill>
                  <a:srgbClr val="FF0000"/>
                </a:solidFill>
              </a:rPr>
              <a:t>h.eat</a:t>
            </a:r>
            <a:r>
              <a:rPr lang="en-US" sz="2000" dirty="0">
                <a:solidFill>
                  <a:srgbClr val="FF0000"/>
                </a:solidFill>
              </a:rPr>
              <a:t>() </a:t>
            </a:r>
            <a:r>
              <a:rPr lang="en-US" sz="2000" dirty="0"/>
              <a:t>bound to?</a:t>
            </a:r>
          </a:p>
          <a:p>
            <a:r>
              <a:rPr lang="en-US" sz="2000" dirty="0"/>
              <a:t>	A. eat() in Human</a:t>
            </a:r>
          </a:p>
          <a:p>
            <a:r>
              <a:rPr lang="en-US" sz="2000" dirty="0"/>
              <a:t>	B. eat() in Boy</a:t>
            </a:r>
          </a:p>
          <a:p>
            <a:r>
              <a:rPr lang="en-US" sz="2000" dirty="0"/>
              <a:t>	C. none/error</a:t>
            </a:r>
          </a:p>
          <a:p>
            <a:endParaRPr lang="en-US" sz="2000" dirty="0"/>
          </a:p>
          <a:p>
            <a:r>
              <a:rPr lang="en-US" sz="2000" dirty="0"/>
              <a:t>choice == 2?</a:t>
            </a:r>
          </a:p>
          <a:p>
            <a:endParaRPr lang="en-US" sz="2000" dirty="0"/>
          </a:p>
          <a:p>
            <a:r>
              <a:rPr lang="en-US" sz="2000" dirty="0"/>
              <a:t>choice == 3?</a:t>
            </a:r>
          </a:p>
        </p:txBody>
      </p:sp>
    </p:spTree>
    <p:extLst>
      <p:ext uri="{BB962C8B-B14F-4D97-AF65-F5344CB8AC3E}">
        <p14:creationId xmlns:p14="http://schemas.microsoft.com/office/powerpoint/2010/main" val="35649675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47D0F-898B-EB40-B94D-2F6EA22DBC3D}"/>
              </a:ext>
            </a:extLst>
          </p:cNvPr>
          <p:cNvSpPr>
            <a:spLocks noGrp="1"/>
          </p:cNvSpPr>
          <p:nvPr>
            <p:ph type="title"/>
          </p:nvPr>
        </p:nvSpPr>
        <p:spPr/>
        <p:txBody>
          <a:bodyPr/>
          <a:lstStyle/>
          <a:p>
            <a:r>
              <a:rPr lang="en-US" dirty="0"/>
              <a:t>Virtual Function in C++: Example</a:t>
            </a:r>
          </a:p>
        </p:txBody>
      </p:sp>
      <p:sp>
        <p:nvSpPr>
          <p:cNvPr id="3" name="Content Placeholder 2">
            <a:extLst>
              <a:ext uri="{FF2B5EF4-FFF2-40B4-BE49-F238E27FC236}">
                <a16:creationId xmlns:a16="http://schemas.microsoft.com/office/drawing/2014/main" id="{5E1ACE93-24DA-A249-AD34-918319F5D026}"/>
              </a:ext>
            </a:extLst>
          </p:cNvPr>
          <p:cNvSpPr>
            <a:spLocks noGrp="1"/>
          </p:cNvSpPr>
          <p:nvPr>
            <p:ph idx="1"/>
          </p:nvPr>
        </p:nvSpPr>
        <p:spPr>
          <a:xfrm>
            <a:off x="609600" y="1600200"/>
            <a:ext cx="3657600" cy="4572000"/>
          </a:xfrm>
        </p:spPr>
        <p:txBody>
          <a:bodyPr/>
          <a:lstStyle/>
          <a:p>
            <a:pPr marL="0" indent="0">
              <a:buNone/>
            </a:pPr>
            <a:r>
              <a:rPr lang="en-US" sz="2000" dirty="0"/>
              <a:t>class Human {</a:t>
            </a:r>
          </a:p>
          <a:p>
            <a:pPr marL="0" indent="0">
              <a:buNone/>
            </a:pPr>
            <a:r>
              <a:rPr lang="en-US" sz="2000" dirty="0">
                <a:solidFill>
                  <a:srgbClr val="FF0000"/>
                </a:solidFill>
              </a:rPr>
              <a:t>	void eat();</a:t>
            </a:r>
          </a:p>
          <a:p>
            <a:pPr marL="0" indent="0">
              <a:buNone/>
            </a:pPr>
            <a:r>
              <a:rPr lang="en-US" sz="2000" dirty="0">
                <a:solidFill>
                  <a:srgbClr val="FF0000"/>
                </a:solidFill>
              </a:rPr>
              <a:t>	virtual void play(); </a:t>
            </a:r>
          </a:p>
          <a:p>
            <a:pPr marL="0" indent="0">
              <a:buNone/>
            </a:pPr>
            <a:r>
              <a:rPr lang="en-US" sz="2000" dirty="0">
                <a:solidFill>
                  <a:srgbClr val="FF0000"/>
                </a:solidFill>
              </a:rPr>
              <a:t>	virtual void study(); </a:t>
            </a:r>
          </a:p>
          <a:p>
            <a:pPr marL="0" indent="0">
              <a:buNone/>
            </a:pPr>
            <a:r>
              <a:rPr lang="en-US" sz="2000" dirty="0"/>
              <a:t>}</a:t>
            </a:r>
          </a:p>
          <a:p>
            <a:pPr marL="0" indent="0">
              <a:buNone/>
            </a:pPr>
            <a:endParaRPr lang="en-US" sz="2000" dirty="0"/>
          </a:p>
          <a:p>
            <a:pPr marL="0" indent="0">
              <a:buNone/>
            </a:pPr>
            <a:r>
              <a:rPr lang="en-US" sz="2000" dirty="0"/>
              <a:t>class Boy : public Human {</a:t>
            </a:r>
          </a:p>
          <a:p>
            <a:pPr marL="0" indent="0">
              <a:buNone/>
            </a:pPr>
            <a:r>
              <a:rPr lang="en-US" sz="2000" dirty="0">
                <a:solidFill>
                  <a:srgbClr val="FF0000"/>
                </a:solidFill>
              </a:rPr>
              <a:t>	void eat();</a:t>
            </a:r>
          </a:p>
          <a:p>
            <a:pPr marL="0" indent="0">
              <a:buNone/>
            </a:pPr>
            <a:r>
              <a:rPr lang="en-US" sz="2000" dirty="0">
                <a:solidFill>
                  <a:srgbClr val="FF0000"/>
                </a:solidFill>
              </a:rPr>
              <a:t>	void play();</a:t>
            </a:r>
          </a:p>
          <a:p>
            <a:pPr marL="0" indent="0">
              <a:buNone/>
            </a:pPr>
            <a:r>
              <a:rPr lang="en-US" sz="2000" dirty="0"/>
              <a:t>}</a:t>
            </a:r>
          </a:p>
          <a:p>
            <a:endParaRPr lang="en-US" dirty="0"/>
          </a:p>
        </p:txBody>
      </p:sp>
      <p:sp>
        <p:nvSpPr>
          <p:cNvPr id="4" name="TextBox 3">
            <a:extLst>
              <a:ext uri="{FF2B5EF4-FFF2-40B4-BE49-F238E27FC236}">
                <a16:creationId xmlns:a16="http://schemas.microsoft.com/office/drawing/2014/main" id="{9D12D691-AAFD-F343-9173-69793BFA8A3F}"/>
              </a:ext>
            </a:extLst>
          </p:cNvPr>
          <p:cNvSpPr txBox="1"/>
          <p:nvPr/>
        </p:nvSpPr>
        <p:spPr>
          <a:xfrm>
            <a:off x="4800600" y="1676400"/>
            <a:ext cx="3733800" cy="4154984"/>
          </a:xfrm>
          <a:prstGeom prst="rect">
            <a:avLst/>
          </a:prstGeom>
          <a:noFill/>
        </p:spPr>
        <p:txBody>
          <a:bodyPr wrap="square" rtlCol="0">
            <a:spAutoFit/>
          </a:bodyPr>
          <a:lstStyle/>
          <a:p>
            <a:pPr marL="0" indent="0">
              <a:buNone/>
            </a:pPr>
            <a:r>
              <a:rPr lang="en-US" dirty="0"/>
              <a:t>Human *h = new Boy();</a:t>
            </a:r>
          </a:p>
          <a:p>
            <a:pPr marL="0" indent="0">
              <a:buNone/>
            </a:pPr>
            <a:r>
              <a:rPr lang="en-US" dirty="0"/>
              <a:t>Boy *b = new Boy();			 </a:t>
            </a:r>
          </a:p>
          <a:p>
            <a:pPr marL="0" indent="0">
              <a:buNone/>
            </a:pPr>
            <a:r>
              <a:rPr lang="en-US" dirty="0"/>
              <a:t>h-&gt;eat();</a:t>
            </a:r>
          </a:p>
          <a:p>
            <a:pPr marL="0" indent="0">
              <a:buNone/>
            </a:pPr>
            <a:r>
              <a:rPr lang="en-US" dirty="0"/>
              <a:t>b-&gt;eat();</a:t>
            </a:r>
          </a:p>
          <a:p>
            <a:pPr marL="0" indent="0">
              <a:buNone/>
            </a:pPr>
            <a:endParaRPr lang="en-US" dirty="0"/>
          </a:p>
          <a:p>
            <a:pPr marL="0" indent="0">
              <a:buNone/>
            </a:pPr>
            <a:r>
              <a:rPr lang="en-US" dirty="0"/>
              <a:t>h-&gt;play();</a:t>
            </a:r>
          </a:p>
          <a:p>
            <a:pPr marL="0" indent="0">
              <a:buNone/>
            </a:pPr>
            <a:r>
              <a:rPr lang="en-US" dirty="0"/>
              <a:t>b-&gt;play();</a:t>
            </a:r>
          </a:p>
          <a:p>
            <a:pPr marL="0" indent="0">
              <a:buNone/>
            </a:pPr>
            <a:endParaRPr lang="en-US" dirty="0"/>
          </a:p>
          <a:p>
            <a:pPr marL="0" indent="0">
              <a:buNone/>
            </a:pPr>
            <a:r>
              <a:rPr lang="en-US" dirty="0"/>
              <a:t>h-&gt;study();</a:t>
            </a:r>
          </a:p>
          <a:p>
            <a:pPr marL="0" indent="0">
              <a:buNone/>
            </a:pPr>
            <a:r>
              <a:rPr lang="en-US" dirty="0"/>
              <a:t>b-&gt;study();</a:t>
            </a:r>
          </a:p>
        </p:txBody>
      </p:sp>
      <p:sp>
        <p:nvSpPr>
          <p:cNvPr id="5" name="TextBox 4">
            <a:extLst>
              <a:ext uri="{FF2B5EF4-FFF2-40B4-BE49-F238E27FC236}">
                <a16:creationId xmlns:a16="http://schemas.microsoft.com/office/drawing/2014/main" id="{C382FF9E-5480-594A-9474-E3FC4632FC67}"/>
              </a:ext>
            </a:extLst>
          </p:cNvPr>
          <p:cNvSpPr txBox="1"/>
          <p:nvPr/>
        </p:nvSpPr>
        <p:spPr>
          <a:xfrm>
            <a:off x="6858000" y="3124200"/>
            <a:ext cx="1676400" cy="369332"/>
          </a:xfrm>
          <a:prstGeom prst="rect">
            <a:avLst/>
          </a:prstGeom>
          <a:noFill/>
        </p:spPr>
        <p:txBody>
          <a:bodyPr wrap="square" rtlCol="0">
            <a:spAutoFit/>
          </a:bodyPr>
          <a:lstStyle/>
          <a:p>
            <a:r>
              <a:rPr lang="en-US" sz="1800" dirty="0">
                <a:solidFill>
                  <a:srgbClr val="00B050"/>
                </a:solidFill>
              </a:rPr>
              <a:t> </a:t>
            </a:r>
            <a:endParaRPr lang="en-US" sz="1800" dirty="0"/>
          </a:p>
        </p:txBody>
      </p:sp>
    </p:spTree>
    <p:extLst>
      <p:ext uri="{BB962C8B-B14F-4D97-AF65-F5344CB8AC3E}">
        <p14:creationId xmlns:p14="http://schemas.microsoft.com/office/powerpoint/2010/main" val="42195287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9BAC6-F00D-E145-B556-E2576B0A88D7}"/>
              </a:ext>
            </a:extLst>
          </p:cNvPr>
          <p:cNvSpPr>
            <a:spLocks noGrp="1"/>
          </p:cNvSpPr>
          <p:nvPr>
            <p:ph type="title"/>
          </p:nvPr>
        </p:nvSpPr>
        <p:spPr/>
        <p:txBody>
          <a:bodyPr/>
          <a:lstStyle/>
          <a:p>
            <a:pPr>
              <a:lnSpc>
                <a:spcPct val="150000"/>
              </a:lnSpc>
            </a:pPr>
            <a:r>
              <a:rPr lang="en-US" sz="3200" dirty="0"/>
              <a:t>Abstract Class and Abstract Methods</a:t>
            </a:r>
          </a:p>
        </p:txBody>
      </p:sp>
      <p:sp>
        <p:nvSpPr>
          <p:cNvPr id="3" name="Content Placeholder 2">
            <a:extLst>
              <a:ext uri="{FF2B5EF4-FFF2-40B4-BE49-F238E27FC236}">
                <a16:creationId xmlns:a16="http://schemas.microsoft.com/office/drawing/2014/main" id="{A6B9EA33-2D1F-6A44-B69A-70BA8A53F2EF}"/>
              </a:ext>
            </a:extLst>
          </p:cNvPr>
          <p:cNvSpPr>
            <a:spLocks noGrp="1"/>
          </p:cNvSpPr>
          <p:nvPr>
            <p:ph idx="1"/>
          </p:nvPr>
        </p:nvSpPr>
        <p:spPr>
          <a:xfrm>
            <a:off x="581526" y="1524000"/>
            <a:ext cx="8153400" cy="4572000"/>
          </a:xfrm>
        </p:spPr>
        <p:txBody>
          <a:bodyPr/>
          <a:lstStyle/>
          <a:p>
            <a:pPr eaLnBrk="1" hangingPunct="1">
              <a:spcBef>
                <a:spcPts val="72"/>
              </a:spcBef>
            </a:pPr>
            <a:r>
              <a:rPr lang="en-US" altLang="en-US" dirty="0">
                <a:solidFill>
                  <a:schemeClr val="tx1"/>
                </a:solidFill>
              </a:rPr>
              <a:t>An </a:t>
            </a:r>
            <a:r>
              <a:rPr lang="en-US" altLang="en-US" i="1" dirty="0">
                <a:solidFill>
                  <a:srgbClr val="FF0000"/>
                </a:solidFill>
              </a:rPr>
              <a:t>abstract method</a:t>
            </a:r>
            <a:r>
              <a:rPr lang="en-US" altLang="en-US" dirty="0">
                <a:solidFill>
                  <a:srgbClr val="FF0000"/>
                </a:solidFill>
              </a:rPr>
              <a:t> </a:t>
            </a:r>
            <a:r>
              <a:rPr lang="en-US" altLang="en-US" dirty="0">
                <a:solidFill>
                  <a:schemeClr val="tx1"/>
                </a:solidFill>
              </a:rPr>
              <a:t>is one that does not include a definition (it only defines a protocol)</a:t>
            </a:r>
          </a:p>
          <a:p>
            <a:pPr lvl="1" eaLnBrk="1" hangingPunct="1">
              <a:spcBef>
                <a:spcPts val="72"/>
              </a:spcBef>
            </a:pPr>
            <a:r>
              <a:rPr lang="en-US" altLang="en-US" dirty="0">
                <a:solidFill>
                  <a:schemeClr val="tx1"/>
                </a:solidFill>
              </a:rPr>
              <a:t>Such methods are also called </a:t>
            </a:r>
            <a:r>
              <a:rPr lang="en-US" altLang="en-US" dirty="0">
                <a:solidFill>
                  <a:srgbClr val="FF0000"/>
                </a:solidFill>
              </a:rPr>
              <a:t>pure virtual </a:t>
            </a:r>
            <a:r>
              <a:rPr lang="en-US" altLang="en-US" dirty="0">
                <a:solidFill>
                  <a:schemeClr val="tx1"/>
                </a:solidFill>
              </a:rPr>
              <a:t>methods</a:t>
            </a:r>
          </a:p>
          <a:p>
            <a:pPr lvl="1" eaLnBrk="1" hangingPunct="1">
              <a:spcBef>
                <a:spcPts val="72"/>
              </a:spcBef>
            </a:pPr>
            <a:endParaRPr lang="en-US" altLang="en-US" dirty="0">
              <a:solidFill>
                <a:schemeClr val="tx1"/>
              </a:solidFill>
            </a:endParaRPr>
          </a:p>
          <a:p>
            <a:pPr eaLnBrk="1" hangingPunct="1">
              <a:spcBef>
                <a:spcPts val="72"/>
              </a:spcBef>
            </a:pPr>
            <a:r>
              <a:rPr lang="en-US" altLang="en-US" dirty="0">
                <a:solidFill>
                  <a:schemeClr val="tx1"/>
                </a:solidFill>
              </a:rPr>
              <a:t>An </a:t>
            </a:r>
            <a:r>
              <a:rPr lang="en-US" altLang="en-US" i="1" dirty="0">
                <a:solidFill>
                  <a:srgbClr val="FF0000"/>
                </a:solidFill>
              </a:rPr>
              <a:t>abstract class</a:t>
            </a:r>
            <a:r>
              <a:rPr lang="en-US" altLang="en-US" dirty="0">
                <a:solidFill>
                  <a:srgbClr val="FF0000"/>
                </a:solidFill>
              </a:rPr>
              <a:t> </a:t>
            </a:r>
            <a:r>
              <a:rPr lang="en-US" altLang="en-US" dirty="0">
                <a:solidFill>
                  <a:schemeClr val="tx1"/>
                </a:solidFill>
              </a:rPr>
              <a:t>is one that includes at least one abstract (or pure virtual) method</a:t>
            </a:r>
          </a:p>
          <a:p>
            <a:pPr eaLnBrk="1" hangingPunct="1">
              <a:spcBef>
                <a:spcPts val="72"/>
              </a:spcBef>
            </a:pPr>
            <a:endParaRPr lang="en-US" altLang="en-US" dirty="0">
              <a:solidFill>
                <a:schemeClr val="tx1"/>
              </a:solidFill>
            </a:endParaRPr>
          </a:p>
          <a:p>
            <a:pPr eaLnBrk="1" hangingPunct="1">
              <a:spcBef>
                <a:spcPts val="72"/>
              </a:spcBef>
            </a:pPr>
            <a:r>
              <a:rPr lang="en-US" altLang="en-US" dirty="0">
                <a:solidFill>
                  <a:schemeClr val="tx1"/>
                </a:solidFill>
              </a:rPr>
              <a:t>An abstract class cannot be instantiated</a:t>
            </a:r>
          </a:p>
          <a:p>
            <a:pPr lvl="1" eaLnBrk="1" hangingPunct="1">
              <a:spcBef>
                <a:spcPts val="72"/>
              </a:spcBef>
            </a:pPr>
            <a:r>
              <a:rPr lang="en-US" altLang="en-US" dirty="0">
                <a:solidFill>
                  <a:schemeClr val="tx1"/>
                </a:solidFill>
              </a:rPr>
              <a:t>i.e. cannot create objects of an abstract class</a:t>
            </a:r>
          </a:p>
          <a:p>
            <a:endParaRPr lang="en-US" dirty="0"/>
          </a:p>
        </p:txBody>
      </p:sp>
    </p:spTree>
    <p:extLst>
      <p:ext uri="{BB962C8B-B14F-4D97-AF65-F5344CB8AC3E}">
        <p14:creationId xmlns:p14="http://schemas.microsoft.com/office/powerpoint/2010/main" val="5517577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7B42B-6B0E-4540-84C0-6584ACC9250A}"/>
              </a:ext>
            </a:extLst>
          </p:cNvPr>
          <p:cNvSpPr>
            <a:spLocks noGrp="1"/>
          </p:cNvSpPr>
          <p:nvPr>
            <p:ph type="title"/>
          </p:nvPr>
        </p:nvSpPr>
        <p:spPr/>
        <p:txBody>
          <a:bodyPr/>
          <a:lstStyle/>
          <a:p>
            <a:r>
              <a:rPr lang="en-US" dirty="0"/>
              <a:t>Abstract methods: Example</a:t>
            </a:r>
          </a:p>
        </p:txBody>
      </p:sp>
      <p:sp>
        <p:nvSpPr>
          <p:cNvPr id="3" name="Content Placeholder 2">
            <a:extLst>
              <a:ext uri="{FF2B5EF4-FFF2-40B4-BE49-F238E27FC236}">
                <a16:creationId xmlns:a16="http://schemas.microsoft.com/office/drawing/2014/main" id="{7139D75E-98B3-8143-B129-D8AAE565B1AC}"/>
              </a:ext>
            </a:extLst>
          </p:cNvPr>
          <p:cNvSpPr>
            <a:spLocks noGrp="1"/>
          </p:cNvSpPr>
          <p:nvPr>
            <p:ph sz="half" idx="1"/>
          </p:nvPr>
        </p:nvSpPr>
        <p:spPr/>
        <p:txBody>
          <a:bodyPr/>
          <a:lstStyle/>
          <a:p>
            <a:r>
              <a:rPr lang="en-US" dirty="0">
                <a:solidFill>
                  <a:schemeClr val="tx1"/>
                </a:solidFill>
              </a:rPr>
              <a:t>Java</a:t>
            </a:r>
          </a:p>
          <a:p>
            <a:pPr marL="0" indent="0">
              <a:buNone/>
            </a:pPr>
            <a:r>
              <a:rPr lang="en-US" sz="2000" dirty="0">
                <a:solidFill>
                  <a:srgbClr val="FF0000"/>
                </a:solidFill>
              </a:rPr>
              <a:t>abstract</a:t>
            </a:r>
            <a:r>
              <a:rPr lang="en-US" sz="2000" dirty="0"/>
              <a:t> class Human {</a:t>
            </a:r>
          </a:p>
          <a:p>
            <a:pPr marL="0" indent="0">
              <a:buNone/>
            </a:pPr>
            <a:r>
              <a:rPr lang="en-US" sz="2000" dirty="0">
                <a:solidFill>
                  <a:srgbClr val="FF0000"/>
                </a:solidFill>
              </a:rPr>
              <a:t>	abstract </a:t>
            </a:r>
            <a:r>
              <a:rPr lang="en-US" sz="2000" dirty="0">
                <a:solidFill>
                  <a:srgbClr val="0070C0"/>
                </a:solidFill>
              </a:rPr>
              <a:t>void eat();</a:t>
            </a:r>
          </a:p>
          <a:p>
            <a:pPr marL="0" indent="0">
              <a:buNone/>
            </a:pPr>
            <a:r>
              <a:rPr lang="en-US" sz="2000" dirty="0">
                <a:solidFill>
                  <a:srgbClr val="0070C0"/>
                </a:solidFill>
              </a:rPr>
              <a:t>	void play(); </a:t>
            </a:r>
          </a:p>
          <a:p>
            <a:pPr marL="0" indent="0">
              <a:buNone/>
            </a:pPr>
            <a:r>
              <a:rPr lang="en-US" sz="2000" dirty="0">
                <a:solidFill>
                  <a:srgbClr val="0070C0"/>
                </a:solidFill>
              </a:rPr>
              <a:t>	void study(); </a:t>
            </a:r>
          </a:p>
          <a:p>
            <a:pPr marL="0" indent="0">
              <a:buNone/>
            </a:pPr>
            <a:r>
              <a:rPr lang="en-US" sz="2000" dirty="0"/>
              <a:t>}</a:t>
            </a:r>
          </a:p>
          <a:p>
            <a:pPr marL="0" indent="0">
              <a:buNone/>
            </a:pPr>
            <a:endParaRPr lang="en-US" sz="2000" dirty="0"/>
          </a:p>
          <a:p>
            <a:pPr marL="0" indent="0">
              <a:buNone/>
            </a:pPr>
            <a:r>
              <a:rPr lang="en-US" sz="2000" dirty="0"/>
              <a:t>class Boy extends Human {</a:t>
            </a:r>
          </a:p>
          <a:p>
            <a:pPr marL="0" indent="0">
              <a:buNone/>
            </a:pPr>
            <a:r>
              <a:rPr lang="en-US" sz="2000" dirty="0"/>
              <a:t>	…</a:t>
            </a:r>
          </a:p>
          <a:p>
            <a:pPr marL="0" indent="0">
              <a:buNone/>
            </a:pPr>
            <a:r>
              <a:rPr lang="en-US" sz="2000" dirty="0"/>
              <a:t>}</a:t>
            </a:r>
          </a:p>
          <a:p>
            <a:pPr marL="0" indent="0">
              <a:buNone/>
            </a:pPr>
            <a:r>
              <a:rPr lang="en-US" sz="1800" dirty="0"/>
              <a:t>Human h = new Boy(); </a:t>
            </a:r>
            <a:r>
              <a:rPr lang="en-US" sz="1800" dirty="0">
                <a:solidFill>
                  <a:schemeClr val="tx1"/>
                </a:solidFill>
              </a:rPr>
              <a:t>//okay</a:t>
            </a:r>
          </a:p>
          <a:p>
            <a:pPr marL="0" indent="0">
              <a:buNone/>
            </a:pPr>
            <a:r>
              <a:rPr lang="en-US" sz="1800" dirty="0"/>
              <a:t>Human h = </a:t>
            </a:r>
            <a:r>
              <a:rPr lang="en-US" sz="1800" dirty="0">
                <a:solidFill>
                  <a:srgbClr val="00B050"/>
                </a:solidFill>
              </a:rPr>
              <a:t>new Human() </a:t>
            </a:r>
            <a:r>
              <a:rPr lang="en-US" sz="1800" dirty="0"/>
              <a:t>; </a:t>
            </a:r>
            <a:r>
              <a:rPr lang="en-US" sz="1400" dirty="0">
                <a:solidFill>
                  <a:srgbClr val="FF0000"/>
                </a:solidFill>
              </a:rPr>
              <a:t>//wrong</a:t>
            </a:r>
            <a:endParaRPr lang="en-US" sz="1800" dirty="0">
              <a:solidFill>
                <a:srgbClr val="FF0000"/>
              </a:solidFill>
            </a:endParaRPr>
          </a:p>
          <a:p>
            <a:pPr marL="0" indent="0">
              <a:buNone/>
            </a:pPr>
            <a:endParaRPr lang="en-US" dirty="0"/>
          </a:p>
          <a:p>
            <a:pPr marL="0" indent="0">
              <a:buNone/>
            </a:pPr>
            <a:endParaRPr lang="en-US" dirty="0"/>
          </a:p>
        </p:txBody>
      </p:sp>
      <p:sp>
        <p:nvSpPr>
          <p:cNvPr id="4" name="Content Placeholder 3">
            <a:extLst>
              <a:ext uri="{FF2B5EF4-FFF2-40B4-BE49-F238E27FC236}">
                <a16:creationId xmlns:a16="http://schemas.microsoft.com/office/drawing/2014/main" id="{83586221-9747-B941-8ACF-F3B512520ECB}"/>
              </a:ext>
            </a:extLst>
          </p:cNvPr>
          <p:cNvSpPr>
            <a:spLocks noGrp="1"/>
          </p:cNvSpPr>
          <p:nvPr>
            <p:ph sz="half" idx="2"/>
          </p:nvPr>
        </p:nvSpPr>
        <p:spPr/>
        <p:txBody>
          <a:bodyPr/>
          <a:lstStyle/>
          <a:p>
            <a:r>
              <a:rPr lang="en-US" dirty="0"/>
              <a:t>C++</a:t>
            </a:r>
          </a:p>
          <a:p>
            <a:pPr marL="0" indent="0">
              <a:buNone/>
            </a:pPr>
            <a:r>
              <a:rPr lang="en-US" sz="2000" dirty="0"/>
              <a:t>class Human  {</a:t>
            </a:r>
          </a:p>
          <a:p>
            <a:pPr marL="0" indent="0">
              <a:buNone/>
            </a:pPr>
            <a:r>
              <a:rPr lang="en-US" sz="2000" dirty="0"/>
              <a:t>	</a:t>
            </a:r>
            <a:r>
              <a:rPr lang="en-US" sz="2000" dirty="0">
                <a:solidFill>
                  <a:srgbClr val="FF0000"/>
                </a:solidFill>
              </a:rPr>
              <a:t>virtual void eat() = 0;</a:t>
            </a:r>
          </a:p>
          <a:p>
            <a:pPr marL="0" indent="0">
              <a:buNone/>
            </a:pPr>
            <a:r>
              <a:rPr lang="en-US" sz="2000" dirty="0"/>
              <a:t>	virtual void play();</a:t>
            </a:r>
          </a:p>
          <a:p>
            <a:pPr marL="0" indent="0">
              <a:buNone/>
            </a:pPr>
            <a:r>
              <a:rPr lang="en-US" sz="2000" dirty="0"/>
              <a:t>	…</a:t>
            </a:r>
          </a:p>
          <a:p>
            <a:pPr marL="0" indent="0">
              <a:buNone/>
            </a:pPr>
            <a:r>
              <a:rPr lang="en-US" sz="2000" dirty="0"/>
              <a:t>}</a:t>
            </a:r>
          </a:p>
          <a:p>
            <a:pPr marL="0" indent="0">
              <a:buNone/>
            </a:pPr>
            <a:endParaRPr lang="en-US" sz="2000" dirty="0"/>
          </a:p>
          <a:p>
            <a:pPr marL="0" indent="0">
              <a:buNone/>
            </a:pPr>
            <a:r>
              <a:rPr lang="en-US" sz="2000" dirty="0">
                <a:solidFill>
                  <a:srgbClr val="FF0000"/>
                </a:solidFill>
              </a:rPr>
              <a:t>Q: </a:t>
            </a:r>
            <a:r>
              <a:rPr lang="en-US" sz="2000" dirty="0">
                <a:solidFill>
                  <a:schemeClr val="tx1"/>
                </a:solidFill>
              </a:rPr>
              <a:t>Which design you think is better? Why?</a:t>
            </a:r>
          </a:p>
        </p:txBody>
      </p:sp>
    </p:spTree>
    <p:extLst>
      <p:ext uri="{BB962C8B-B14F-4D97-AF65-F5344CB8AC3E}">
        <p14:creationId xmlns:p14="http://schemas.microsoft.com/office/powerpoint/2010/main" val="28965896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a:extLst>
              <a:ext uri="{FF2B5EF4-FFF2-40B4-BE49-F238E27FC236}">
                <a16:creationId xmlns:a16="http://schemas.microsoft.com/office/drawing/2014/main" id="{473C12D2-501F-4A48-BABF-24BD0B6FFFA8}"/>
              </a:ext>
            </a:extLst>
          </p:cNvPr>
          <p:cNvSpPr>
            <a:spLocks noGrp="1" noChangeArrowheads="1"/>
          </p:cNvSpPr>
          <p:nvPr>
            <p:ph type="title"/>
          </p:nvPr>
        </p:nvSpPr>
        <p:spPr/>
        <p:txBody>
          <a:bodyPr/>
          <a:lstStyle/>
          <a:p>
            <a:pPr eaLnBrk="1" hangingPunct="1"/>
            <a:r>
              <a:rPr lang="en-US" altLang="en-US"/>
              <a:t>Design Issues for OOP Languages</a:t>
            </a:r>
          </a:p>
        </p:txBody>
      </p:sp>
      <p:sp>
        <p:nvSpPr>
          <p:cNvPr id="27653" name="Rectangle 3">
            <a:extLst>
              <a:ext uri="{FF2B5EF4-FFF2-40B4-BE49-F238E27FC236}">
                <a16:creationId xmlns:a16="http://schemas.microsoft.com/office/drawing/2014/main" id="{68FF05B4-DDEF-C341-8DF0-2356ED450BD9}"/>
              </a:ext>
            </a:extLst>
          </p:cNvPr>
          <p:cNvSpPr>
            <a:spLocks noGrp="1" noChangeArrowheads="1"/>
          </p:cNvSpPr>
          <p:nvPr>
            <p:ph type="body" idx="1"/>
          </p:nvPr>
        </p:nvSpPr>
        <p:spPr/>
        <p:txBody>
          <a:bodyPr/>
          <a:lstStyle/>
          <a:p>
            <a:pPr eaLnBrk="1" hangingPunct="1"/>
            <a:r>
              <a:rPr lang="en-US" altLang="en-US" dirty="0">
                <a:solidFill>
                  <a:schemeClr val="tx1"/>
                </a:solidFill>
              </a:rPr>
              <a:t>The Exclusivity of Objects</a:t>
            </a:r>
          </a:p>
          <a:p>
            <a:pPr eaLnBrk="1" hangingPunct="1"/>
            <a:r>
              <a:rPr lang="en-US" altLang="en-US" dirty="0">
                <a:solidFill>
                  <a:schemeClr val="tx1"/>
                </a:solidFill>
              </a:rPr>
              <a:t>Are Subclasses Subtypes?</a:t>
            </a:r>
          </a:p>
          <a:p>
            <a:pPr eaLnBrk="1" hangingPunct="1"/>
            <a:r>
              <a:rPr lang="en-US" altLang="en-US" dirty="0">
                <a:solidFill>
                  <a:schemeClr val="tx1"/>
                </a:solidFill>
              </a:rPr>
              <a:t>Single and Multiple Inheritance</a:t>
            </a:r>
          </a:p>
          <a:p>
            <a:pPr eaLnBrk="1" hangingPunct="1"/>
            <a:r>
              <a:rPr lang="en-US" altLang="en-US" dirty="0">
                <a:solidFill>
                  <a:schemeClr val="tx1"/>
                </a:solidFill>
              </a:rPr>
              <a:t>Object Allocation and Deallocation</a:t>
            </a:r>
          </a:p>
          <a:p>
            <a:pPr eaLnBrk="1" hangingPunct="1"/>
            <a:r>
              <a:rPr lang="en-US" altLang="en-US" dirty="0">
                <a:solidFill>
                  <a:schemeClr val="tx1"/>
                </a:solidFill>
              </a:rPr>
              <a:t>Dynamic and Static Binding</a:t>
            </a:r>
          </a:p>
          <a:p>
            <a:pPr eaLnBrk="1" hangingPunct="1"/>
            <a:r>
              <a:rPr lang="en-US" altLang="en-US" dirty="0">
                <a:solidFill>
                  <a:schemeClr val="tx1"/>
                </a:solidFill>
              </a:rPr>
              <a:t>Nested Classes</a:t>
            </a:r>
          </a:p>
          <a:p>
            <a:pPr eaLnBrk="1" hangingPunct="1"/>
            <a:r>
              <a:rPr lang="en-US" altLang="en-US" dirty="0">
                <a:solidFill>
                  <a:schemeClr val="tx1"/>
                </a:solidFill>
              </a:rPr>
              <a:t>Initialization of Objects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a:extLst>
              <a:ext uri="{FF2B5EF4-FFF2-40B4-BE49-F238E27FC236}">
                <a16:creationId xmlns:a16="http://schemas.microsoft.com/office/drawing/2014/main" id="{6EA0AE1E-7765-304C-8014-8DDF61035D4D}"/>
              </a:ext>
            </a:extLst>
          </p:cNvPr>
          <p:cNvSpPr>
            <a:spLocks noGrp="1" noChangeArrowheads="1"/>
          </p:cNvSpPr>
          <p:nvPr>
            <p:ph type="title"/>
          </p:nvPr>
        </p:nvSpPr>
        <p:spPr/>
        <p:txBody>
          <a:bodyPr/>
          <a:lstStyle/>
          <a:p>
            <a:pPr eaLnBrk="1" hangingPunct="1"/>
            <a:r>
              <a:rPr lang="en-US" altLang="en-US"/>
              <a:t>The Exclusivity of Objects</a:t>
            </a:r>
          </a:p>
        </p:txBody>
      </p:sp>
      <p:sp>
        <p:nvSpPr>
          <p:cNvPr id="29701" name="Rectangle 3">
            <a:extLst>
              <a:ext uri="{FF2B5EF4-FFF2-40B4-BE49-F238E27FC236}">
                <a16:creationId xmlns:a16="http://schemas.microsoft.com/office/drawing/2014/main" id="{192FD15B-EB50-6749-8391-E2DFDA09DC74}"/>
              </a:ext>
            </a:extLst>
          </p:cNvPr>
          <p:cNvSpPr>
            <a:spLocks noGrp="1" noChangeArrowheads="1"/>
          </p:cNvSpPr>
          <p:nvPr>
            <p:ph type="body" idx="1"/>
          </p:nvPr>
        </p:nvSpPr>
        <p:spPr>
          <a:xfrm>
            <a:off x="609600" y="1471862"/>
            <a:ext cx="8153400" cy="4852737"/>
          </a:xfrm>
        </p:spPr>
        <p:txBody>
          <a:bodyPr/>
          <a:lstStyle/>
          <a:p>
            <a:pPr eaLnBrk="1" hangingPunct="1">
              <a:lnSpc>
                <a:spcPct val="90000"/>
              </a:lnSpc>
            </a:pPr>
            <a:r>
              <a:rPr lang="en-US" altLang="en-US" sz="2400" dirty="0">
                <a:solidFill>
                  <a:schemeClr val="tx1"/>
                </a:solidFill>
              </a:rPr>
              <a:t>Object-oriented: </a:t>
            </a:r>
            <a:r>
              <a:rPr lang="en-US" altLang="en-US" sz="2000" dirty="0">
                <a:solidFill>
                  <a:schemeClr val="tx1"/>
                </a:solidFill>
              </a:rPr>
              <a:t>still different ways handling objects</a:t>
            </a:r>
            <a:endParaRPr lang="en-US" altLang="en-US" sz="2400" dirty="0">
              <a:solidFill>
                <a:schemeClr val="tx1"/>
              </a:solidFill>
            </a:endParaRPr>
          </a:p>
          <a:p>
            <a:pPr eaLnBrk="1" hangingPunct="1">
              <a:lnSpc>
                <a:spcPct val="90000"/>
              </a:lnSpc>
            </a:pPr>
            <a:r>
              <a:rPr lang="en-US" altLang="en-US" sz="2400" dirty="0">
                <a:solidFill>
                  <a:srgbClr val="FF0000"/>
                </a:solidFill>
              </a:rPr>
              <a:t>Everything is an object</a:t>
            </a:r>
          </a:p>
          <a:p>
            <a:pPr lvl="1" eaLnBrk="1" hangingPunct="1">
              <a:lnSpc>
                <a:spcPct val="90000"/>
              </a:lnSpc>
            </a:pPr>
            <a:r>
              <a:rPr lang="en-US" altLang="en-US" sz="1800" dirty="0">
                <a:solidFill>
                  <a:schemeClr val="tx1"/>
                </a:solidFill>
              </a:rPr>
              <a:t>Advantage - elegance and purity</a:t>
            </a:r>
          </a:p>
          <a:p>
            <a:pPr lvl="1" eaLnBrk="1" hangingPunct="1">
              <a:lnSpc>
                <a:spcPct val="90000"/>
              </a:lnSpc>
            </a:pPr>
            <a:r>
              <a:rPr lang="en-US" altLang="en-US" sz="1800" dirty="0">
                <a:solidFill>
                  <a:schemeClr val="tx1"/>
                </a:solidFill>
              </a:rPr>
              <a:t>Disadvantage - slow operations on simple objects</a:t>
            </a:r>
          </a:p>
          <a:p>
            <a:pPr eaLnBrk="1" hangingPunct="1">
              <a:lnSpc>
                <a:spcPct val="90000"/>
              </a:lnSpc>
            </a:pPr>
            <a:r>
              <a:rPr lang="en-US" altLang="en-US" sz="2400" dirty="0">
                <a:solidFill>
                  <a:schemeClr val="tx1"/>
                </a:solidFill>
              </a:rPr>
              <a:t>Add objects to a complete typing system</a:t>
            </a:r>
          </a:p>
          <a:p>
            <a:pPr lvl="1" eaLnBrk="1" hangingPunct="1">
              <a:lnSpc>
                <a:spcPct val="90000"/>
              </a:lnSpc>
            </a:pPr>
            <a:r>
              <a:rPr lang="en-US" altLang="en-US" sz="1800" dirty="0">
                <a:solidFill>
                  <a:schemeClr val="tx1"/>
                </a:solidFill>
              </a:rPr>
              <a:t>e.g. defining a class considered as defining a new data type</a:t>
            </a:r>
          </a:p>
          <a:p>
            <a:pPr lvl="1" eaLnBrk="1" hangingPunct="1">
              <a:lnSpc>
                <a:spcPct val="90000"/>
              </a:lnSpc>
            </a:pPr>
            <a:r>
              <a:rPr lang="en-US" altLang="en-US" sz="1800" dirty="0">
                <a:solidFill>
                  <a:schemeClr val="tx1"/>
                </a:solidFill>
              </a:rPr>
              <a:t>Advantage - fast operations on simple objects</a:t>
            </a:r>
          </a:p>
          <a:p>
            <a:pPr lvl="1" eaLnBrk="1" hangingPunct="1">
              <a:lnSpc>
                <a:spcPct val="90000"/>
              </a:lnSpc>
            </a:pPr>
            <a:r>
              <a:rPr lang="en-US" altLang="en-US" sz="1800" dirty="0">
                <a:solidFill>
                  <a:schemeClr val="tx1"/>
                </a:solidFill>
              </a:rPr>
              <a:t>Disadvantage - results in a confusing type system (two kinds of entities)</a:t>
            </a:r>
          </a:p>
          <a:p>
            <a:pPr eaLnBrk="1" hangingPunct="1">
              <a:lnSpc>
                <a:spcPct val="90000"/>
              </a:lnSpc>
            </a:pPr>
            <a:r>
              <a:rPr lang="en-US" altLang="en-US" sz="2400" dirty="0">
                <a:solidFill>
                  <a:schemeClr val="tx1"/>
                </a:solidFill>
              </a:rPr>
              <a:t>Include an imperative-style typing system for primitives but make everything else objects</a:t>
            </a:r>
          </a:p>
          <a:p>
            <a:pPr lvl="1" eaLnBrk="1" hangingPunct="1">
              <a:lnSpc>
                <a:spcPct val="90000"/>
              </a:lnSpc>
            </a:pPr>
            <a:r>
              <a:rPr lang="en-US" altLang="en-US" sz="1800" dirty="0">
                <a:solidFill>
                  <a:schemeClr val="tx1"/>
                </a:solidFill>
              </a:rPr>
              <a:t>Advantage - fast operations on simple objects and a relatively small typing system</a:t>
            </a:r>
          </a:p>
          <a:p>
            <a:pPr lvl="1" eaLnBrk="1" hangingPunct="1">
              <a:lnSpc>
                <a:spcPct val="90000"/>
              </a:lnSpc>
            </a:pPr>
            <a:r>
              <a:rPr lang="en-US" altLang="en-US" sz="1800" dirty="0">
                <a:solidFill>
                  <a:schemeClr val="tx1"/>
                </a:solidFill>
              </a:rPr>
              <a:t>Disadvantage - still some confusion because of the two type systems</a:t>
            </a:r>
          </a:p>
          <a:p>
            <a:pPr eaLnBrk="1" hangingPunct="1">
              <a:lnSpc>
                <a:spcPct val="90000"/>
              </a:lnSpc>
            </a:pPr>
            <a:endParaRPr lang="en-US" altLang="en-US"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a:extLst>
              <a:ext uri="{FF2B5EF4-FFF2-40B4-BE49-F238E27FC236}">
                <a16:creationId xmlns:a16="http://schemas.microsoft.com/office/drawing/2014/main" id="{654E9CE9-6757-E342-B46D-53020CE68CF2}"/>
              </a:ext>
            </a:extLst>
          </p:cNvPr>
          <p:cNvSpPr>
            <a:spLocks noGrp="1" noChangeArrowheads="1"/>
          </p:cNvSpPr>
          <p:nvPr>
            <p:ph type="title"/>
          </p:nvPr>
        </p:nvSpPr>
        <p:spPr/>
        <p:txBody>
          <a:bodyPr/>
          <a:lstStyle/>
          <a:p>
            <a:pPr eaLnBrk="1" hangingPunct="1"/>
            <a:r>
              <a:rPr lang="en-US" altLang="en-US" dirty="0"/>
              <a:t>Are Subclasses Subtypes?</a:t>
            </a:r>
          </a:p>
        </p:txBody>
      </p:sp>
      <p:sp>
        <p:nvSpPr>
          <p:cNvPr id="31749" name="Rectangle 3">
            <a:extLst>
              <a:ext uri="{FF2B5EF4-FFF2-40B4-BE49-F238E27FC236}">
                <a16:creationId xmlns:a16="http://schemas.microsoft.com/office/drawing/2014/main" id="{6713B1E6-1B10-1F45-944B-81383AAA949E}"/>
              </a:ext>
            </a:extLst>
          </p:cNvPr>
          <p:cNvSpPr>
            <a:spLocks noGrp="1" noChangeArrowheads="1"/>
          </p:cNvSpPr>
          <p:nvPr>
            <p:ph type="body" idx="1"/>
          </p:nvPr>
        </p:nvSpPr>
        <p:spPr>
          <a:xfrm>
            <a:off x="609600" y="1371600"/>
            <a:ext cx="8153400" cy="5029200"/>
          </a:xfrm>
        </p:spPr>
        <p:txBody>
          <a:bodyPr/>
          <a:lstStyle/>
          <a:p>
            <a:pPr eaLnBrk="1" hangingPunct="1">
              <a:lnSpc>
                <a:spcPct val="90000"/>
              </a:lnSpc>
            </a:pPr>
            <a:r>
              <a:rPr lang="en-US" altLang="en-US" sz="2400" dirty="0">
                <a:solidFill>
                  <a:schemeClr val="tx1"/>
                </a:solidFill>
              </a:rPr>
              <a:t>Does an “is-a” relationship hold between a parent class object and an object of the subclass?</a:t>
            </a:r>
          </a:p>
          <a:p>
            <a:pPr lvl="1" eaLnBrk="1" hangingPunct="1">
              <a:lnSpc>
                <a:spcPct val="90000"/>
              </a:lnSpc>
            </a:pPr>
            <a:r>
              <a:rPr lang="en-US" altLang="en-US" sz="2000" dirty="0">
                <a:solidFill>
                  <a:schemeClr val="tx1"/>
                </a:solidFill>
              </a:rPr>
              <a:t>If a derived class is-a parent class, then objects of the derived class must behave the same as the parent class object</a:t>
            </a:r>
          </a:p>
          <a:p>
            <a:pPr lvl="2" eaLnBrk="1" hangingPunct="1">
              <a:lnSpc>
                <a:spcPct val="90000"/>
              </a:lnSpc>
            </a:pPr>
            <a:r>
              <a:rPr lang="en-US" altLang="en-US" sz="1700" dirty="0">
                <a:solidFill>
                  <a:schemeClr val="tx1"/>
                </a:solidFill>
              </a:rPr>
              <a:t>e.g. a Cat (subclass) holds “is-a” relation to its parent Pet class s cats behave as pets.  </a:t>
            </a:r>
          </a:p>
          <a:p>
            <a:pPr eaLnBrk="1" hangingPunct="1">
              <a:lnSpc>
                <a:spcPct val="90000"/>
              </a:lnSpc>
            </a:pPr>
            <a:r>
              <a:rPr lang="en-US" altLang="en-US" sz="2400" dirty="0">
                <a:solidFill>
                  <a:schemeClr val="tx1"/>
                </a:solidFill>
              </a:rPr>
              <a:t>A derived class is a subtype if it has an is-a relationship with its parent class</a:t>
            </a:r>
          </a:p>
          <a:p>
            <a:pPr lvl="1" eaLnBrk="1" hangingPunct="1">
              <a:lnSpc>
                <a:spcPct val="90000"/>
              </a:lnSpc>
            </a:pPr>
            <a:r>
              <a:rPr lang="en-US" altLang="en-US" sz="2000" dirty="0">
                <a:solidFill>
                  <a:schemeClr val="tx1"/>
                </a:solidFill>
              </a:rPr>
              <a:t>Subclass can only add variables and methods and override inherited methods in “compatible” ways</a:t>
            </a:r>
          </a:p>
          <a:p>
            <a:pPr lvl="2" eaLnBrk="1" hangingPunct="1">
              <a:lnSpc>
                <a:spcPct val="90000"/>
              </a:lnSpc>
            </a:pPr>
            <a:r>
              <a:rPr lang="en-US" altLang="en-US" sz="1700" dirty="0">
                <a:solidFill>
                  <a:schemeClr val="tx1"/>
                </a:solidFill>
              </a:rPr>
              <a:t>E.g. Cat type could be a subtype of Pet but cat (sub)class can add additional variables/methods, override Pet’s methods, …</a:t>
            </a:r>
            <a:endParaRPr lang="en-US" altLang="en-US" sz="2400" dirty="0">
              <a:solidFill>
                <a:schemeClr val="tx1"/>
              </a:solidFill>
            </a:endParaRPr>
          </a:p>
          <a:p>
            <a:pPr eaLnBrk="1" hangingPunct="1">
              <a:lnSpc>
                <a:spcPct val="90000"/>
              </a:lnSpc>
            </a:pPr>
            <a:r>
              <a:rPr lang="en-US" altLang="en-US" sz="2400" dirty="0">
                <a:solidFill>
                  <a:schemeClr val="tx1"/>
                </a:solidFill>
              </a:rPr>
              <a:t>Subclasses inherit implementation; subtypes inherit interface and behavior</a:t>
            </a:r>
          </a:p>
          <a:p>
            <a:pPr lvl="1" eaLnBrk="1" hangingPunct="1">
              <a:lnSpc>
                <a:spcPct val="90000"/>
              </a:lnSpc>
            </a:pPr>
            <a:r>
              <a:rPr lang="en-US" altLang="en-US" sz="2000" dirty="0">
                <a:solidFill>
                  <a:schemeClr val="tx1"/>
                </a:solidFill>
              </a:rPr>
              <a:t>Details about subclasses/subtypes omitted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a:extLst>
              <a:ext uri="{FF2B5EF4-FFF2-40B4-BE49-F238E27FC236}">
                <a16:creationId xmlns:a16="http://schemas.microsoft.com/office/drawing/2014/main" id="{D280A096-A6A5-E643-91E3-E42A5131AA96}"/>
              </a:ext>
            </a:extLst>
          </p:cNvPr>
          <p:cNvSpPr>
            <a:spLocks noGrp="1" noChangeArrowheads="1"/>
          </p:cNvSpPr>
          <p:nvPr>
            <p:ph type="title"/>
          </p:nvPr>
        </p:nvSpPr>
        <p:spPr/>
        <p:txBody>
          <a:bodyPr/>
          <a:lstStyle/>
          <a:p>
            <a:pPr eaLnBrk="1" hangingPunct="1"/>
            <a:r>
              <a:rPr lang="en-US" altLang="en-US"/>
              <a:t>Single and Multiple Inheritance</a:t>
            </a:r>
          </a:p>
        </p:txBody>
      </p:sp>
      <p:sp>
        <p:nvSpPr>
          <p:cNvPr id="33797" name="Rectangle 3">
            <a:extLst>
              <a:ext uri="{FF2B5EF4-FFF2-40B4-BE49-F238E27FC236}">
                <a16:creationId xmlns:a16="http://schemas.microsoft.com/office/drawing/2014/main" id="{68E61D0C-137D-3C46-885C-E6200E91E331}"/>
              </a:ext>
            </a:extLst>
          </p:cNvPr>
          <p:cNvSpPr>
            <a:spLocks noGrp="1" noChangeArrowheads="1"/>
          </p:cNvSpPr>
          <p:nvPr>
            <p:ph type="body" idx="1"/>
          </p:nvPr>
        </p:nvSpPr>
        <p:spPr>
          <a:xfrm>
            <a:off x="601579" y="1471863"/>
            <a:ext cx="8153400" cy="4572000"/>
          </a:xfrm>
        </p:spPr>
        <p:txBody>
          <a:bodyPr/>
          <a:lstStyle/>
          <a:p>
            <a:pPr eaLnBrk="1" hangingPunct="1"/>
            <a:r>
              <a:rPr lang="en-US" altLang="en-US" sz="2400" dirty="0">
                <a:solidFill>
                  <a:srgbClr val="FF0000"/>
                </a:solidFill>
              </a:rPr>
              <a:t>Multiple inheritance </a:t>
            </a:r>
            <a:r>
              <a:rPr lang="en-US" altLang="en-US" sz="2400" dirty="0">
                <a:solidFill>
                  <a:schemeClr val="tx1"/>
                </a:solidFill>
              </a:rPr>
              <a:t>allows a new class to inherit from two or more classes</a:t>
            </a:r>
          </a:p>
          <a:p>
            <a:pPr eaLnBrk="1" hangingPunct="1"/>
            <a:endParaRPr lang="en-US" altLang="en-US" sz="2400" dirty="0">
              <a:solidFill>
                <a:schemeClr val="tx1"/>
              </a:solidFill>
            </a:endParaRPr>
          </a:p>
          <a:p>
            <a:pPr eaLnBrk="1" hangingPunct="1"/>
            <a:r>
              <a:rPr lang="en-US" altLang="en-US" sz="2400" dirty="0">
                <a:solidFill>
                  <a:schemeClr val="tx1"/>
                </a:solidFill>
              </a:rPr>
              <a:t>Disadvantages of multiple inheritance:</a:t>
            </a:r>
          </a:p>
          <a:p>
            <a:pPr lvl="1" eaLnBrk="1" hangingPunct="1"/>
            <a:r>
              <a:rPr lang="en-US" altLang="en-US" sz="2000" dirty="0">
                <a:solidFill>
                  <a:schemeClr val="tx1"/>
                </a:solidFill>
              </a:rPr>
              <a:t>Language and implementation complexity (in part due to name collisions)</a:t>
            </a:r>
          </a:p>
          <a:p>
            <a:pPr lvl="1" eaLnBrk="1" hangingPunct="1"/>
            <a:r>
              <a:rPr lang="en-US" altLang="en-US" sz="2000" dirty="0">
                <a:solidFill>
                  <a:schemeClr val="tx1"/>
                </a:solidFill>
              </a:rPr>
              <a:t>Potential inefficiency - dynamic binding costs more with multiple inheritance (but not much)</a:t>
            </a:r>
          </a:p>
          <a:p>
            <a:pPr eaLnBrk="1" hangingPunct="1"/>
            <a:endParaRPr lang="en-US" altLang="en-US" sz="2400" dirty="0">
              <a:solidFill>
                <a:schemeClr val="tx1"/>
              </a:solidFill>
            </a:endParaRPr>
          </a:p>
          <a:p>
            <a:pPr eaLnBrk="1" hangingPunct="1"/>
            <a:r>
              <a:rPr lang="en-US" altLang="en-US" sz="2400" dirty="0">
                <a:solidFill>
                  <a:schemeClr val="tx1"/>
                </a:solidFill>
              </a:rPr>
              <a:t>Advantage: </a:t>
            </a:r>
          </a:p>
          <a:p>
            <a:pPr lvl="1" eaLnBrk="1" hangingPunct="1"/>
            <a:r>
              <a:rPr lang="en-US" altLang="en-US" sz="2000" dirty="0">
                <a:solidFill>
                  <a:schemeClr val="tx1"/>
                </a:solidFill>
              </a:rPr>
              <a:t>Sometimes it is quite convenient and valuable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a:extLst>
              <a:ext uri="{FF2B5EF4-FFF2-40B4-BE49-F238E27FC236}">
                <a16:creationId xmlns:a16="http://schemas.microsoft.com/office/drawing/2014/main" id="{AB8AE95B-AF34-4541-9497-B8D6B66A943A}"/>
              </a:ext>
            </a:extLst>
          </p:cNvPr>
          <p:cNvSpPr>
            <a:spLocks noGrp="1" noChangeArrowheads="1"/>
          </p:cNvSpPr>
          <p:nvPr>
            <p:ph type="title"/>
          </p:nvPr>
        </p:nvSpPr>
        <p:spPr/>
        <p:txBody>
          <a:bodyPr/>
          <a:lstStyle/>
          <a:p>
            <a:pPr eaLnBrk="1" hangingPunct="1"/>
            <a:r>
              <a:rPr lang="en-US" altLang="en-US"/>
              <a:t>Introduction</a:t>
            </a:r>
          </a:p>
        </p:txBody>
      </p:sp>
      <p:sp>
        <p:nvSpPr>
          <p:cNvPr id="8197" name="Rectangle 3">
            <a:extLst>
              <a:ext uri="{FF2B5EF4-FFF2-40B4-BE49-F238E27FC236}">
                <a16:creationId xmlns:a16="http://schemas.microsoft.com/office/drawing/2014/main" id="{ABE5C5ED-B698-8447-8065-7ACAAB7C31D1}"/>
              </a:ext>
            </a:extLst>
          </p:cNvPr>
          <p:cNvSpPr>
            <a:spLocks noGrp="1" noChangeArrowheads="1"/>
          </p:cNvSpPr>
          <p:nvPr>
            <p:ph type="body" idx="1"/>
          </p:nvPr>
        </p:nvSpPr>
        <p:spPr>
          <a:xfrm>
            <a:off x="533400" y="1295400"/>
            <a:ext cx="8153400" cy="4953000"/>
          </a:xfrm>
        </p:spPr>
        <p:txBody>
          <a:bodyPr/>
          <a:lstStyle/>
          <a:p>
            <a:pPr eaLnBrk="1" hangingPunct="1"/>
            <a:r>
              <a:rPr lang="en-US" altLang="en-US" sz="2200" dirty="0">
                <a:solidFill>
                  <a:schemeClr val="tx1"/>
                </a:solidFill>
              </a:rPr>
              <a:t>Many object-oriented programming (OOP) languages</a:t>
            </a:r>
          </a:p>
          <a:p>
            <a:pPr lvl="1" eaLnBrk="1" hangingPunct="1"/>
            <a:r>
              <a:rPr lang="en-US" altLang="en-US" sz="2000" dirty="0">
                <a:solidFill>
                  <a:schemeClr val="tx1"/>
                </a:solidFill>
              </a:rPr>
              <a:t>Some support procedural and data-oriented programming (e.g., C++)</a:t>
            </a:r>
          </a:p>
          <a:p>
            <a:pPr lvl="1" eaLnBrk="1" hangingPunct="1"/>
            <a:r>
              <a:rPr lang="en-US" altLang="en-US" sz="2000" dirty="0">
                <a:solidFill>
                  <a:schemeClr val="tx1"/>
                </a:solidFill>
              </a:rPr>
              <a:t>Newer languages designed with “objects first” concept but still use imperative structures (e.g., Java and C#)</a:t>
            </a:r>
          </a:p>
          <a:p>
            <a:pPr lvl="1" eaLnBrk="1" hangingPunct="1"/>
            <a:r>
              <a:rPr lang="en-US" altLang="en-US" sz="2000" dirty="0">
                <a:solidFill>
                  <a:schemeClr val="tx1"/>
                </a:solidFill>
              </a:rPr>
              <a:t>Some are pure OOP language (e.g., Smalltalk &amp; Ruby)</a:t>
            </a:r>
          </a:p>
          <a:p>
            <a:pPr lvl="1" eaLnBrk="1" hangingPunct="1"/>
            <a:r>
              <a:rPr lang="en-US" altLang="en-US" sz="2000" dirty="0">
                <a:solidFill>
                  <a:schemeClr val="tx1"/>
                </a:solidFill>
              </a:rPr>
              <a:t>Multi-paradigm languages are popular now</a:t>
            </a:r>
          </a:p>
          <a:p>
            <a:pPr lvl="2" eaLnBrk="1" hangingPunct="1"/>
            <a:r>
              <a:rPr lang="en-US" altLang="en-US" sz="1700" dirty="0">
                <a:solidFill>
                  <a:schemeClr val="tx1"/>
                </a:solidFill>
              </a:rPr>
              <a:t>Some OOP languages support functional features while some functional languages also support OOP features</a:t>
            </a:r>
          </a:p>
          <a:p>
            <a:pPr eaLnBrk="1" hangingPunct="1"/>
            <a:r>
              <a:rPr lang="en-US" altLang="en-US" sz="2200" dirty="0">
                <a:solidFill>
                  <a:schemeClr val="tx1"/>
                </a:solidFill>
              </a:rPr>
              <a:t>Three major OOP features:</a:t>
            </a:r>
          </a:p>
          <a:p>
            <a:pPr lvl="1" eaLnBrk="1" hangingPunct="1"/>
            <a:r>
              <a:rPr lang="en-US" altLang="en-US" sz="2000" dirty="0">
                <a:solidFill>
                  <a:srgbClr val="FF0000"/>
                </a:solidFill>
              </a:rPr>
              <a:t>Abstract data types </a:t>
            </a:r>
            <a:r>
              <a:rPr lang="en-US" altLang="en-US" sz="2000" dirty="0">
                <a:solidFill>
                  <a:schemeClr val="tx1"/>
                </a:solidFill>
              </a:rPr>
              <a:t>(Lecture 8)</a:t>
            </a:r>
          </a:p>
          <a:p>
            <a:pPr lvl="1" eaLnBrk="1" hangingPunct="1"/>
            <a:r>
              <a:rPr lang="en-US" altLang="en-US" sz="2000" dirty="0">
                <a:solidFill>
                  <a:srgbClr val="FF0000"/>
                </a:solidFill>
              </a:rPr>
              <a:t>Inheritance</a:t>
            </a:r>
          </a:p>
          <a:p>
            <a:pPr lvl="2" eaLnBrk="1" hangingPunct="1"/>
            <a:r>
              <a:rPr lang="en-US" altLang="en-US" sz="2000" dirty="0">
                <a:solidFill>
                  <a:schemeClr val="tx1"/>
                </a:solidFill>
              </a:rPr>
              <a:t>Inheritance is the central theme in OOP  </a:t>
            </a:r>
          </a:p>
          <a:p>
            <a:pPr lvl="1" eaLnBrk="1" hangingPunct="1"/>
            <a:r>
              <a:rPr lang="en-US" altLang="en-US" sz="2000" dirty="0">
                <a:solidFill>
                  <a:srgbClr val="FF0000"/>
                </a:solidFill>
              </a:rPr>
              <a:t>Polymorphism</a:t>
            </a:r>
          </a:p>
          <a:p>
            <a:pPr lvl="1" eaLnBrk="1" hangingPunct="1"/>
            <a:endParaRPr lang="en-US" altLang="en-US" sz="1800" dirty="0">
              <a:solidFill>
                <a:schemeClr val="tx1"/>
              </a:solidFill>
            </a:endParaRPr>
          </a:p>
          <a:p>
            <a:pPr lvl="1" eaLnBrk="1" hangingPunct="1"/>
            <a:endParaRPr lang="en-US" altLang="en-US" dirty="0"/>
          </a:p>
          <a:p>
            <a:pPr lvl="1" eaLnBrk="1" hangingPunct="1"/>
            <a:endParaRPr lang="en-US"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a:extLst>
              <a:ext uri="{FF2B5EF4-FFF2-40B4-BE49-F238E27FC236}">
                <a16:creationId xmlns:a16="http://schemas.microsoft.com/office/drawing/2014/main" id="{E2040FDA-5740-1846-B600-1E45B7EECFAE}"/>
              </a:ext>
            </a:extLst>
          </p:cNvPr>
          <p:cNvSpPr>
            <a:spLocks noGrp="1" noChangeArrowheads="1"/>
          </p:cNvSpPr>
          <p:nvPr>
            <p:ph type="title"/>
          </p:nvPr>
        </p:nvSpPr>
        <p:spPr/>
        <p:txBody>
          <a:bodyPr/>
          <a:lstStyle/>
          <a:p>
            <a:pPr eaLnBrk="1" hangingPunct="1"/>
            <a:r>
              <a:rPr lang="en-US" altLang="en-US" sz="3200"/>
              <a:t>Allocation and DeAllocation of Objects</a:t>
            </a:r>
          </a:p>
        </p:txBody>
      </p:sp>
      <p:sp>
        <p:nvSpPr>
          <p:cNvPr id="35845" name="Rectangle 3">
            <a:extLst>
              <a:ext uri="{FF2B5EF4-FFF2-40B4-BE49-F238E27FC236}">
                <a16:creationId xmlns:a16="http://schemas.microsoft.com/office/drawing/2014/main" id="{065728F7-DCCC-694E-A503-154E72B55AF8}"/>
              </a:ext>
            </a:extLst>
          </p:cNvPr>
          <p:cNvSpPr>
            <a:spLocks noGrp="1" noChangeArrowheads="1"/>
          </p:cNvSpPr>
          <p:nvPr>
            <p:ph type="body" idx="1"/>
          </p:nvPr>
        </p:nvSpPr>
        <p:spPr>
          <a:xfrm>
            <a:off x="533400" y="1447800"/>
            <a:ext cx="8153400" cy="4572000"/>
          </a:xfrm>
        </p:spPr>
        <p:txBody>
          <a:bodyPr/>
          <a:lstStyle/>
          <a:p>
            <a:pPr eaLnBrk="1" hangingPunct="1">
              <a:lnSpc>
                <a:spcPct val="90000"/>
              </a:lnSpc>
            </a:pPr>
            <a:r>
              <a:rPr lang="en-US" altLang="en-US" sz="2400" dirty="0">
                <a:solidFill>
                  <a:schemeClr val="tx1"/>
                </a:solidFill>
              </a:rPr>
              <a:t>From where are objects allocated?</a:t>
            </a:r>
          </a:p>
          <a:p>
            <a:pPr lvl="1" eaLnBrk="1" hangingPunct="1">
              <a:lnSpc>
                <a:spcPct val="90000"/>
              </a:lnSpc>
            </a:pPr>
            <a:r>
              <a:rPr lang="en-US" altLang="en-US" sz="2000" dirty="0">
                <a:solidFill>
                  <a:schemeClr val="tx1"/>
                </a:solidFill>
              </a:rPr>
              <a:t>Like ADTs, they can be allocated from anywhere</a:t>
            </a:r>
          </a:p>
          <a:p>
            <a:pPr lvl="2" eaLnBrk="1" hangingPunct="1">
              <a:lnSpc>
                <a:spcPct val="90000"/>
              </a:lnSpc>
            </a:pPr>
            <a:r>
              <a:rPr lang="en-US" altLang="en-US" sz="2000" dirty="0">
                <a:solidFill>
                  <a:schemeClr val="tx1"/>
                </a:solidFill>
              </a:rPr>
              <a:t>Allocated from the </a:t>
            </a:r>
            <a:r>
              <a:rPr lang="en-US" altLang="en-US" sz="2000" dirty="0">
                <a:solidFill>
                  <a:srgbClr val="FF0000"/>
                </a:solidFill>
              </a:rPr>
              <a:t>run-time stack </a:t>
            </a:r>
            <a:r>
              <a:rPr lang="en-US" altLang="en-US" sz="2000" dirty="0">
                <a:solidFill>
                  <a:schemeClr val="tx1"/>
                </a:solidFill>
              </a:rPr>
              <a:t>or</a:t>
            </a:r>
            <a:r>
              <a:rPr lang="en-US" altLang="en-US" sz="2000" dirty="0">
                <a:solidFill>
                  <a:srgbClr val="FF0000"/>
                </a:solidFill>
              </a:rPr>
              <a:t> heap</a:t>
            </a:r>
          </a:p>
          <a:p>
            <a:pPr lvl="1" eaLnBrk="1" hangingPunct="1">
              <a:lnSpc>
                <a:spcPct val="90000"/>
              </a:lnSpc>
            </a:pPr>
            <a:r>
              <a:rPr lang="en-US" altLang="en-US" sz="2000" dirty="0">
                <a:solidFill>
                  <a:schemeClr val="tx1"/>
                </a:solidFill>
              </a:rPr>
              <a:t>If objects are all </a:t>
            </a:r>
            <a:r>
              <a:rPr lang="en-US" altLang="en-US" sz="2000" dirty="0">
                <a:solidFill>
                  <a:srgbClr val="FF0000"/>
                </a:solidFill>
              </a:rPr>
              <a:t>heap-dynamic</a:t>
            </a:r>
            <a:r>
              <a:rPr lang="en-US" altLang="en-US" sz="2000" dirty="0">
                <a:solidFill>
                  <a:schemeClr val="tx1"/>
                </a:solidFill>
              </a:rPr>
              <a:t>, references can be uniform thru a pointer or reference variable</a:t>
            </a:r>
          </a:p>
          <a:p>
            <a:pPr lvl="2" eaLnBrk="1" hangingPunct="1">
              <a:lnSpc>
                <a:spcPct val="90000"/>
              </a:lnSpc>
            </a:pPr>
            <a:r>
              <a:rPr lang="en-US" altLang="en-US" sz="1800" dirty="0">
                <a:solidFill>
                  <a:schemeClr val="tx1"/>
                </a:solidFill>
              </a:rPr>
              <a:t>Simplifies assignment - dereferencing can be implicit</a:t>
            </a:r>
          </a:p>
          <a:p>
            <a:pPr lvl="1" eaLnBrk="1" hangingPunct="1">
              <a:lnSpc>
                <a:spcPct val="90000"/>
              </a:lnSpc>
            </a:pPr>
            <a:r>
              <a:rPr lang="en-US" altLang="en-US" sz="2000" dirty="0">
                <a:solidFill>
                  <a:schemeClr val="tx1"/>
                </a:solidFill>
              </a:rPr>
              <a:t>If objects are </a:t>
            </a:r>
            <a:r>
              <a:rPr lang="en-US" altLang="en-US" sz="2000" dirty="0">
                <a:solidFill>
                  <a:srgbClr val="FF0000"/>
                </a:solidFill>
              </a:rPr>
              <a:t>stack dynamic</a:t>
            </a:r>
            <a:r>
              <a:rPr lang="en-US" altLang="en-US" sz="2000" dirty="0">
                <a:solidFill>
                  <a:schemeClr val="tx1"/>
                </a:solidFill>
              </a:rPr>
              <a:t>, with regard to subtypes – </a:t>
            </a:r>
            <a:r>
              <a:rPr lang="en-US" altLang="en-US" sz="2000" i="1" dirty="0">
                <a:solidFill>
                  <a:srgbClr val="FF0000"/>
                </a:solidFill>
              </a:rPr>
              <a:t>object slicing </a:t>
            </a:r>
            <a:r>
              <a:rPr lang="en-US" altLang="en-US" sz="2000" dirty="0">
                <a:solidFill>
                  <a:schemeClr val="tx1"/>
                </a:solidFill>
              </a:rPr>
              <a:t>problem may occur</a:t>
            </a:r>
          </a:p>
          <a:p>
            <a:pPr lvl="2" eaLnBrk="1" hangingPunct="1">
              <a:lnSpc>
                <a:spcPct val="90000"/>
              </a:lnSpc>
            </a:pPr>
            <a:r>
              <a:rPr lang="en-US" sz="1700" dirty="0">
                <a:solidFill>
                  <a:schemeClr val="tx1"/>
                </a:solidFill>
              </a:rPr>
              <a:t>when an object of a subclass type is copied to an object of superclass type, the storage for superclass may not be able to hold all member variables defined in the subclass</a:t>
            </a:r>
          </a:p>
          <a:p>
            <a:pPr lvl="2" eaLnBrk="1" hangingPunct="1">
              <a:lnSpc>
                <a:spcPct val="90000"/>
              </a:lnSpc>
            </a:pPr>
            <a:r>
              <a:rPr lang="en-US" sz="1700" dirty="0">
                <a:solidFill>
                  <a:schemeClr val="tx1"/>
                </a:solidFill>
              </a:rPr>
              <a:t>e.g. a Cat class may add a “meow” variable in addition to those inherited from Pet</a:t>
            </a:r>
          </a:p>
          <a:p>
            <a:pPr lvl="2" eaLnBrk="1" hangingPunct="1">
              <a:lnSpc>
                <a:spcPct val="90000"/>
              </a:lnSpc>
            </a:pPr>
            <a:r>
              <a:rPr lang="en-US" altLang="en-US" sz="1700" dirty="0">
                <a:solidFill>
                  <a:schemeClr val="tx1"/>
                </a:solidFill>
              </a:rPr>
              <a:t>Those additional variables will be “sliced off”</a:t>
            </a:r>
            <a:endParaRPr lang="en-US" altLang="en-US" sz="1700" i="1" dirty="0">
              <a:solidFill>
                <a:srgbClr val="FF0000"/>
              </a:solidFill>
            </a:endParaRPr>
          </a:p>
          <a:p>
            <a:pPr eaLnBrk="1" hangingPunct="1">
              <a:lnSpc>
                <a:spcPct val="90000"/>
              </a:lnSpc>
            </a:pPr>
            <a:r>
              <a:rPr lang="en-US" altLang="en-US" sz="2400" dirty="0">
                <a:solidFill>
                  <a:schemeClr val="tx1"/>
                </a:solidFill>
              </a:rPr>
              <a:t>Is deallocation explicit or implicit?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a:extLst>
              <a:ext uri="{FF2B5EF4-FFF2-40B4-BE49-F238E27FC236}">
                <a16:creationId xmlns:a16="http://schemas.microsoft.com/office/drawing/2014/main" id="{27BA7BBE-5DB5-D84E-A23C-A91C10DE344A}"/>
              </a:ext>
            </a:extLst>
          </p:cNvPr>
          <p:cNvSpPr>
            <a:spLocks noGrp="1" noChangeArrowheads="1"/>
          </p:cNvSpPr>
          <p:nvPr>
            <p:ph type="title"/>
          </p:nvPr>
        </p:nvSpPr>
        <p:spPr/>
        <p:txBody>
          <a:bodyPr/>
          <a:lstStyle/>
          <a:p>
            <a:pPr eaLnBrk="1" hangingPunct="1"/>
            <a:r>
              <a:rPr lang="en-US" altLang="en-US"/>
              <a:t>Dynamic and Static Binding</a:t>
            </a:r>
          </a:p>
        </p:txBody>
      </p:sp>
      <p:sp>
        <p:nvSpPr>
          <p:cNvPr id="37893" name="Rectangle 3">
            <a:extLst>
              <a:ext uri="{FF2B5EF4-FFF2-40B4-BE49-F238E27FC236}">
                <a16:creationId xmlns:a16="http://schemas.microsoft.com/office/drawing/2014/main" id="{DD9D66A5-446F-E447-9E1D-D95FA5033787}"/>
              </a:ext>
            </a:extLst>
          </p:cNvPr>
          <p:cNvSpPr>
            <a:spLocks noGrp="1" noChangeArrowheads="1"/>
          </p:cNvSpPr>
          <p:nvPr>
            <p:ph type="body" idx="1"/>
          </p:nvPr>
        </p:nvSpPr>
        <p:spPr>
          <a:xfrm>
            <a:off x="609600" y="1524000"/>
            <a:ext cx="8153400" cy="4572000"/>
          </a:xfrm>
        </p:spPr>
        <p:txBody>
          <a:bodyPr/>
          <a:lstStyle/>
          <a:p>
            <a:pPr eaLnBrk="1" hangingPunct="1"/>
            <a:r>
              <a:rPr lang="en-US" altLang="en-US" dirty="0">
                <a:solidFill>
                  <a:schemeClr val="tx1"/>
                </a:solidFill>
              </a:rPr>
              <a:t>Should all binding of messages to methods be dynamic?</a:t>
            </a:r>
          </a:p>
          <a:p>
            <a:pPr lvl="1" eaLnBrk="1" hangingPunct="1"/>
            <a:r>
              <a:rPr lang="en-US" altLang="en-US" dirty="0">
                <a:solidFill>
                  <a:schemeClr val="tx1"/>
                </a:solidFill>
              </a:rPr>
              <a:t>If none (i.e. all static binding), you lose the advantages of flexibility provided by dynamic binding</a:t>
            </a:r>
          </a:p>
          <a:p>
            <a:pPr lvl="1" eaLnBrk="1" hangingPunct="1"/>
            <a:r>
              <a:rPr lang="en-US" altLang="en-US" dirty="0">
                <a:solidFill>
                  <a:schemeClr val="tx1"/>
                </a:solidFill>
              </a:rPr>
              <a:t>If all are dynamic binding, it is inefficient</a:t>
            </a:r>
          </a:p>
          <a:p>
            <a:pPr marL="457200" lvl="1" indent="0" eaLnBrk="1" hangingPunct="1">
              <a:buNone/>
            </a:pPr>
            <a:endParaRPr lang="en-US" altLang="en-US" dirty="0">
              <a:solidFill>
                <a:schemeClr val="tx1"/>
              </a:solidFill>
            </a:endParaRPr>
          </a:p>
          <a:p>
            <a:pPr eaLnBrk="1" hangingPunct="1"/>
            <a:r>
              <a:rPr lang="en-US" altLang="en-US" dirty="0">
                <a:solidFill>
                  <a:schemeClr val="tx1"/>
                </a:solidFill>
              </a:rPr>
              <a:t>Maybe the design should allow the user to specify</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a:extLst>
              <a:ext uri="{FF2B5EF4-FFF2-40B4-BE49-F238E27FC236}">
                <a16:creationId xmlns:a16="http://schemas.microsoft.com/office/drawing/2014/main" id="{EDF1D936-3ED0-2047-A49E-581E46A1D7FE}"/>
              </a:ext>
            </a:extLst>
          </p:cNvPr>
          <p:cNvSpPr>
            <a:spLocks noGrp="1" noChangeArrowheads="1"/>
          </p:cNvSpPr>
          <p:nvPr>
            <p:ph type="title"/>
          </p:nvPr>
        </p:nvSpPr>
        <p:spPr/>
        <p:txBody>
          <a:bodyPr/>
          <a:lstStyle/>
          <a:p>
            <a:pPr eaLnBrk="1" hangingPunct="1"/>
            <a:r>
              <a:rPr lang="en-US" altLang="en-US"/>
              <a:t>Nested Classes</a:t>
            </a:r>
          </a:p>
        </p:txBody>
      </p:sp>
      <p:sp>
        <p:nvSpPr>
          <p:cNvPr id="39941" name="Rectangle 3">
            <a:extLst>
              <a:ext uri="{FF2B5EF4-FFF2-40B4-BE49-F238E27FC236}">
                <a16:creationId xmlns:a16="http://schemas.microsoft.com/office/drawing/2014/main" id="{60985809-651E-2540-B9B4-6144FDF12BCD}"/>
              </a:ext>
            </a:extLst>
          </p:cNvPr>
          <p:cNvSpPr>
            <a:spLocks noGrp="1" noChangeArrowheads="1"/>
          </p:cNvSpPr>
          <p:nvPr>
            <p:ph type="body" idx="1"/>
          </p:nvPr>
        </p:nvSpPr>
        <p:spPr/>
        <p:txBody>
          <a:bodyPr/>
          <a:lstStyle/>
          <a:p>
            <a:pPr eaLnBrk="1" hangingPunct="1"/>
            <a:r>
              <a:rPr lang="en-US" altLang="en-US" dirty="0">
                <a:solidFill>
                  <a:schemeClr val="tx1"/>
                </a:solidFill>
              </a:rPr>
              <a:t>If a new class is needed by only one class, there is no reason to for it to be seen by other classes</a:t>
            </a:r>
          </a:p>
          <a:p>
            <a:pPr lvl="1" eaLnBrk="1" hangingPunct="1"/>
            <a:r>
              <a:rPr lang="en-US" altLang="en-US" dirty="0">
                <a:solidFill>
                  <a:schemeClr val="tx1"/>
                </a:solidFill>
              </a:rPr>
              <a:t>Can the new class be nested inside the class that uses it?</a:t>
            </a:r>
          </a:p>
          <a:p>
            <a:pPr lvl="1" eaLnBrk="1" hangingPunct="1"/>
            <a:r>
              <a:rPr lang="en-US" altLang="en-US" dirty="0">
                <a:solidFill>
                  <a:schemeClr val="tx1"/>
                </a:solidFill>
              </a:rPr>
              <a:t>In some cases, the new class is nested inside  a subprogram rather than directly in another class</a:t>
            </a:r>
          </a:p>
          <a:p>
            <a:pPr eaLnBrk="1" hangingPunct="1"/>
            <a:r>
              <a:rPr lang="en-US" altLang="en-US" dirty="0">
                <a:solidFill>
                  <a:schemeClr val="tx1"/>
                </a:solidFill>
              </a:rPr>
              <a:t>Other issues:</a:t>
            </a:r>
          </a:p>
          <a:p>
            <a:pPr lvl="1" eaLnBrk="1" hangingPunct="1"/>
            <a:r>
              <a:rPr lang="en-US" altLang="en-US" dirty="0">
                <a:solidFill>
                  <a:schemeClr val="tx1"/>
                </a:solidFill>
              </a:rPr>
              <a:t>Which facilities of the nesting class should be visible to the nested class and vice versa</a:t>
            </a:r>
          </a:p>
          <a:p>
            <a:pPr eaLnBrk="1" hangingPunct="1"/>
            <a:endParaRPr lang="en-US"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47BF6643-B4F2-E340-AD8D-BA04B1E1FABE}"/>
              </a:ext>
            </a:extLst>
          </p:cNvPr>
          <p:cNvSpPr>
            <a:spLocks noGrp="1"/>
          </p:cNvSpPr>
          <p:nvPr>
            <p:ph type="title"/>
          </p:nvPr>
        </p:nvSpPr>
        <p:spPr/>
        <p:txBody>
          <a:bodyPr/>
          <a:lstStyle/>
          <a:p>
            <a:pPr eaLnBrk="1" hangingPunct="1"/>
            <a:r>
              <a:rPr lang="en-US" altLang="en-US"/>
              <a:t>Initialization of Objects</a:t>
            </a:r>
          </a:p>
        </p:txBody>
      </p:sp>
      <p:sp>
        <p:nvSpPr>
          <p:cNvPr id="41987" name="Content Placeholder 2">
            <a:extLst>
              <a:ext uri="{FF2B5EF4-FFF2-40B4-BE49-F238E27FC236}">
                <a16:creationId xmlns:a16="http://schemas.microsoft.com/office/drawing/2014/main" id="{4DD0BB9D-49FE-A54F-8C4D-7E19E287E6B0}"/>
              </a:ext>
            </a:extLst>
          </p:cNvPr>
          <p:cNvSpPr>
            <a:spLocks noGrp="1"/>
          </p:cNvSpPr>
          <p:nvPr>
            <p:ph idx="1"/>
          </p:nvPr>
        </p:nvSpPr>
        <p:spPr/>
        <p:txBody>
          <a:bodyPr/>
          <a:lstStyle/>
          <a:p>
            <a:pPr eaLnBrk="1" hangingPunct="1"/>
            <a:r>
              <a:rPr lang="en-US" altLang="en-US" dirty="0">
                <a:solidFill>
                  <a:schemeClr val="tx1"/>
                </a:solidFill>
              </a:rPr>
              <a:t>Are objects initialized to values when they are created?</a:t>
            </a:r>
          </a:p>
          <a:p>
            <a:pPr lvl="1" eaLnBrk="1" hangingPunct="1"/>
            <a:r>
              <a:rPr lang="en-US" altLang="en-US" dirty="0">
                <a:solidFill>
                  <a:schemeClr val="tx1"/>
                </a:solidFill>
              </a:rPr>
              <a:t>Implicit or explicit initialization</a:t>
            </a:r>
          </a:p>
          <a:p>
            <a:pPr lvl="1" eaLnBrk="1" hangingPunct="1">
              <a:buFontTx/>
              <a:buNone/>
            </a:pPr>
            <a:endParaRPr lang="en-US" altLang="en-US" dirty="0">
              <a:solidFill>
                <a:schemeClr val="tx1"/>
              </a:solidFill>
            </a:endParaRPr>
          </a:p>
          <a:p>
            <a:pPr eaLnBrk="1" hangingPunct="1"/>
            <a:r>
              <a:rPr lang="en-US" altLang="en-US" dirty="0">
                <a:solidFill>
                  <a:schemeClr val="tx1"/>
                </a:solidFill>
              </a:rPr>
              <a:t>How are parent class members initialized when a subclass object is created?</a:t>
            </a:r>
          </a:p>
          <a:p>
            <a:pPr eaLnBrk="1" hangingPunct="1"/>
            <a:endParaRPr lang="en-US" altLang="en-US" dirty="0">
              <a:solidFill>
                <a:schemeClr val="tx1"/>
              </a:solidFill>
            </a:endParaRPr>
          </a:p>
          <a:p>
            <a:pPr marL="0" indent="0" eaLnBrk="1" hangingPunct="1">
              <a:buNone/>
            </a:pPr>
            <a:r>
              <a:rPr lang="en-US" altLang="en-US" sz="2400" dirty="0">
                <a:solidFill>
                  <a:schemeClr val="tx1"/>
                </a:solidFill>
                <a:latin typeface="Times New Roman" panose="02020603050405020304" pitchFamily="18" charset="0"/>
                <a:cs typeface="Times New Roman" panose="02020603050405020304" pitchFamily="18" charset="0"/>
              </a:rPr>
              <a:t>(Design issues are open questions, we will look at these issues via case studies, i.e. how the contemporary OO languages handle these issues)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Rectangle 2">
            <a:extLst>
              <a:ext uri="{FF2B5EF4-FFF2-40B4-BE49-F238E27FC236}">
                <a16:creationId xmlns:a16="http://schemas.microsoft.com/office/drawing/2014/main" id="{E87C046B-CBE5-A743-95BA-67B8C70C2E10}"/>
              </a:ext>
            </a:extLst>
          </p:cNvPr>
          <p:cNvSpPr>
            <a:spLocks noGrp="1" noChangeArrowheads="1"/>
          </p:cNvSpPr>
          <p:nvPr>
            <p:ph type="title"/>
          </p:nvPr>
        </p:nvSpPr>
        <p:spPr/>
        <p:txBody>
          <a:bodyPr/>
          <a:lstStyle/>
          <a:p>
            <a:pPr eaLnBrk="1" hangingPunct="1"/>
            <a:r>
              <a:rPr lang="en-US" altLang="en-US" dirty="0"/>
              <a:t>OOP Features: Summary</a:t>
            </a:r>
          </a:p>
        </p:txBody>
      </p:sp>
      <p:sp>
        <p:nvSpPr>
          <p:cNvPr id="105477" name="Rectangle 3">
            <a:extLst>
              <a:ext uri="{FF2B5EF4-FFF2-40B4-BE49-F238E27FC236}">
                <a16:creationId xmlns:a16="http://schemas.microsoft.com/office/drawing/2014/main" id="{743E8C32-C203-7141-A027-537E7479BDB3}"/>
              </a:ext>
            </a:extLst>
          </p:cNvPr>
          <p:cNvSpPr>
            <a:spLocks noGrp="1" noChangeArrowheads="1"/>
          </p:cNvSpPr>
          <p:nvPr>
            <p:ph type="body" idx="1"/>
          </p:nvPr>
        </p:nvSpPr>
        <p:spPr/>
        <p:txBody>
          <a:bodyPr/>
          <a:lstStyle/>
          <a:p>
            <a:pPr eaLnBrk="1" hangingPunct="1">
              <a:lnSpc>
                <a:spcPct val="80000"/>
              </a:lnSpc>
            </a:pPr>
            <a:r>
              <a:rPr lang="en-US" altLang="en-US" sz="2400" dirty="0">
                <a:solidFill>
                  <a:schemeClr val="tx1"/>
                </a:solidFill>
              </a:rPr>
              <a:t>OO programming involves three fundamental concepts</a:t>
            </a:r>
          </a:p>
          <a:p>
            <a:pPr lvl="1" eaLnBrk="1" hangingPunct="1">
              <a:lnSpc>
                <a:spcPct val="80000"/>
              </a:lnSpc>
            </a:pPr>
            <a:r>
              <a:rPr lang="en-US" altLang="en-US" sz="2000" dirty="0">
                <a:solidFill>
                  <a:schemeClr val="tx1"/>
                </a:solidFill>
              </a:rPr>
              <a:t>ADTs</a:t>
            </a:r>
          </a:p>
          <a:p>
            <a:pPr lvl="1" eaLnBrk="1" hangingPunct="1">
              <a:lnSpc>
                <a:spcPct val="80000"/>
              </a:lnSpc>
            </a:pPr>
            <a:r>
              <a:rPr lang="en-US" altLang="en-US" sz="2000" dirty="0">
                <a:solidFill>
                  <a:schemeClr val="tx1"/>
                </a:solidFill>
              </a:rPr>
              <a:t>Inheritance</a:t>
            </a:r>
          </a:p>
          <a:p>
            <a:pPr lvl="1" eaLnBrk="1" hangingPunct="1">
              <a:lnSpc>
                <a:spcPct val="80000"/>
              </a:lnSpc>
            </a:pPr>
            <a:r>
              <a:rPr lang="en-US" altLang="en-US" sz="2000" dirty="0">
                <a:solidFill>
                  <a:schemeClr val="tx1"/>
                </a:solidFill>
              </a:rPr>
              <a:t>dynamic binding (i.e. Polymorphism)</a:t>
            </a:r>
          </a:p>
          <a:p>
            <a:pPr eaLnBrk="1" hangingPunct="1">
              <a:lnSpc>
                <a:spcPct val="80000"/>
              </a:lnSpc>
            </a:pPr>
            <a:r>
              <a:rPr lang="en-US" altLang="en-US" sz="2400" dirty="0">
                <a:solidFill>
                  <a:schemeClr val="tx1"/>
                </a:solidFill>
              </a:rPr>
              <a:t>Major design issues</a:t>
            </a:r>
          </a:p>
          <a:p>
            <a:pPr lvl="1" eaLnBrk="1" hangingPunct="1">
              <a:lnSpc>
                <a:spcPct val="80000"/>
              </a:lnSpc>
            </a:pPr>
            <a:r>
              <a:rPr lang="en-US" altLang="en-US" sz="2000" dirty="0">
                <a:solidFill>
                  <a:schemeClr val="tx1"/>
                </a:solidFill>
              </a:rPr>
              <a:t>exclusivity of objects</a:t>
            </a:r>
          </a:p>
          <a:p>
            <a:pPr lvl="1" eaLnBrk="1" hangingPunct="1">
              <a:lnSpc>
                <a:spcPct val="80000"/>
              </a:lnSpc>
            </a:pPr>
            <a:r>
              <a:rPr lang="en-US" altLang="en-US" sz="2000" dirty="0">
                <a:solidFill>
                  <a:schemeClr val="tx1"/>
                </a:solidFill>
              </a:rPr>
              <a:t>subclasses and subtypes</a:t>
            </a:r>
          </a:p>
          <a:p>
            <a:pPr lvl="1" eaLnBrk="1" hangingPunct="1">
              <a:lnSpc>
                <a:spcPct val="80000"/>
              </a:lnSpc>
            </a:pPr>
            <a:r>
              <a:rPr lang="en-US" altLang="en-US" sz="2000" dirty="0">
                <a:solidFill>
                  <a:schemeClr val="tx1"/>
                </a:solidFill>
              </a:rPr>
              <a:t>single and multiple inheritance</a:t>
            </a:r>
          </a:p>
          <a:p>
            <a:pPr lvl="1" eaLnBrk="1" hangingPunct="1">
              <a:lnSpc>
                <a:spcPct val="80000"/>
              </a:lnSpc>
            </a:pPr>
            <a:r>
              <a:rPr lang="en-US" altLang="en-US" sz="2000" dirty="0">
                <a:solidFill>
                  <a:schemeClr val="tx1"/>
                </a:solidFill>
              </a:rPr>
              <a:t>dynamic binding</a:t>
            </a:r>
          </a:p>
          <a:p>
            <a:pPr lvl="1" eaLnBrk="1" hangingPunct="1">
              <a:lnSpc>
                <a:spcPct val="80000"/>
              </a:lnSpc>
            </a:pPr>
            <a:r>
              <a:rPr lang="en-US" altLang="en-US" sz="2000" dirty="0">
                <a:solidFill>
                  <a:schemeClr val="tx1"/>
                </a:solidFill>
              </a:rPr>
              <a:t>explicit and implicit de-allocation of objects</a:t>
            </a:r>
          </a:p>
          <a:p>
            <a:pPr lvl="1" eaLnBrk="1" hangingPunct="1">
              <a:lnSpc>
                <a:spcPct val="80000"/>
              </a:lnSpc>
            </a:pPr>
            <a:r>
              <a:rPr lang="en-US" altLang="en-US" sz="2000" dirty="0">
                <a:solidFill>
                  <a:schemeClr val="tx1"/>
                </a:solidFill>
              </a:rPr>
              <a:t>nested classes</a:t>
            </a:r>
          </a:p>
          <a:p>
            <a:pPr lvl="1" eaLnBrk="1" hangingPunct="1">
              <a:lnSpc>
                <a:spcPct val="80000"/>
              </a:lnSpc>
            </a:pPr>
            <a:r>
              <a:rPr lang="en-US" altLang="en-US" sz="2000" dirty="0">
                <a:solidFill>
                  <a:schemeClr val="tx1"/>
                </a:solidFill>
              </a:rPr>
              <a:t>…</a:t>
            </a:r>
          </a:p>
          <a:p>
            <a:pPr eaLnBrk="1" hangingPunct="1">
              <a:lnSpc>
                <a:spcPct val="80000"/>
              </a:lnSpc>
            </a:pPr>
            <a:r>
              <a:rPr lang="en-US" altLang="en-US" sz="2400" dirty="0">
                <a:solidFill>
                  <a:schemeClr val="tx1"/>
                </a:solidFill>
              </a:rPr>
              <a:t>Supplement lecture: OO vs. PP (FYI)</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a:extLst>
              <a:ext uri="{FF2B5EF4-FFF2-40B4-BE49-F238E27FC236}">
                <a16:creationId xmlns:a16="http://schemas.microsoft.com/office/drawing/2014/main" id="{18CF4B7E-E930-704F-A97B-4B0EF59E9D2F}"/>
              </a:ext>
            </a:extLst>
          </p:cNvPr>
          <p:cNvSpPr>
            <a:spLocks noGrp="1" noChangeArrowheads="1"/>
          </p:cNvSpPr>
          <p:nvPr>
            <p:ph type="title"/>
          </p:nvPr>
        </p:nvSpPr>
        <p:spPr/>
        <p:txBody>
          <a:bodyPr/>
          <a:lstStyle/>
          <a:p>
            <a:pPr eaLnBrk="1" hangingPunct="1"/>
            <a:r>
              <a:rPr lang="en-US" altLang="en-US" dirty="0"/>
              <a:t>Support for OOP in Smalltalk</a:t>
            </a:r>
          </a:p>
        </p:txBody>
      </p:sp>
      <p:sp>
        <p:nvSpPr>
          <p:cNvPr id="23557" name="Rectangle 3">
            <a:extLst>
              <a:ext uri="{FF2B5EF4-FFF2-40B4-BE49-F238E27FC236}">
                <a16:creationId xmlns:a16="http://schemas.microsoft.com/office/drawing/2014/main" id="{CE00F7B6-195D-E54A-B269-933168954819}"/>
              </a:ext>
            </a:extLst>
          </p:cNvPr>
          <p:cNvSpPr>
            <a:spLocks noGrp="1" noChangeArrowheads="1"/>
          </p:cNvSpPr>
          <p:nvPr>
            <p:ph type="body" idx="1"/>
          </p:nvPr>
        </p:nvSpPr>
        <p:spPr>
          <a:xfrm>
            <a:off x="533400" y="1371600"/>
            <a:ext cx="8153400" cy="4572000"/>
          </a:xfrm>
        </p:spPr>
        <p:txBody>
          <a:bodyPr/>
          <a:lstStyle/>
          <a:p>
            <a:pPr eaLnBrk="1" hangingPunct="1">
              <a:defRPr/>
            </a:pPr>
            <a:r>
              <a:rPr lang="en-US" altLang="en-US" sz="2200" dirty="0">
                <a:solidFill>
                  <a:schemeClr val="tx1"/>
                </a:solidFill>
              </a:rPr>
              <a:t>Smalltalk is (the first) </a:t>
            </a:r>
            <a:r>
              <a:rPr lang="en-US" altLang="en-US" sz="2200" dirty="0">
                <a:solidFill>
                  <a:srgbClr val="FF0000"/>
                </a:solidFill>
              </a:rPr>
              <a:t>pure OOP </a:t>
            </a:r>
            <a:r>
              <a:rPr lang="en-US" altLang="en-US" sz="2200" dirty="0">
                <a:solidFill>
                  <a:schemeClr val="tx1"/>
                </a:solidFill>
              </a:rPr>
              <a:t>language </a:t>
            </a:r>
          </a:p>
          <a:p>
            <a:pPr lvl="1" eaLnBrk="1" hangingPunct="1">
              <a:defRPr/>
            </a:pPr>
            <a:r>
              <a:rPr lang="en-US" altLang="en-US" sz="1800" dirty="0">
                <a:solidFill>
                  <a:schemeClr val="tx1"/>
                </a:solidFill>
              </a:rPr>
              <a:t>Everything is an object</a:t>
            </a:r>
          </a:p>
          <a:p>
            <a:pPr lvl="2" eaLnBrk="1" hangingPunct="1">
              <a:defRPr/>
            </a:pPr>
            <a:r>
              <a:rPr lang="en-US" altLang="en-US" sz="1700" dirty="0">
                <a:solidFill>
                  <a:schemeClr val="tx1"/>
                </a:solidFill>
              </a:rPr>
              <a:t>All objects have local memory</a:t>
            </a:r>
          </a:p>
          <a:p>
            <a:pPr lvl="2" eaLnBrk="1" hangingPunct="1">
              <a:defRPr/>
            </a:pPr>
            <a:r>
              <a:rPr lang="en-US" altLang="en-US" sz="1700" dirty="0">
                <a:solidFill>
                  <a:schemeClr val="tx1"/>
                </a:solidFill>
              </a:rPr>
              <a:t>All objected are allocated from the heap</a:t>
            </a:r>
          </a:p>
          <a:p>
            <a:pPr lvl="2" eaLnBrk="1" hangingPunct="1">
              <a:defRPr/>
            </a:pPr>
            <a:r>
              <a:rPr lang="en-US" altLang="en-US" sz="1700" dirty="0">
                <a:solidFill>
                  <a:schemeClr val="tx1"/>
                </a:solidFill>
              </a:rPr>
              <a:t>All deallocation is implicit</a:t>
            </a:r>
          </a:p>
          <a:p>
            <a:pPr lvl="1" eaLnBrk="1" hangingPunct="1">
              <a:defRPr/>
            </a:pPr>
            <a:r>
              <a:rPr lang="en-US" altLang="en-US" sz="1800" dirty="0">
                <a:solidFill>
                  <a:schemeClr val="tx1"/>
                </a:solidFill>
              </a:rPr>
              <a:t>All computation is through objects sending messages to objects</a:t>
            </a:r>
          </a:p>
          <a:p>
            <a:pPr lvl="1" eaLnBrk="1" hangingPunct="1">
              <a:defRPr/>
            </a:pPr>
            <a:r>
              <a:rPr lang="en-US" altLang="en-US" sz="1800" dirty="0">
                <a:solidFill>
                  <a:schemeClr val="tx1"/>
                </a:solidFill>
              </a:rPr>
              <a:t>None of the appearances of imperative languages</a:t>
            </a:r>
          </a:p>
          <a:p>
            <a:pPr lvl="1" eaLnBrk="1" hangingPunct="1">
              <a:buFontTx/>
              <a:buChar char="-"/>
              <a:defRPr/>
            </a:pPr>
            <a:r>
              <a:rPr lang="en-US" altLang="en-US" sz="1800" dirty="0">
                <a:solidFill>
                  <a:schemeClr val="tx1"/>
                </a:solidFill>
              </a:rPr>
              <a:t>Smalltalk classes cannot be nested in other classes</a:t>
            </a:r>
          </a:p>
          <a:p>
            <a:pPr eaLnBrk="1" hangingPunct="1"/>
            <a:r>
              <a:rPr lang="en-US" altLang="en-US" sz="2200" dirty="0">
                <a:solidFill>
                  <a:schemeClr val="tx1"/>
                </a:solidFill>
              </a:rPr>
              <a:t>Inheritance</a:t>
            </a:r>
          </a:p>
          <a:p>
            <a:pPr lvl="1" eaLnBrk="1" hangingPunct="1"/>
            <a:r>
              <a:rPr lang="en-US" altLang="en-US" sz="1800" dirty="0">
                <a:solidFill>
                  <a:schemeClr val="tx1"/>
                </a:solidFill>
              </a:rPr>
              <a:t>A Smalltalk subclass inherits all of the instance variables, instance methods, and class methods of its superclass</a:t>
            </a:r>
          </a:p>
          <a:p>
            <a:pPr lvl="1" eaLnBrk="1" hangingPunct="1"/>
            <a:r>
              <a:rPr lang="en-US" altLang="en-US" sz="1800" dirty="0">
                <a:solidFill>
                  <a:schemeClr val="tx1"/>
                </a:solidFill>
              </a:rPr>
              <a:t>All subclasses are subtypes (nothing can be hidden)</a:t>
            </a:r>
          </a:p>
          <a:p>
            <a:pPr lvl="1" eaLnBrk="1" hangingPunct="1"/>
            <a:r>
              <a:rPr lang="en-US" altLang="en-US" sz="1800" dirty="0">
                <a:solidFill>
                  <a:schemeClr val="tx1"/>
                </a:solidFill>
              </a:rPr>
              <a:t>All inheritance is implementation inheritance</a:t>
            </a:r>
          </a:p>
          <a:p>
            <a:pPr lvl="1" eaLnBrk="1" hangingPunct="1"/>
            <a:r>
              <a:rPr lang="en-US" altLang="en-US" sz="1800" dirty="0">
                <a:solidFill>
                  <a:schemeClr val="tx1"/>
                </a:solidFill>
              </a:rPr>
              <a:t>No multiple inheritance</a:t>
            </a:r>
          </a:p>
          <a:p>
            <a:pPr marL="457200" lvl="1" indent="0" eaLnBrk="1" hangingPunct="1">
              <a:buFontTx/>
              <a:buNone/>
              <a:defRPr/>
            </a:pPr>
            <a:endParaRPr lang="en-US" altLang="en-US" sz="2000" dirty="0">
              <a:solidFill>
                <a:schemeClr val="tx1"/>
              </a:solidFill>
            </a:endParaRPr>
          </a:p>
        </p:txBody>
      </p:sp>
    </p:spTree>
    <p:extLst>
      <p:ext uri="{BB962C8B-B14F-4D97-AF65-F5344CB8AC3E}">
        <p14:creationId xmlns:p14="http://schemas.microsoft.com/office/powerpoint/2010/main" val="24036476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a:extLst>
              <a:ext uri="{FF2B5EF4-FFF2-40B4-BE49-F238E27FC236}">
                <a16:creationId xmlns:a16="http://schemas.microsoft.com/office/drawing/2014/main" id="{CA129B75-80BD-314D-A185-7EBDB395A444}"/>
              </a:ext>
            </a:extLst>
          </p:cNvPr>
          <p:cNvSpPr>
            <a:spLocks noGrp="1" noChangeArrowheads="1"/>
          </p:cNvSpPr>
          <p:nvPr>
            <p:ph type="title"/>
          </p:nvPr>
        </p:nvSpPr>
        <p:spPr>
          <a:xfrm>
            <a:off x="609600" y="381000"/>
            <a:ext cx="8229600" cy="1143000"/>
          </a:xfrm>
        </p:spPr>
        <p:txBody>
          <a:bodyPr/>
          <a:lstStyle/>
          <a:p>
            <a:pPr eaLnBrk="1" hangingPunct="1"/>
            <a:r>
              <a:rPr lang="en-US" altLang="en-US" sz="3200"/>
              <a:t>Support for OOP in Smalltalk (continued)</a:t>
            </a:r>
          </a:p>
        </p:txBody>
      </p:sp>
      <p:sp>
        <p:nvSpPr>
          <p:cNvPr id="46085" name="Rectangle 3">
            <a:extLst>
              <a:ext uri="{FF2B5EF4-FFF2-40B4-BE49-F238E27FC236}">
                <a16:creationId xmlns:a16="http://schemas.microsoft.com/office/drawing/2014/main" id="{946DB48D-9ED5-5640-97E0-5A055EC39323}"/>
              </a:ext>
            </a:extLst>
          </p:cNvPr>
          <p:cNvSpPr>
            <a:spLocks noGrp="1" noChangeArrowheads="1"/>
          </p:cNvSpPr>
          <p:nvPr>
            <p:ph type="body" idx="1"/>
          </p:nvPr>
        </p:nvSpPr>
        <p:spPr>
          <a:xfrm>
            <a:off x="381000" y="1447800"/>
            <a:ext cx="8153400" cy="4876800"/>
          </a:xfrm>
        </p:spPr>
        <p:txBody>
          <a:bodyPr/>
          <a:lstStyle/>
          <a:p>
            <a:pPr eaLnBrk="1" hangingPunct="1"/>
            <a:r>
              <a:rPr lang="en-US" altLang="en-US" sz="2400" dirty="0">
                <a:solidFill>
                  <a:schemeClr val="tx1"/>
                </a:solidFill>
              </a:rPr>
              <a:t>Dynamic Binding</a:t>
            </a:r>
          </a:p>
          <a:p>
            <a:pPr lvl="1" eaLnBrk="1" hangingPunct="1"/>
            <a:r>
              <a:rPr lang="en-US" altLang="en-US" sz="2000" dirty="0">
                <a:solidFill>
                  <a:srgbClr val="FF0000"/>
                </a:solidFill>
              </a:rPr>
              <a:t>All binding </a:t>
            </a:r>
            <a:r>
              <a:rPr lang="en-US" altLang="en-US" sz="2000" dirty="0">
                <a:solidFill>
                  <a:schemeClr val="tx1"/>
                </a:solidFill>
              </a:rPr>
              <a:t>of messages to methods is </a:t>
            </a:r>
            <a:r>
              <a:rPr lang="en-US" altLang="en-US" sz="2000" dirty="0">
                <a:solidFill>
                  <a:srgbClr val="FF0000"/>
                </a:solidFill>
              </a:rPr>
              <a:t>dynamic</a:t>
            </a:r>
          </a:p>
          <a:p>
            <a:pPr lvl="1" eaLnBrk="1" hangingPunct="1">
              <a:lnSpc>
                <a:spcPct val="90000"/>
              </a:lnSpc>
            </a:pPr>
            <a:r>
              <a:rPr lang="en-US" altLang="en-US" sz="2000" dirty="0">
                <a:solidFill>
                  <a:schemeClr val="tx1"/>
                </a:solidFill>
              </a:rPr>
              <a:t>The process is to search the object to which the message is sent for the method; if not found, search the superclass, etc. </a:t>
            </a:r>
          </a:p>
          <a:p>
            <a:pPr eaLnBrk="1" hangingPunct="1">
              <a:lnSpc>
                <a:spcPct val="90000"/>
              </a:lnSpc>
            </a:pPr>
            <a:r>
              <a:rPr lang="en-US" altLang="en-US" sz="2400" dirty="0">
                <a:solidFill>
                  <a:schemeClr val="tx1"/>
                </a:solidFill>
              </a:rPr>
              <a:t>Evaluation of Smalltalk</a:t>
            </a:r>
          </a:p>
          <a:p>
            <a:pPr lvl="1" eaLnBrk="1" hangingPunct="1">
              <a:lnSpc>
                <a:spcPct val="90000"/>
              </a:lnSpc>
            </a:pPr>
            <a:r>
              <a:rPr lang="en-US" altLang="en-US" sz="1800" dirty="0">
                <a:solidFill>
                  <a:schemeClr val="tx1"/>
                </a:solidFill>
              </a:rPr>
              <a:t>The syntax of the language is simple and regular</a:t>
            </a:r>
          </a:p>
          <a:p>
            <a:pPr lvl="1" eaLnBrk="1" hangingPunct="1">
              <a:lnSpc>
                <a:spcPct val="90000"/>
              </a:lnSpc>
            </a:pPr>
            <a:r>
              <a:rPr lang="en-US" altLang="en-US" sz="1800" dirty="0">
                <a:solidFill>
                  <a:schemeClr val="tx1"/>
                </a:solidFill>
              </a:rPr>
              <a:t>Good example of power provided by a small language</a:t>
            </a:r>
          </a:p>
          <a:p>
            <a:pPr lvl="1" eaLnBrk="1" hangingPunct="1">
              <a:lnSpc>
                <a:spcPct val="90000"/>
              </a:lnSpc>
            </a:pPr>
            <a:r>
              <a:rPr lang="en-US" altLang="en-US" sz="1800" dirty="0">
                <a:solidFill>
                  <a:schemeClr val="tx1"/>
                </a:solidFill>
              </a:rPr>
              <a:t>Slow compared with conventional compiled imperative languages</a:t>
            </a:r>
          </a:p>
          <a:p>
            <a:pPr lvl="1" eaLnBrk="1" hangingPunct="1">
              <a:lnSpc>
                <a:spcPct val="90000"/>
              </a:lnSpc>
            </a:pPr>
            <a:r>
              <a:rPr lang="en-US" altLang="en-US" sz="1800" dirty="0">
                <a:solidFill>
                  <a:schemeClr val="tx1"/>
                </a:solidFill>
              </a:rPr>
              <a:t>Dynamic binding allows type errors to go undetected until run time</a:t>
            </a:r>
          </a:p>
          <a:p>
            <a:pPr lvl="2" eaLnBrk="1" hangingPunct="1">
              <a:lnSpc>
                <a:spcPct val="90000"/>
              </a:lnSpc>
            </a:pPr>
            <a:r>
              <a:rPr lang="en-US" altLang="en-US" sz="1600" dirty="0">
                <a:solidFill>
                  <a:schemeClr val="tx1"/>
                </a:solidFill>
              </a:rPr>
              <a:t>type checking is dynamic</a:t>
            </a:r>
          </a:p>
          <a:p>
            <a:pPr lvl="2" eaLnBrk="1" hangingPunct="1">
              <a:lnSpc>
                <a:spcPct val="90000"/>
              </a:lnSpc>
            </a:pPr>
            <a:r>
              <a:rPr lang="en-US" altLang="en-US" sz="1600" dirty="0">
                <a:solidFill>
                  <a:schemeClr val="tx1"/>
                </a:solidFill>
              </a:rPr>
              <a:t>the only type error occurs when a message is sent to an object that has no matching method</a:t>
            </a:r>
            <a:endParaRPr lang="en-US" altLang="en-US" sz="1500" dirty="0">
              <a:solidFill>
                <a:schemeClr val="tx1"/>
              </a:solidFill>
            </a:endParaRPr>
          </a:p>
          <a:p>
            <a:pPr lvl="1" eaLnBrk="1" hangingPunct="1">
              <a:lnSpc>
                <a:spcPct val="90000"/>
              </a:lnSpc>
            </a:pPr>
            <a:r>
              <a:rPr lang="en-US" altLang="en-US" sz="1800" dirty="0">
                <a:solidFill>
                  <a:srgbClr val="FF0000"/>
                </a:solidFill>
              </a:rPr>
              <a:t>Greatest impact: advancement of OOP</a:t>
            </a:r>
          </a:p>
          <a:p>
            <a:pPr eaLnBrk="1" hangingPunct="1"/>
            <a:endParaRPr lang="en-US" altLang="en-US" dirty="0"/>
          </a:p>
          <a:p>
            <a:pPr lvl="1" eaLnBrk="1" hangingPunct="1"/>
            <a:endParaRPr lang="en-US" altLang="en-US" dirty="0"/>
          </a:p>
        </p:txBody>
      </p:sp>
    </p:spTree>
    <p:extLst>
      <p:ext uri="{BB962C8B-B14F-4D97-AF65-F5344CB8AC3E}">
        <p14:creationId xmlns:p14="http://schemas.microsoft.com/office/powerpoint/2010/main" val="25869027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a:extLst>
              <a:ext uri="{FF2B5EF4-FFF2-40B4-BE49-F238E27FC236}">
                <a16:creationId xmlns:a16="http://schemas.microsoft.com/office/drawing/2014/main" id="{930CECD9-226D-B24D-9E65-9BCA48FD7FD9}"/>
              </a:ext>
            </a:extLst>
          </p:cNvPr>
          <p:cNvSpPr>
            <a:spLocks noGrp="1" noChangeArrowheads="1"/>
          </p:cNvSpPr>
          <p:nvPr>
            <p:ph type="title"/>
          </p:nvPr>
        </p:nvSpPr>
        <p:spPr>
          <a:xfrm>
            <a:off x="609600" y="381000"/>
            <a:ext cx="8305800" cy="1143000"/>
          </a:xfrm>
        </p:spPr>
        <p:txBody>
          <a:bodyPr/>
          <a:lstStyle/>
          <a:p>
            <a:pPr eaLnBrk="1" hangingPunct="1"/>
            <a:r>
              <a:rPr lang="en-US" altLang="en-US" sz="3200" dirty="0"/>
              <a:t>Smalltalk: Example</a:t>
            </a:r>
          </a:p>
        </p:txBody>
      </p:sp>
      <p:sp>
        <p:nvSpPr>
          <p:cNvPr id="48133" name="Rectangle 3">
            <a:extLst>
              <a:ext uri="{FF2B5EF4-FFF2-40B4-BE49-F238E27FC236}">
                <a16:creationId xmlns:a16="http://schemas.microsoft.com/office/drawing/2014/main" id="{196A5947-575E-6749-BE44-989FA51A1230}"/>
              </a:ext>
            </a:extLst>
          </p:cNvPr>
          <p:cNvSpPr>
            <a:spLocks noGrp="1" noChangeArrowheads="1"/>
          </p:cNvSpPr>
          <p:nvPr>
            <p:ph type="body" idx="1"/>
          </p:nvPr>
        </p:nvSpPr>
        <p:spPr>
          <a:xfrm>
            <a:off x="457200" y="1371600"/>
            <a:ext cx="5410200" cy="5181600"/>
          </a:xfrm>
        </p:spPr>
        <p:txBody>
          <a:bodyPr/>
          <a:lstStyle/>
          <a:p>
            <a:pPr marL="0" indent="0" eaLnBrk="1" hangingPunct="1">
              <a:lnSpc>
                <a:spcPct val="90000"/>
              </a:lnSpc>
              <a:buNone/>
            </a:pPr>
            <a:r>
              <a:rPr lang="en-US" sz="1600" dirty="0">
                <a:solidFill>
                  <a:schemeClr val="tx1"/>
                </a:solidFill>
              </a:rPr>
              <a:t>“defining a new class Stack”</a:t>
            </a:r>
          </a:p>
          <a:p>
            <a:pPr marL="0" indent="0" eaLnBrk="1" hangingPunct="1">
              <a:lnSpc>
                <a:spcPct val="90000"/>
              </a:lnSpc>
              <a:buNone/>
            </a:pPr>
            <a:r>
              <a:rPr lang="en-US" sz="1600" dirty="0">
                <a:solidFill>
                  <a:srgbClr val="0070C0"/>
                </a:solidFill>
              </a:rPr>
              <a:t>Object subclass: #Stack 	</a:t>
            </a:r>
          </a:p>
          <a:p>
            <a:pPr marL="0" indent="0" eaLnBrk="1" hangingPunct="1">
              <a:lnSpc>
                <a:spcPct val="90000"/>
              </a:lnSpc>
              <a:buNone/>
            </a:pPr>
            <a:r>
              <a:rPr lang="en-US" sz="1600" dirty="0">
                <a:solidFill>
                  <a:srgbClr val="0070C0"/>
                </a:solidFill>
              </a:rPr>
              <a:t>	</a:t>
            </a:r>
            <a:r>
              <a:rPr lang="en-US" sz="1600" dirty="0" err="1">
                <a:solidFill>
                  <a:srgbClr val="0070C0"/>
                </a:solidFill>
              </a:rPr>
              <a:t>instanceVariableNames</a:t>
            </a:r>
            <a:r>
              <a:rPr lang="en-US" sz="1600" dirty="0">
                <a:solidFill>
                  <a:srgbClr val="0070C0"/>
                </a:solidFill>
              </a:rPr>
              <a:t>: '</a:t>
            </a:r>
            <a:r>
              <a:rPr lang="en-US" sz="1600" dirty="0" err="1">
                <a:solidFill>
                  <a:srgbClr val="0070C0"/>
                </a:solidFill>
              </a:rPr>
              <a:t>anArray</a:t>
            </a:r>
            <a:r>
              <a:rPr lang="en-US" sz="1600" dirty="0">
                <a:solidFill>
                  <a:srgbClr val="0070C0"/>
                </a:solidFill>
              </a:rPr>
              <a:t> top’ 	</a:t>
            </a:r>
          </a:p>
          <a:p>
            <a:pPr marL="0" indent="0" eaLnBrk="1" hangingPunct="1">
              <a:lnSpc>
                <a:spcPct val="90000"/>
              </a:lnSpc>
              <a:buNone/>
            </a:pPr>
            <a:r>
              <a:rPr lang="en-US" sz="1600" dirty="0">
                <a:solidFill>
                  <a:srgbClr val="0070C0"/>
                </a:solidFill>
              </a:rPr>
              <a:t>	</a:t>
            </a:r>
            <a:r>
              <a:rPr lang="en-US" sz="1600" dirty="0" err="1">
                <a:solidFill>
                  <a:srgbClr val="0070C0"/>
                </a:solidFill>
              </a:rPr>
              <a:t>classVariableNames</a:t>
            </a:r>
            <a:r>
              <a:rPr lang="en-US" sz="1600" dirty="0">
                <a:solidFill>
                  <a:srgbClr val="0070C0"/>
                </a:solidFill>
              </a:rPr>
              <a:t>: ’ ’ </a:t>
            </a:r>
          </a:p>
          <a:p>
            <a:pPr marL="0" indent="0" eaLnBrk="1" hangingPunct="1">
              <a:lnSpc>
                <a:spcPct val="90000"/>
              </a:lnSpc>
              <a:buNone/>
            </a:pPr>
            <a:r>
              <a:rPr lang="en-US" sz="1600" dirty="0">
                <a:solidFill>
                  <a:srgbClr val="0070C0"/>
                </a:solidFill>
              </a:rPr>
              <a:t>	</a:t>
            </a:r>
            <a:r>
              <a:rPr lang="en-US" sz="1600" dirty="0" err="1">
                <a:solidFill>
                  <a:srgbClr val="0070C0"/>
                </a:solidFill>
              </a:rPr>
              <a:t>poolDictionaries</a:t>
            </a:r>
            <a:r>
              <a:rPr lang="en-US" sz="1600" dirty="0">
                <a:solidFill>
                  <a:srgbClr val="0070C0"/>
                </a:solidFill>
              </a:rPr>
              <a:t>: ‘ ‘</a:t>
            </a:r>
          </a:p>
          <a:p>
            <a:pPr marL="0" indent="0" eaLnBrk="1" hangingPunct="1">
              <a:lnSpc>
                <a:spcPct val="90000"/>
              </a:lnSpc>
              <a:buNone/>
            </a:pPr>
            <a:endParaRPr lang="en-US" sz="1600" dirty="0">
              <a:solidFill>
                <a:srgbClr val="0070C0"/>
              </a:solidFill>
            </a:endParaRPr>
          </a:p>
          <a:p>
            <a:pPr marL="0" indent="0" eaLnBrk="1" hangingPunct="1">
              <a:lnSpc>
                <a:spcPct val="90000"/>
              </a:lnSpc>
              <a:buNone/>
            </a:pPr>
            <a:r>
              <a:rPr lang="en-US" sz="1600" dirty="0">
                <a:solidFill>
                  <a:schemeClr val="tx1"/>
                </a:solidFill>
              </a:rPr>
              <a:t>“defining methods”</a:t>
            </a:r>
          </a:p>
          <a:p>
            <a:pPr marL="0" indent="0" eaLnBrk="1" hangingPunct="1">
              <a:lnSpc>
                <a:spcPct val="90000"/>
              </a:lnSpc>
              <a:buNone/>
            </a:pPr>
            <a:r>
              <a:rPr lang="en-US" sz="1600" dirty="0">
                <a:solidFill>
                  <a:srgbClr val="0070C0"/>
                </a:solidFill>
              </a:rPr>
              <a:t>push: item </a:t>
            </a:r>
          </a:p>
          <a:p>
            <a:pPr marL="0" indent="0" eaLnBrk="1" hangingPunct="1">
              <a:lnSpc>
                <a:spcPct val="90000"/>
              </a:lnSpc>
              <a:buNone/>
            </a:pPr>
            <a:r>
              <a:rPr lang="en-US" sz="1600" dirty="0">
                <a:solidFill>
                  <a:srgbClr val="0070C0"/>
                </a:solidFill>
              </a:rPr>
              <a:t>	top := top+1. </a:t>
            </a:r>
          </a:p>
          <a:p>
            <a:pPr marL="0" indent="0" eaLnBrk="1" hangingPunct="1">
              <a:lnSpc>
                <a:spcPct val="90000"/>
              </a:lnSpc>
              <a:buNone/>
            </a:pPr>
            <a:r>
              <a:rPr lang="en-US" sz="1600" dirty="0">
                <a:solidFill>
                  <a:srgbClr val="0070C0"/>
                </a:solidFill>
              </a:rPr>
              <a:t>	</a:t>
            </a:r>
            <a:r>
              <a:rPr lang="en-US" sz="1600" dirty="0" err="1">
                <a:solidFill>
                  <a:srgbClr val="0070C0"/>
                </a:solidFill>
              </a:rPr>
              <a:t>anArray</a:t>
            </a:r>
            <a:r>
              <a:rPr lang="en-US" sz="1600" dirty="0">
                <a:solidFill>
                  <a:srgbClr val="0070C0"/>
                </a:solidFill>
              </a:rPr>
              <a:t> at: top put: item </a:t>
            </a:r>
          </a:p>
          <a:p>
            <a:pPr marL="0" indent="0" eaLnBrk="1" hangingPunct="1">
              <a:lnSpc>
                <a:spcPct val="90000"/>
              </a:lnSpc>
              <a:buNone/>
            </a:pPr>
            <a:r>
              <a:rPr lang="en-US" sz="1600" dirty="0">
                <a:solidFill>
                  <a:srgbClr val="0070C0"/>
                </a:solidFill>
              </a:rPr>
              <a:t>pop | item | </a:t>
            </a:r>
          </a:p>
          <a:p>
            <a:pPr marL="0" indent="0" eaLnBrk="1" hangingPunct="1">
              <a:lnSpc>
                <a:spcPct val="90000"/>
              </a:lnSpc>
              <a:buNone/>
            </a:pPr>
            <a:r>
              <a:rPr lang="en-US" sz="1600" dirty="0">
                <a:solidFill>
                  <a:srgbClr val="0070C0"/>
                </a:solidFill>
              </a:rPr>
              <a:t>	item := </a:t>
            </a:r>
            <a:r>
              <a:rPr lang="en-US" sz="1600" dirty="0" err="1">
                <a:solidFill>
                  <a:srgbClr val="0070C0"/>
                </a:solidFill>
              </a:rPr>
              <a:t>anArray</a:t>
            </a:r>
            <a:r>
              <a:rPr lang="en-US" sz="1600" dirty="0">
                <a:solidFill>
                  <a:srgbClr val="0070C0"/>
                </a:solidFill>
              </a:rPr>
              <a:t> at: top. </a:t>
            </a:r>
          </a:p>
          <a:p>
            <a:pPr marL="0" indent="0" eaLnBrk="1" hangingPunct="1">
              <a:lnSpc>
                <a:spcPct val="90000"/>
              </a:lnSpc>
              <a:buNone/>
            </a:pPr>
            <a:r>
              <a:rPr lang="en-US" sz="1600" dirty="0">
                <a:solidFill>
                  <a:srgbClr val="0070C0"/>
                </a:solidFill>
              </a:rPr>
              <a:t>	top := top-1. </a:t>
            </a:r>
          </a:p>
          <a:p>
            <a:pPr marL="0" indent="0" eaLnBrk="1" hangingPunct="1">
              <a:lnSpc>
                <a:spcPct val="90000"/>
              </a:lnSpc>
              <a:buNone/>
            </a:pPr>
            <a:r>
              <a:rPr lang="en-US" sz="1600" dirty="0">
                <a:solidFill>
                  <a:srgbClr val="0070C0"/>
                </a:solidFill>
              </a:rPr>
              <a:t>	^ item </a:t>
            </a:r>
          </a:p>
          <a:p>
            <a:pPr marL="0" indent="0" eaLnBrk="1" hangingPunct="1">
              <a:lnSpc>
                <a:spcPct val="90000"/>
              </a:lnSpc>
              <a:buNone/>
            </a:pPr>
            <a:r>
              <a:rPr lang="en-US" sz="1600" dirty="0" err="1">
                <a:solidFill>
                  <a:srgbClr val="0070C0"/>
                </a:solidFill>
              </a:rPr>
              <a:t>setsize</a:t>
            </a:r>
            <a:r>
              <a:rPr lang="en-US" sz="1600" dirty="0">
                <a:solidFill>
                  <a:srgbClr val="0070C0"/>
                </a:solidFill>
              </a:rPr>
              <a:t>: n </a:t>
            </a:r>
          </a:p>
          <a:p>
            <a:pPr marL="0" indent="0" eaLnBrk="1" hangingPunct="1">
              <a:lnSpc>
                <a:spcPct val="90000"/>
              </a:lnSpc>
              <a:buNone/>
            </a:pPr>
            <a:r>
              <a:rPr lang="en-US" sz="1600" dirty="0">
                <a:solidFill>
                  <a:srgbClr val="0070C0"/>
                </a:solidFill>
              </a:rPr>
              <a:t>	</a:t>
            </a:r>
            <a:r>
              <a:rPr lang="en-US" sz="1600" dirty="0" err="1">
                <a:solidFill>
                  <a:srgbClr val="0070C0"/>
                </a:solidFill>
              </a:rPr>
              <a:t>anArray</a:t>
            </a:r>
            <a:r>
              <a:rPr lang="en-US" sz="1600" dirty="0">
                <a:solidFill>
                  <a:srgbClr val="0070C0"/>
                </a:solidFill>
              </a:rPr>
              <a:t> := Array new: n. </a:t>
            </a:r>
          </a:p>
          <a:p>
            <a:pPr marL="0" indent="0" eaLnBrk="1" hangingPunct="1">
              <a:lnSpc>
                <a:spcPct val="90000"/>
              </a:lnSpc>
              <a:buNone/>
            </a:pPr>
            <a:r>
              <a:rPr lang="en-US" sz="1600" dirty="0">
                <a:solidFill>
                  <a:srgbClr val="0070C0"/>
                </a:solidFill>
              </a:rPr>
              <a:t>	top := 0.</a:t>
            </a:r>
          </a:p>
        </p:txBody>
      </p:sp>
      <p:sp>
        <p:nvSpPr>
          <p:cNvPr id="2" name="TextBox 1">
            <a:extLst>
              <a:ext uri="{FF2B5EF4-FFF2-40B4-BE49-F238E27FC236}">
                <a16:creationId xmlns:a16="http://schemas.microsoft.com/office/drawing/2014/main" id="{FC0435E8-790A-8745-B7E5-7A2202C84785}"/>
              </a:ext>
            </a:extLst>
          </p:cNvPr>
          <p:cNvSpPr txBox="1"/>
          <p:nvPr/>
        </p:nvSpPr>
        <p:spPr>
          <a:xfrm>
            <a:off x="5181600" y="2825575"/>
            <a:ext cx="2362200" cy="2426049"/>
          </a:xfrm>
          <a:prstGeom prst="rect">
            <a:avLst/>
          </a:prstGeom>
          <a:noFill/>
        </p:spPr>
        <p:txBody>
          <a:bodyPr wrap="square" rtlCol="0">
            <a:spAutoFit/>
          </a:bodyPr>
          <a:lstStyle/>
          <a:p>
            <a:pPr marL="0" indent="0" eaLnBrk="1" hangingPunct="1">
              <a:lnSpc>
                <a:spcPct val="90000"/>
              </a:lnSpc>
              <a:buNone/>
            </a:pPr>
            <a:r>
              <a:rPr lang="en-US" sz="2000" dirty="0">
                <a:latin typeface="+mn-lt"/>
              </a:rPr>
              <a:t>Some client code to test the stack: </a:t>
            </a:r>
          </a:p>
          <a:p>
            <a:pPr marL="0" indent="0" eaLnBrk="1" hangingPunct="1">
              <a:lnSpc>
                <a:spcPct val="90000"/>
              </a:lnSpc>
              <a:buNone/>
            </a:pPr>
            <a:endParaRPr lang="en-US" sz="2000" dirty="0">
              <a:solidFill>
                <a:srgbClr val="0070C0"/>
              </a:solidFill>
              <a:latin typeface="+mn-lt"/>
            </a:endParaRPr>
          </a:p>
          <a:p>
            <a:pPr marL="0" indent="0" eaLnBrk="1" hangingPunct="1">
              <a:lnSpc>
                <a:spcPct val="90000"/>
              </a:lnSpc>
              <a:buNone/>
            </a:pPr>
            <a:r>
              <a:rPr lang="en-US" sz="1800" dirty="0">
                <a:solidFill>
                  <a:srgbClr val="0070C0"/>
                </a:solidFill>
                <a:latin typeface="+mn-lt"/>
              </a:rPr>
              <a:t>S := Stack new. </a:t>
            </a:r>
          </a:p>
          <a:p>
            <a:pPr marL="0" indent="0" eaLnBrk="1" hangingPunct="1">
              <a:lnSpc>
                <a:spcPct val="90000"/>
              </a:lnSpc>
              <a:buNone/>
            </a:pPr>
            <a:r>
              <a:rPr lang="en-US" sz="1800" dirty="0">
                <a:solidFill>
                  <a:srgbClr val="0070C0"/>
                </a:solidFill>
                <a:latin typeface="+mn-lt"/>
              </a:rPr>
              <a:t>S </a:t>
            </a:r>
            <a:r>
              <a:rPr lang="en-US" sz="1800" dirty="0" err="1">
                <a:solidFill>
                  <a:srgbClr val="0070C0"/>
                </a:solidFill>
                <a:latin typeface="+mn-lt"/>
              </a:rPr>
              <a:t>setsize</a:t>
            </a:r>
            <a:r>
              <a:rPr lang="en-US" sz="1800" dirty="0">
                <a:solidFill>
                  <a:srgbClr val="0070C0"/>
                </a:solidFill>
                <a:latin typeface="+mn-lt"/>
              </a:rPr>
              <a:t>: 10. </a:t>
            </a:r>
          </a:p>
          <a:p>
            <a:pPr marL="0" indent="0" eaLnBrk="1" hangingPunct="1">
              <a:lnSpc>
                <a:spcPct val="90000"/>
              </a:lnSpc>
              <a:buNone/>
            </a:pPr>
            <a:r>
              <a:rPr lang="en-US" sz="1800" dirty="0">
                <a:solidFill>
                  <a:srgbClr val="0070C0"/>
                </a:solidFill>
                <a:latin typeface="+mn-lt"/>
              </a:rPr>
              <a:t>S inspect. </a:t>
            </a:r>
          </a:p>
          <a:p>
            <a:pPr marL="0" indent="0" eaLnBrk="1" hangingPunct="1">
              <a:lnSpc>
                <a:spcPct val="90000"/>
              </a:lnSpc>
              <a:buNone/>
            </a:pPr>
            <a:r>
              <a:rPr lang="en-US" sz="1800" dirty="0">
                <a:solidFill>
                  <a:srgbClr val="0070C0"/>
                </a:solidFill>
                <a:latin typeface="+mn-lt"/>
              </a:rPr>
              <a:t>S push: 'hi there’. </a:t>
            </a:r>
          </a:p>
          <a:p>
            <a:pPr marL="0" indent="0" eaLnBrk="1" hangingPunct="1">
              <a:lnSpc>
                <a:spcPct val="90000"/>
              </a:lnSpc>
              <a:buNone/>
            </a:pPr>
            <a:r>
              <a:rPr lang="en-US" sz="1800" dirty="0">
                <a:solidFill>
                  <a:srgbClr val="0070C0"/>
                </a:solidFill>
                <a:latin typeface="+mn-lt"/>
              </a:rPr>
              <a:t>S push: 3.14159. </a:t>
            </a:r>
          </a:p>
          <a:p>
            <a:pPr marL="0" indent="0" eaLnBrk="1" hangingPunct="1">
              <a:lnSpc>
                <a:spcPct val="90000"/>
              </a:lnSpc>
              <a:buNone/>
            </a:pPr>
            <a:r>
              <a:rPr lang="en-US" sz="1800" dirty="0">
                <a:solidFill>
                  <a:srgbClr val="0070C0"/>
                </a:solidFill>
                <a:latin typeface="+mn-lt"/>
              </a:rPr>
              <a:t>S pop</a:t>
            </a:r>
            <a:endParaRPr lang="en-US" altLang="en-US" sz="1800" dirty="0">
              <a:solidFill>
                <a:srgbClr val="0070C0"/>
              </a:solidFill>
              <a:latin typeface="+mn-lt"/>
            </a:endParaRPr>
          </a:p>
        </p:txBody>
      </p:sp>
    </p:spTree>
    <p:extLst>
      <p:ext uri="{BB962C8B-B14F-4D97-AF65-F5344CB8AC3E}">
        <p14:creationId xmlns:p14="http://schemas.microsoft.com/office/powerpoint/2010/main" val="26821226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a:extLst>
              <a:ext uri="{FF2B5EF4-FFF2-40B4-BE49-F238E27FC236}">
                <a16:creationId xmlns:a16="http://schemas.microsoft.com/office/drawing/2014/main" id="{C94276A2-F87E-3B4A-9EB2-5E6192D1882D}"/>
              </a:ext>
            </a:extLst>
          </p:cNvPr>
          <p:cNvSpPr>
            <a:spLocks noGrp="1" noChangeArrowheads="1"/>
          </p:cNvSpPr>
          <p:nvPr>
            <p:ph type="title"/>
          </p:nvPr>
        </p:nvSpPr>
        <p:spPr/>
        <p:txBody>
          <a:bodyPr/>
          <a:lstStyle/>
          <a:p>
            <a:pPr eaLnBrk="1" hangingPunct="1"/>
            <a:r>
              <a:rPr lang="en-US" altLang="en-US"/>
              <a:t>Support for OOP in C++</a:t>
            </a:r>
          </a:p>
        </p:txBody>
      </p:sp>
      <p:sp>
        <p:nvSpPr>
          <p:cNvPr id="50181" name="Rectangle 3">
            <a:extLst>
              <a:ext uri="{FF2B5EF4-FFF2-40B4-BE49-F238E27FC236}">
                <a16:creationId xmlns:a16="http://schemas.microsoft.com/office/drawing/2014/main" id="{860C6610-43EE-B040-9D20-D7B8061F92CE}"/>
              </a:ext>
            </a:extLst>
          </p:cNvPr>
          <p:cNvSpPr>
            <a:spLocks noGrp="1" noChangeArrowheads="1"/>
          </p:cNvSpPr>
          <p:nvPr>
            <p:ph type="body" idx="1"/>
          </p:nvPr>
        </p:nvSpPr>
        <p:spPr>
          <a:xfrm>
            <a:off x="609600" y="1219200"/>
            <a:ext cx="8153400" cy="5410200"/>
          </a:xfrm>
        </p:spPr>
        <p:txBody>
          <a:bodyPr/>
          <a:lstStyle/>
          <a:p>
            <a:pPr eaLnBrk="1" hangingPunct="1"/>
            <a:r>
              <a:rPr lang="en-US" altLang="en-US" sz="2200" dirty="0">
                <a:solidFill>
                  <a:schemeClr val="tx1"/>
                </a:solidFill>
              </a:rPr>
              <a:t>General Characteristics:</a:t>
            </a:r>
          </a:p>
          <a:p>
            <a:pPr lvl="1" eaLnBrk="1" hangingPunct="1"/>
            <a:r>
              <a:rPr lang="en-US" altLang="en-US" sz="1800" dirty="0">
                <a:solidFill>
                  <a:schemeClr val="tx1"/>
                </a:solidFill>
              </a:rPr>
              <a:t>Evolved from C and SIMULA 67</a:t>
            </a:r>
          </a:p>
          <a:p>
            <a:pPr lvl="1" eaLnBrk="1" hangingPunct="1"/>
            <a:r>
              <a:rPr lang="en-US" altLang="en-US" sz="1800" dirty="0">
                <a:solidFill>
                  <a:schemeClr val="tx1"/>
                </a:solidFill>
              </a:rPr>
              <a:t>Among the most widely used OOP languages</a:t>
            </a:r>
          </a:p>
          <a:p>
            <a:pPr lvl="1" eaLnBrk="1" hangingPunct="1"/>
            <a:r>
              <a:rPr lang="en-US" altLang="en-US" sz="1800" dirty="0">
                <a:solidFill>
                  <a:srgbClr val="FF0000"/>
                </a:solidFill>
              </a:rPr>
              <a:t>constructors </a:t>
            </a:r>
            <a:r>
              <a:rPr lang="en-US" altLang="en-US" sz="1800" dirty="0">
                <a:solidFill>
                  <a:schemeClr val="tx1"/>
                </a:solidFill>
              </a:rPr>
              <a:t>and </a:t>
            </a:r>
            <a:r>
              <a:rPr lang="en-US" altLang="en-US" sz="1800" dirty="0">
                <a:solidFill>
                  <a:srgbClr val="FF0000"/>
                </a:solidFill>
              </a:rPr>
              <a:t>destructors</a:t>
            </a:r>
          </a:p>
          <a:p>
            <a:pPr lvl="1" eaLnBrk="1" hangingPunct="1"/>
            <a:r>
              <a:rPr lang="en-US" altLang="en-US" sz="1800" dirty="0">
                <a:solidFill>
                  <a:schemeClr val="tx1"/>
                </a:solidFill>
              </a:rPr>
              <a:t>Elaborate </a:t>
            </a:r>
            <a:r>
              <a:rPr lang="en-US" altLang="en-US" sz="1800" dirty="0">
                <a:solidFill>
                  <a:srgbClr val="FF0000"/>
                </a:solidFill>
              </a:rPr>
              <a:t>access controls </a:t>
            </a:r>
            <a:r>
              <a:rPr lang="en-US" altLang="en-US" sz="1800" dirty="0">
                <a:solidFill>
                  <a:schemeClr val="tx1"/>
                </a:solidFill>
              </a:rPr>
              <a:t>to class entities</a:t>
            </a:r>
          </a:p>
          <a:p>
            <a:pPr lvl="2" eaLnBrk="1" hangingPunct="1">
              <a:buFont typeface="Arial" panose="020B0604020202020204" pitchFamily="34" charset="0"/>
              <a:buChar char="•"/>
            </a:pPr>
            <a:r>
              <a:rPr lang="en-US" altLang="en-US" sz="1600" dirty="0">
                <a:solidFill>
                  <a:srgbClr val="FF0000"/>
                </a:solidFill>
              </a:rPr>
              <a:t>private</a:t>
            </a:r>
            <a:r>
              <a:rPr lang="en-US" altLang="en-US" sz="1600" dirty="0">
                <a:solidFill>
                  <a:schemeClr val="tx1"/>
                </a:solidFill>
              </a:rPr>
              <a:t> (visible only in the class and friends) </a:t>
            </a:r>
          </a:p>
          <a:p>
            <a:pPr lvl="2" eaLnBrk="1" hangingPunct="1">
              <a:buFont typeface="Arial" panose="020B0604020202020204" pitchFamily="34" charset="0"/>
              <a:buChar char="•"/>
            </a:pPr>
            <a:r>
              <a:rPr lang="en-US" altLang="en-US" sz="1600" dirty="0">
                <a:solidFill>
                  <a:srgbClr val="FF0000"/>
                </a:solidFill>
              </a:rPr>
              <a:t>public</a:t>
            </a:r>
            <a:r>
              <a:rPr lang="en-US" altLang="en-US" sz="1600" dirty="0">
                <a:solidFill>
                  <a:schemeClr val="tx1"/>
                </a:solidFill>
              </a:rPr>
              <a:t> (visible in subclasses and clients)</a:t>
            </a:r>
          </a:p>
          <a:p>
            <a:pPr lvl="2" eaLnBrk="1" hangingPunct="1">
              <a:buFont typeface="Arial" panose="020B0604020202020204" pitchFamily="34" charset="0"/>
              <a:buChar char="•"/>
            </a:pPr>
            <a:r>
              <a:rPr lang="en-US" altLang="en-US" sz="1600" dirty="0">
                <a:solidFill>
                  <a:srgbClr val="FF0000"/>
                </a:solidFill>
              </a:rPr>
              <a:t>protected</a:t>
            </a:r>
            <a:r>
              <a:rPr lang="en-US" altLang="en-US" sz="1600" dirty="0">
                <a:solidFill>
                  <a:schemeClr val="tx1"/>
                </a:solidFill>
              </a:rPr>
              <a:t> (visible in the class and in subclasses, but not clients)</a:t>
            </a:r>
          </a:p>
          <a:p>
            <a:pPr eaLnBrk="1" hangingPunct="1"/>
            <a:r>
              <a:rPr lang="en-US" altLang="en-US" sz="2200" dirty="0">
                <a:solidFill>
                  <a:schemeClr val="tx1"/>
                </a:solidFill>
              </a:rPr>
              <a:t>Inheritance</a:t>
            </a:r>
          </a:p>
          <a:p>
            <a:pPr marL="914400" lvl="1" indent="-457200" eaLnBrk="1" hangingPunct="1"/>
            <a:r>
              <a:rPr lang="en-US" altLang="en-US" sz="2000" dirty="0">
                <a:solidFill>
                  <a:schemeClr val="tx1"/>
                </a:solidFill>
              </a:rPr>
              <a:t>A class need not be the subclass of any class</a:t>
            </a:r>
          </a:p>
          <a:p>
            <a:pPr marL="914400" lvl="1" indent="-457200" eaLnBrk="1" hangingPunct="1"/>
            <a:r>
              <a:rPr lang="en-US" altLang="en-US" sz="2000" dirty="0">
                <a:solidFill>
                  <a:schemeClr val="tx1"/>
                </a:solidFill>
              </a:rPr>
              <a:t>Access controls for class derivation (</a:t>
            </a:r>
            <a:r>
              <a:rPr lang="en-US" altLang="en-US" sz="2000" dirty="0" err="1">
                <a:solidFill>
                  <a:schemeClr val="tx1"/>
                </a:solidFill>
              </a:rPr>
              <a:t>i.e</a:t>
            </a:r>
            <a:r>
              <a:rPr lang="en-US" altLang="en-US" sz="2000" dirty="0">
                <a:solidFill>
                  <a:schemeClr val="tx1"/>
                </a:solidFill>
              </a:rPr>
              <a:t> inheritance base)</a:t>
            </a:r>
          </a:p>
          <a:p>
            <a:pPr lvl="2" eaLnBrk="1" hangingPunct="1"/>
            <a:r>
              <a:rPr lang="en-US" altLang="en-US" sz="1600" dirty="0">
                <a:solidFill>
                  <a:srgbClr val="FF0000"/>
                </a:solidFill>
              </a:rPr>
              <a:t>private derivation </a:t>
            </a:r>
            <a:r>
              <a:rPr lang="en-US" altLang="en-US" sz="1600" dirty="0">
                <a:solidFill>
                  <a:schemeClr val="tx1"/>
                </a:solidFill>
              </a:rPr>
              <a:t>- inherited public and protected members are private in the subclasses</a:t>
            </a:r>
          </a:p>
          <a:p>
            <a:pPr lvl="2" eaLnBrk="1" hangingPunct="1"/>
            <a:r>
              <a:rPr lang="en-US" altLang="en-US" sz="1600" dirty="0">
                <a:solidFill>
                  <a:schemeClr val="tx1"/>
                </a:solidFill>
              </a:rPr>
              <a:t>public derivation - public and protected members are also public and protected in subclasses</a:t>
            </a:r>
          </a:p>
          <a:p>
            <a:pPr lvl="2" eaLnBrk="1" hangingPunct="1"/>
            <a:r>
              <a:rPr lang="en-US" altLang="en-US" sz="1600" dirty="0">
                <a:solidFill>
                  <a:schemeClr val="tx1"/>
                </a:solidFill>
              </a:rPr>
              <a:t>p</a:t>
            </a:r>
            <a:r>
              <a:rPr lang="en-US" altLang="en-US" sz="1700" dirty="0">
                <a:solidFill>
                  <a:schemeClr val="tx1"/>
                </a:solidFill>
              </a:rPr>
              <a:t>rotected derivation - </a:t>
            </a:r>
            <a:r>
              <a:rPr lang="en-US" altLang="en-US" sz="1600" dirty="0">
                <a:solidFill>
                  <a:schemeClr val="tx1"/>
                </a:solidFill>
              </a:rPr>
              <a:t>public and protected members are   protected in subclasses</a:t>
            </a:r>
            <a:endParaRPr lang="en-US" altLang="en-US" dirty="0"/>
          </a:p>
        </p:txBody>
      </p:sp>
    </p:spTree>
    <p:extLst>
      <p:ext uri="{BB962C8B-B14F-4D97-AF65-F5344CB8AC3E}">
        <p14:creationId xmlns:p14="http://schemas.microsoft.com/office/powerpoint/2010/main" val="15567520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2">
            <a:extLst>
              <a:ext uri="{FF2B5EF4-FFF2-40B4-BE49-F238E27FC236}">
                <a16:creationId xmlns:a16="http://schemas.microsoft.com/office/drawing/2014/main" id="{05F1B0DA-6F23-7940-86B5-199F8B0D3B8D}"/>
              </a:ext>
            </a:extLst>
          </p:cNvPr>
          <p:cNvSpPr>
            <a:spLocks noGrp="1" noChangeArrowheads="1"/>
          </p:cNvSpPr>
          <p:nvPr>
            <p:ph type="title"/>
          </p:nvPr>
        </p:nvSpPr>
        <p:spPr/>
        <p:txBody>
          <a:bodyPr/>
          <a:lstStyle/>
          <a:p>
            <a:pPr eaLnBrk="1" hangingPunct="1"/>
            <a:r>
              <a:rPr lang="en-US" altLang="en-US"/>
              <a:t>Inheritance Example in C++</a:t>
            </a:r>
          </a:p>
        </p:txBody>
      </p:sp>
      <p:sp>
        <p:nvSpPr>
          <p:cNvPr id="56325" name="Rectangle 3">
            <a:extLst>
              <a:ext uri="{FF2B5EF4-FFF2-40B4-BE49-F238E27FC236}">
                <a16:creationId xmlns:a16="http://schemas.microsoft.com/office/drawing/2014/main" id="{93EC8C0B-2E64-944E-9F54-0B41654D76BE}"/>
              </a:ext>
            </a:extLst>
          </p:cNvPr>
          <p:cNvSpPr>
            <a:spLocks noGrp="1" noChangeArrowheads="1"/>
          </p:cNvSpPr>
          <p:nvPr>
            <p:ph type="body" idx="1"/>
          </p:nvPr>
        </p:nvSpPr>
        <p:spPr>
          <a:xfrm>
            <a:off x="762000" y="1371600"/>
            <a:ext cx="7315200" cy="4495800"/>
          </a:xfrm>
        </p:spPr>
        <p:txBody>
          <a:bodyPr/>
          <a:lstStyle/>
          <a:p>
            <a:pPr>
              <a:lnSpc>
                <a:spcPct val="90000"/>
              </a:lnSpc>
              <a:spcBef>
                <a:spcPct val="0"/>
              </a:spcBef>
              <a:buFontTx/>
              <a:buNone/>
            </a:pPr>
            <a:r>
              <a:rPr lang="en-US" altLang="en-US" sz="1600" dirty="0">
                <a:solidFill>
                  <a:srgbClr val="0070C0"/>
                </a:solidFill>
              </a:rPr>
              <a:t>class </a:t>
            </a:r>
            <a:r>
              <a:rPr lang="en-US" altLang="en-US" sz="1600" dirty="0" err="1">
                <a:solidFill>
                  <a:srgbClr val="0070C0"/>
                </a:solidFill>
              </a:rPr>
              <a:t>base_class</a:t>
            </a:r>
            <a:r>
              <a:rPr lang="en-US" altLang="en-US" sz="1600" dirty="0">
                <a:solidFill>
                  <a:srgbClr val="0070C0"/>
                </a:solidFill>
              </a:rPr>
              <a:t> {</a:t>
            </a:r>
          </a:p>
          <a:p>
            <a:pPr>
              <a:lnSpc>
                <a:spcPct val="90000"/>
              </a:lnSpc>
              <a:spcBef>
                <a:spcPct val="0"/>
              </a:spcBef>
              <a:buFontTx/>
              <a:buNone/>
            </a:pPr>
            <a:r>
              <a:rPr lang="en-US" altLang="en-US" sz="1600" dirty="0">
                <a:solidFill>
                  <a:srgbClr val="0070C0"/>
                </a:solidFill>
              </a:rPr>
              <a:t>  private:</a:t>
            </a:r>
          </a:p>
          <a:p>
            <a:pPr>
              <a:lnSpc>
                <a:spcPct val="90000"/>
              </a:lnSpc>
              <a:spcBef>
                <a:spcPct val="0"/>
              </a:spcBef>
              <a:buFontTx/>
              <a:buNone/>
            </a:pPr>
            <a:r>
              <a:rPr lang="en-US" altLang="en-US" sz="1600" dirty="0">
                <a:solidFill>
                  <a:srgbClr val="0070C0"/>
                </a:solidFill>
              </a:rPr>
              <a:t>    </a:t>
            </a:r>
            <a:r>
              <a:rPr lang="en-US" altLang="en-US" sz="1600" dirty="0" err="1">
                <a:solidFill>
                  <a:srgbClr val="0070C0"/>
                </a:solidFill>
              </a:rPr>
              <a:t>int</a:t>
            </a:r>
            <a:r>
              <a:rPr lang="en-US" altLang="en-US" sz="1600" dirty="0">
                <a:solidFill>
                  <a:srgbClr val="0070C0"/>
                </a:solidFill>
              </a:rPr>
              <a:t> a;</a:t>
            </a:r>
          </a:p>
          <a:p>
            <a:pPr>
              <a:lnSpc>
                <a:spcPct val="90000"/>
              </a:lnSpc>
              <a:spcBef>
                <a:spcPct val="0"/>
              </a:spcBef>
              <a:buFontTx/>
              <a:buNone/>
            </a:pPr>
            <a:r>
              <a:rPr lang="en-US" altLang="en-US" sz="1600" dirty="0">
                <a:solidFill>
                  <a:srgbClr val="0070C0"/>
                </a:solidFill>
              </a:rPr>
              <a:t>    float x;</a:t>
            </a:r>
          </a:p>
          <a:p>
            <a:pPr>
              <a:lnSpc>
                <a:spcPct val="90000"/>
              </a:lnSpc>
              <a:spcBef>
                <a:spcPct val="0"/>
              </a:spcBef>
              <a:buFontTx/>
              <a:buNone/>
            </a:pPr>
            <a:r>
              <a:rPr lang="en-US" altLang="en-US" sz="1600" dirty="0">
                <a:solidFill>
                  <a:srgbClr val="0070C0"/>
                </a:solidFill>
              </a:rPr>
              <a:t>  protected:</a:t>
            </a:r>
          </a:p>
          <a:p>
            <a:pPr>
              <a:lnSpc>
                <a:spcPct val="90000"/>
              </a:lnSpc>
              <a:spcBef>
                <a:spcPct val="0"/>
              </a:spcBef>
              <a:buFontTx/>
              <a:buNone/>
            </a:pPr>
            <a:r>
              <a:rPr lang="en-US" altLang="en-US" sz="1600" dirty="0">
                <a:solidFill>
                  <a:srgbClr val="0070C0"/>
                </a:solidFill>
              </a:rPr>
              <a:t>    </a:t>
            </a:r>
            <a:r>
              <a:rPr lang="en-US" altLang="en-US" sz="1600" dirty="0" err="1">
                <a:solidFill>
                  <a:srgbClr val="0070C0"/>
                </a:solidFill>
              </a:rPr>
              <a:t>int</a:t>
            </a:r>
            <a:r>
              <a:rPr lang="en-US" altLang="en-US" sz="1600" dirty="0">
                <a:solidFill>
                  <a:srgbClr val="0070C0"/>
                </a:solidFill>
              </a:rPr>
              <a:t> b;</a:t>
            </a:r>
          </a:p>
          <a:p>
            <a:pPr>
              <a:lnSpc>
                <a:spcPct val="90000"/>
              </a:lnSpc>
              <a:spcBef>
                <a:spcPct val="0"/>
              </a:spcBef>
              <a:buFontTx/>
              <a:buNone/>
            </a:pPr>
            <a:r>
              <a:rPr lang="en-US" altLang="en-US" sz="1600" dirty="0">
                <a:solidFill>
                  <a:srgbClr val="0070C0"/>
                </a:solidFill>
              </a:rPr>
              <a:t>    float y;</a:t>
            </a:r>
          </a:p>
          <a:p>
            <a:pPr>
              <a:lnSpc>
                <a:spcPct val="90000"/>
              </a:lnSpc>
              <a:spcBef>
                <a:spcPct val="0"/>
              </a:spcBef>
              <a:buFontTx/>
              <a:buNone/>
            </a:pPr>
            <a:r>
              <a:rPr lang="en-US" altLang="en-US" sz="1600" dirty="0">
                <a:solidFill>
                  <a:srgbClr val="0070C0"/>
                </a:solidFill>
              </a:rPr>
              <a:t>  public:</a:t>
            </a:r>
          </a:p>
          <a:p>
            <a:pPr>
              <a:lnSpc>
                <a:spcPct val="90000"/>
              </a:lnSpc>
              <a:spcBef>
                <a:spcPct val="0"/>
              </a:spcBef>
              <a:buFontTx/>
              <a:buNone/>
            </a:pPr>
            <a:r>
              <a:rPr lang="en-US" altLang="en-US" sz="1600" dirty="0">
                <a:solidFill>
                  <a:srgbClr val="0070C0"/>
                </a:solidFill>
              </a:rPr>
              <a:t>    </a:t>
            </a:r>
            <a:r>
              <a:rPr lang="en-US" altLang="en-US" sz="1600" dirty="0" err="1">
                <a:solidFill>
                  <a:srgbClr val="0070C0"/>
                </a:solidFill>
              </a:rPr>
              <a:t>int</a:t>
            </a:r>
            <a:r>
              <a:rPr lang="en-US" altLang="en-US" sz="1600" dirty="0">
                <a:solidFill>
                  <a:srgbClr val="0070C0"/>
                </a:solidFill>
              </a:rPr>
              <a:t> c;</a:t>
            </a:r>
          </a:p>
          <a:p>
            <a:pPr>
              <a:lnSpc>
                <a:spcPct val="90000"/>
              </a:lnSpc>
              <a:spcBef>
                <a:spcPct val="0"/>
              </a:spcBef>
              <a:buFontTx/>
              <a:buNone/>
            </a:pPr>
            <a:r>
              <a:rPr lang="en-US" altLang="en-US" sz="1600" dirty="0">
                <a:solidFill>
                  <a:srgbClr val="0070C0"/>
                </a:solidFill>
              </a:rPr>
              <a:t>    float z;</a:t>
            </a:r>
          </a:p>
          <a:p>
            <a:pPr>
              <a:lnSpc>
                <a:spcPct val="90000"/>
              </a:lnSpc>
              <a:spcBef>
                <a:spcPct val="0"/>
              </a:spcBef>
              <a:buFontTx/>
              <a:buNone/>
            </a:pPr>
            <a:r>
              <a:rPr lang="en-US" altLang="en-US" sz="1600" dirty="0">
                <a:solidFill>
                  <a:srgbClr val="0070C0"/>
                </a:solidFill>
              </a:rPr>
              <a:t>};</a:t>
            </a:r>
          </a:p>
          <a:p>
            <a:pPr>
              <a:lnSpc>
                <a:spcPct val="90000"/>
              </a:lnSpc>
              <a:spcBef>
                <a:spcPct val="0"/>
              </a:spcBef>
              <a:buFontTx/>
              <a:buNone/>
            </a:pPr>
            <a:endParaRPr lang="en-US" altLang="en-US" sz="1600" dirty="0">
              <a:solidFill>
                <a:srgbClr val="0070C0"/>
              </a:solidFill>
            </a:endParaRPr>
          </a:p>
          <a:p>
            <a:pPr>
              <a:lnSpc>
                <a:spcPct val="90000"/>
              </a:lnSpc>
              <a:spcBef>
                <a:spcPct val="0"/>
              </a:spcBef>
              <a:buFontTx/>
              <a:buNone/>
            </a:pPr>
            <a:r>
              <a:rPr lang="en-US" altLang="en-US" sz="1600" dirty="0">
                <a:solidFill>
                  <a:srgbClr val="0070C0"/>
                </a:solidFill>
              </a:rPr>
              <a:t>class subclass_1 : public </a:t>
            </a:r>
            <a:r>
              <a:rPr lang="en-US" altLang="en-US" sz="1600" dirty="0" err="1">
                <a:solidFill>
                  <a:srgbClr val="0070C0"/>
                </a:solidFill>
              </a:rPr>
              <a:t>base_class</a:t>
            </a:r>
            <a:r>
              <a:rPr lang="en-US" altLang="en-US" sz="1600" dirty="0">
                <a:solidFill>
                  <a:srgbClr val="0070C0"/>
                </a:solidFill>
              </a:rPr>
              <a:t> { … };	</a:t>
            </a:r>
            <a:r>
              <a:rPr lang="en-US" altLang="en-US" sz="1600" dirty="0">
                <a:solidFill>
                  <a:schemeClr val="tx1"/>
                </a:solidFill>
              </a:rPr>
              <a:t>//public base inheritance</a:t>
            </a:r>
          </a:p>
          <a:p>
            <a:pPr>
              <a:lnSpc>
                <a:spcPct val="90000"/>
              </a:lnSpc>
              <a:spcBef>
                <a:spcPct val="0"/>
              </a:spcBef>
              <a:buFontTx/>
              <a:buNone/>
            </a:pPr>
            <a:r>
              <a:rPr lang="en-US" altLang="en-US" sz="1600" dirty="0">
                <a:solidFill>
                  <a:schemeClr val="tx1"/>
                </a:solidFill>
              </a:rPr>
              <a:t>//     In this one, b and y are protected and</a:t>
            </a:r>
          </a:p>
          <a:p>
            <a:pPr>
              <a:lnSpc>
                <a:spcPct val="90000"/>
              </a:lnSpc>
              <a:spcBef>
                <a:spcPct val="0"/>
              </a:spcBef>
              <a:buFontTx/>
              <a:buNone/>
            </a:pPr>
            <a:r>
              <a:rPr lang="en-US" altLang="en-US" sz="1600" dirty="0">
                <a:solidFill>
                  <a:schemeClr val="tx1"/>
                </a:solidFill>
              </a:rPr>
              <a:t>//     c and z are public</a:t>
            </a:r>
          </a:p>
          <a:p>
            <a:pPr>
              <a:lnSpc>
                <a:spcPct val="90000"/>
              </a:lnSpc>
              <a:spcBef>
                <a:spcPct val="0"/>
              </a:spcBef>
              <a:buFontTx/>
              <a:buNone/>
            </a:pPr>
            <a:endParaRPr lang="en-US" altLang="en-US" sz="1600" dirty="0">
              <a:solidFill>
                <a:srgbClr val="0070C0"/>
              </a:solidFill>
            </a:endParaRPr>
          </a:p>
          <a:p>
            <a:pPr>
              <a:lnSpc>
                <a:spcPct val="90000"/>
              </a:lnSpc>
              <a:spcBef>
                <a:spcPct val="0"/>
              </a:spcBef>
              <a:buFontTx/>
              <a:buNone/>
            </a:pPr>
            <a:r>
              <a:rPr lang="en-US" altLang="en-US" sz="1600" dirty="0">
                <a:solidFill>
                  <a:srgbClr val="0070C0"/>
                </a:solidFill>
              </a:rPr>
              <a:t>class subclass_2 : private </a:t>
            </a:r>
            <a:r>
              <a:rPr lang="en-US" altLang="en-US" sz="1600" dirty="0" err="1">
                <a:solidFill>
                  <a:srgbClr val="0070C0"/>
                </a:solidFill>
              </a:rPr>
              <a:t>base_class</a:t>
            </a:r>
            <a:r>
              <a:rPr lang="en-US" altLang="en-US" sz="1600" dirty="0">
                <a:solidFill>
                  <a:srgbClr val="0070C0"/>
                </a:solidFill>
              </a:rPr>
              <a:t> { … };   </a:t>
            </a:r>
            <a:r>
              <a:rPr lang="en-US" altLang="en-US" sz="1600" dirty="0">
                <a:solidFill>
                  <a:schemeClr val="tx1"/>
                </a:solidFill>
              </a:rPr>
              <a:t>//private base inheritance</a:t>
            </a:r>
          </a:p>
          <a:p>
            <a:pPr>
              <a:lnSpc>
                <a:spcPct val="90000"/>
              </a:lnSpc>
              <a:spcBef>
                <a:spcPct val="0"/>
              </a:spcBef>
              <a:buFontTx/>
              <a:buNone/>
            </a:pPr>
            <a:r>
              <a:rPr lang="en-US" altLang="en-US" sz="1600" dirty="0">
                <a:solidFill>
                  <a:srgbClr val="0070C0"/>
                </a:solidFill>
              </a:rPr>
              <a:t>//    </a:t>
            </a:r>
            <a:r>
              <a:rPr lang="en-US" altLang="en-US" sz="1600" dirty="0">
                <a:solidFill>
                  <a:schemeClr val="tx1"/>
                </a:solidFill>
              </a:rPr>
              <a:t>In this one, b, y, c, and z are private,</a:t>
            </a:r>
          </a:p>
          <a:p>
            <a:pPr>
              <a:lnSpc>
                <a:spcPct val="90000"/>
              </a:lnSpc>
              <a:spcBef>
                <a:spcPct val="0"/>
              </a:spcBef>
              <a:buFontTx/>
              <a:buNone/>
            </a:pPr>
            <a:r>
              <a:rPr lang="en-US" altLang="en-US" sz="1600" dirty="0">
                <a:solidFill>
                  <a:schemeClr val="tx1"/>
                </a:solidFill>
              </a:rPr>
              <a:t>//    and no derived class has access to any</a:t>
            </a:r>
          </a:p>
          <a:p>
            <a:pPr>
              <a:lnSpc>
                <a:spcPct val="90000"/>
              </a:lnSpc>
              <a:spcBef>
                <a:spcPct val="0"/>
              </a:spcBef>
              <a:buFontTx/>
              <a:buNone/>
            </a:pPr>
            <a:r>
              <a:rPr lang="en-US" altLang="en-US" sz="1600" dirty="0">
                <a:solidFill>
                  <a:schemeClr val="tx1"/>
                </a:solidFill>
              </a:rPr>
              <a:t>//    member of </a:t>
            </a:r>
            <a:r>
              <a:rPr lang="en-US" altLang="en-US" sz="1600" dirty="0" err="1">
                <a:solidFill>
                  <a:schemeClr val="tx1"/>
                </a:solidFill>
              </a:rPr>
              <a:t>base_class</a:t>
            </a:r>
            <a:endParaRPr lang="en-US" altLang="en-US" sz="3200" dirty="0">
              <a:solidFill>
                <a:schemeClr val="tx1"/>
              </a:solidFill>
            </a:endParaRPr>
          </a:p>
        </p:txBody>
      </p:sp>
    </p:spTree>
    <p:extLst>
      <p:ext uri="{BB962C8B-B14F-4D97-AF65-F5344CB8AC3E}">
        <p14:creationId xmlns:p14="http://schemas.microsoft.com/office/powerpoint/2010/main" val="124921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a:extLst>
              <a:ext uri="{FF2B5EF4-FFF2-40B4-BE49-F238E27FC236}">
                <a16:creationId xmlns:a16="http://schemas.microsoft.com/office/drawing/2014/main" id="{FDCE25B5-CA4C-254D-8543-E8797D786423}"/>
              </a:ext>
            </a:extLst>
          </p:cNvPr>
          <p:cNvSpPr>
            <a:spLocks noGrp="1" noChangeArrowheads="1"/>
          </p:cNvSpPr>
          <p:nvPr>
            <p:ph type="title"/>
          </p:nvPr>
        </p:nvSpPr>
        <p:spPr/>
        <p:txBody>
          <a:bodyPr/>
          <a:lstStyle/>
          <a:p>
            <a:pPr eaLnBrk="1" hangingPunct="1"/>
            <a:r>
              <a:rPr lang="en-US" altLang="en-US"/>
              <a:t>Inheritance</a:t>
            </a:r>
          </a:p>
        </p:txBody>
      </p:sp>
      <p:sp>
        <p:nvSpPr>
          <p:cNvPr id="12293" name="Rectangle 3">
            <a:extLst>
              <a:ext uri="{FF2B5EF4-FFF2-40B4-BE49-F238E27FC236}">
                <a16:creationId xmlns:a16="http://schemas.microsoft.com/office/drawing/2014/main" id="{D9A7A24E-1A70-514F-B2DD-229F629064D4}"/>
              </a:ext>
            </a:extLst>
          </p:cNvPr>
          <p:cNvSpPr>
            <a:spLocks noGrp="1" noChangeArrowheads="1"/>
          </p:cNvSpPr>
          <p:nvPr>
            <p:ph type="body" idx="1"/>
          </p:nvPr>
        </p:nvSpPr>
        <p:spPr>
          <a:xfrm>
            <a:off x="609600" y="1447800"/>
            <a:ext cx="8153400" cy="4572000"/>
          </a:xfrm>
        </p:spPr>
        <p:txBody>
          <a:bodyPr/>
          <a:lstStyle/>
          <a:p>
            <a:pPr eaLnBrk="1" hangingPunct="1"/>
            <a:r>
              <a:rPr lang="en-US" altLang="en-US" sz="2400" dirty="0">
                <a:solidFill>
                  <a:schemeClr val="tx1"/>
                </a:solidFill>
              </a:rPr>
              <a:t>Productivity increases can come from reuse</a:t>
            </a:r>
          </a:p>
          <a:p>
            <a:pPr lvl="1" eaLnBrk="1" hangingPunct="1"/>
            <a:r>
              <a:rPr lang="en-US" altLang="en-US" sz="2000" dirty="0">
                <a:solidFill>
                  <a:schemeClr val="tx1"/>
                </a:solidFill>
              </a:rPr>
              <a:t>ADTs are difficult to reuse—always need changes</a:t>
            </a:r>
          </a:p>
          <a:p>
            <a:pPr lvl="1" eaLnBrk="1" hangingPunct="1"/>
            <a:r>
              <a:rPr lang="en-US" altLang="en-US" sz="2000" dirty="0">
                <a:solidFill>
                  <a:schemeClr val="tx1"/>
                </a:solidFill>
              </a:rPr>
              <a:t>All ADTs are independent and at the same level</a:t>
            </a:r>
          </a:p>
          <a:p>
            <a:pPr lvl="1" eaLnBrk="1" hangingPunct="1"/>
            <a:endParaRPr lang="en-US" altLang="en-US" sz="2000" dirty="0">
              <a:solidFill>
                <a:schemeClr val="tx1"/>
              </a:solidFill>
            </a:endParaRPr>
          </a:p>
          <a:p>
            <a:pPr eaLnBrk="1" hangingPunct="1"/>
            <a:r>
              <a:rPr lang="en-US" altLang="en-US" sz="2400" dirty="0">
                <a:solidFill>
                  <a:srgbClr val="FF0000"/>
                </a:solidFill>
              </a:rPr>
              <a:t>Inheritance</a:t>
            </a:r>
            <a:r>
              <a:rPr lang="en-US" altLang="en-US" sz="2400" dirty="0">
                <a:solidFill>
                  <a:schemeClr val="tx1"/>
                </a:solidFill>
              </a:rPr>
              <a:t> allows new classes defined  in terms of existing ones, i.e., by allowing them to inherit common parts</a:t>
            </a:r>
          </a:p>
          <a:p>
            <a:pPr eaLnBrk="1" hangingPunct="1"/>
            <a:endParaRPr lang="en-US" altLang="en-US" sz="2400" dirty="0">
              <a:solidFill>
                <a:schemeClr val="tx1"/>
              </a:solidFill>
            </a:endParaRPr>
          </a:p>
          <a:p>
            <a:pPr eaLnBrk="1" hangingPunct="1"/>
            <a:r>
              <a:rPr lang="en-US" altLang="en-US" sz="2400" dirty="0">
                <a:solidFill>
                  <a:schemeClr val="tx1"/>
                </a:solidFill>
              </a:rPr>
              <a:t>Inheritance addresses both of the above concerns--</a:t>
            </a:r>
            <a:r>
              <a:rPr lang="en-US" altLang="en-US" sz="2400" dirty="0">
                <a:solidFill>
                  <a:srgbClr val="FF0000"/>
                </a:solidFill>
              </a:rPr>
              <a:t>reuse </a:t>
            </a:r>
            <a:r>
              <a:rPr lang="en-US" altLang="en-US" sz="2400" dirty="0">
                <a:solidFill>
                  <a:schemeClr val="tx1"/>
                </a:solidFill>
              </a:rPr>
              <a:t>ADTs after minor changes and define classes in a </a:t>
            </a:r>
            <a:r>
              <a:rPr lang="en-US" altLang="en-US" sz="2400" dirty="0">
                <a:solidFill>
                  <a:srgbClr val="FF0000"/>
                </a:solidFill>
              </a:rPr>
              <a:t>hierarchy</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2">
            <a:extLst>
              <a:ext uri="{FF2B5EF4-FFF2-40B4-BE49-F238E27FC236}">
                <a16:creationId xmlns:a16="http://schemas.microsoft.com/office/drawing/2014/main" id="{E5F4A41B-9A52-9D4B-96D5-A8A61B79C309}"/>
              </a:ext>
            </a:extLst>
          </p:cNvPr>
          <p:cNvSpPr>
            <a:spLocks noGrp="1" noChangeArrowheads="1"/>
          </p:cNvSpPr>
          <p:nvPr>
            <p:ph type="title"/>
          </p:nvPr>
        </p:nvSpPr>
        <p:spPr/>
        <p:txBody>
          <a:bodyPr/>
          <a:lstStyle/>
          <a:p>
            <a:pPr eaLnBrk="1" hangingPunct="1"/>
            <a:r>
              <a:rPr lang="en-US" altLang="en-US" dirty="0"/>
              <a:t>Scope Resolution in C++</a:t>
            </a:r>
          </a:p>
        </p:txBody>
      </p:sp>
      <p:sp>
        <p:nvSpPr>
          <p:cNvPr id="58373" name="Rectangle 3">
            <a:extLst>
              <a:ext uri="{FF2B5EF4-FFF2-40B4-BE49-F238E27FC236}">
                <a16:creationId xmlns:a16="http://schemas.microsoft.com/office/drawing/2014/main" id="{9913E7C1-A121-164F-AB61-E32C1B1560D7}"/>
              </a:ext>
            </a:extLst>
          </p:cNvPr>
          <p:cNvSpPr>
            <a:spLocks noGrp="1" noChangeArrowheads="1"/>
          </p:cNvSpPr>
          <p:nvPr>
            <p:ph type="body" idx="1"/>
          </p:nvPr>
        </p:nvSpPr>
        <p:spPr>
          <a:xfrm>
            <a:off x="609600" y="1371600"/>
            <a:ext cx="8153400" cy="4572000"/>
          </a:xfrm>
        </p:spPr>
        <p:txBody>
          <a:bodyPr/>
          <a:lstStyle/>
          <a:p>
            <a:pPr eaLnBrk="1" hangingPunct="1"/>
            <a:r>
              <a:rPr lang="en-US" altLang="en-US" sz="2400" dirty="0">
                <a:solidFill>
                  <a:schemeClr val="tx1"/>
                </a:solidFill>
              </a:rPr>
              <a:t>A member that is not accessible in a subclass (because of private derivation) can be declared to be visible there using the </a:t>
            </a:r>
            <a:r>
              <a:rPr lang="en-US" altLang="en-US" sz="2400" dirty="0">
                <a:solidFill>
                  <a:srgbClr val="FF0000"/>
                </a:solidFill>
              </a:rPr>
              <a:t>scope resolution operator</a:t>
            </a:r>
            <a:r>
              <a:rPr lang="en-US" altLang="en-US" sz="2400" dirty="0">
                <a:solidFill>
                  <a:schemeClr val="tx1"/>
                </a:solidFill>
              </a:rPr>
              <a:t> (</a:t>
            </a:r>
            <a:r>
              <a:rPr lang="en-US" altLang="en-US" sz="2400" b="1" dirty="0">
                <a:solidFill>
                  <a:srgbClr val="FF0000"/>
                </a:solidFill>
              </a:rPr>
              <a:t>::</a:t>
            </a:r>
            <a:r>
              <a:rPr lang="en-US" altLang="en-US" sz="2400" dirty="0">
                <a:solidFill>
                  <a:schemeClr val="tx1"/>
                </a:solidFill>
              </a:rPr>
              <a:t>), e.g.,</a:t>
            </a:r>
          </a:p>
          <a:p>
            <a:pPr>
              <a:lnSpc>
                <a:spcPct val="90000"/>
              </a:lnSpc>
              <a:spcBef>
                <a:spcPct val="0"/>
              </a:spcBef>
              <a:buFontTx/>
              <a:buNone/>
            </a:pPr>
            <a:endParaRPr lang="en-US" altLang="en-US" sz="1200" b="1" dirty="0">
              <a:solidFill>
                <a:schemeClr val="tx1"/>
              </a:solidFill>
            </a:endParaRPr>
          </a:p>
          <a:p>
            <a:pPr lvl="1">
              <a:lnSpc>
                <a:spcPct val="90000"/>
              </a:lnSpc>
              <a:spcBef>
                <a:spcPct val="0"/>
              </a:spcBef>
              <a:buFontTx/>
              <a:buNone/>
            </a:pPr>
            <a:r>
              <a:rPr lang="en-US" altLang="en-US" sz="1600" b="1" dirty="0">
                <a:solidFill>
                  <a:srgbClr val="0070C0"/>
                </a:solidFill>
              </a:rPr>
              <a:t>class</a:t>
            </a:r>
            <a:r>
              <a:rPr lang="en-US" altLang="en-US" sz="1600" dirty="0">
                <a:solidFill>
                  <a:srgbClr val="0070C0"/>
                </a:solidFill>
              </a:rPr>
              <a:t> subclass_3 : </a:t>
            </a:r>
            <a:r>
              <a:rPr lang="en-US" altLang="en-US" sz="1600" b="1" dirty="0">
                <a:solidFill>
                  <a:srgbClr val="0070C0"/>
                </a:solidFill>
              </a:rPr>
              <a:t>private</a:t>
            </a:r>
            <a:r>
              <a:rPr lang="en-US" altLang="en-US" sz="1600" dirty="0">
                <a:solidFill>
                  <a:srgbClr val="0070C0"/>
                </a:solidFill>
              </a:rPr>
              <a:t> </a:t>
            </a:r>
            <a:r>
              <a:rPr lang="en-US" altLang="en-US" sz="1600" dirty="0" err="1">
                <a:solidFill>
                  <a:srgbClr val="0070C0"/>
                </a:solidFill>
              </a:rPr>
              <a:t>base_class</a:t>
            </a:r>
            <a:r>
              <a:rPr lang="en-US" altLang="en-US" sz="1600" dirty="0">
                <a:solidFill>
                  <a:srgbClr val="0070C0"/>
                </a:solidFill>
              </a:rPr>
              <a:t> {</a:t>
            </a:r>
          </a:p>
          <a:p>
            <a:pPr lvl="1">
              <a:lnSpc>
                <a:spcPct val="90000"/>
              </a:lnSpc>
              <a:spcBef>
                <a:spcPct val="0"/>
              </a:spcBef>
              <a:buFontTx/>
              <a:buNone/>
            </a:pPr>
            <a:r>
              <a:rPr lang="en-US" altLang="en-US" sz="1600" dirty="0">
                <a:solidFill>
                  <a:srgbClr val="0070C0"/>
                </a:solidFill>
              </a:rPr>
              <a:t>        </a:t>
            </a:r>
            <a:r>
              <a:rPr lang="en-US" altLang="en-US" sz="1600" dirty="0" err="1">
                <a:solidFill>
                  <a:srgbClr val="FF0000"/>
                </a:solidFill>
              </a:rPr>
              <a:t>base_class</a:t>
            </a:r>
            <a:r>
              <a:rPr lang="en-US" altLang="en-US" sz="1600" dirty="0">
                <a:solidFill>
                  <a:srgbClr val="FF0000"/>
                </a:solidFill>
              </a:rPr>
              <a:t> :: c</a:t>
            </a:r>
            <a:r>
              <a:rPr lang="en-US" altLang="en-US" sz="1600" dirty="0">
                <a:solidFill>
                  <a:srgbClr val="0070C0"/>
                </a:solidFill>
              </a:rPr>
              <a:t>;</a:t>
            </a:r>
          </a:p>
          <a:p>
            <a:pPr lvl="1">
              <a:lnSpc>
                <a:spcPct val="90000"/>
              </a:lnSpc>
              <a:spcBef>
                <a:spcPct val="0"/>
              </a:spcBef>
              <a:buFontTx/>
              <a:buNone/>
            </a:pPr>
            <a:r>
              <a:rPr lang="en-US" altLang="en-US" sz="1600" dirty="0">
                <a:solidFill>
                  <a:srgbClr val="0070C0"/>
                </a:solidFill>
              </a:rPr>
              <a:t> 	      …</a:t>
            </a:r>
          </a:p>
          <a:p>
            <a:pPr lvl="1">
              <a:lnSpc>
                <a:spcPct val="90000"/>
              </a:lnSpc>
              <a:spcBef>
                <a:spcPct val="0"/>
              </a:spcBef>
              <a:buFontTx/>
              <a:buNone/>
            </a:pPr>
            <a:r>
              <a:rPr lang="en-US" altLang="en-US" sz="1600" dirty="0">
                <a:solidFill>
                  <a:srgbClr val="0070C0"/>
                </a:solidFill>
              </a:rPr>
              <a:t>}</a:t>
            </a:r>
          </a:p>
          <a:p>
            <a:pPr eaLnBrk="1" hangingPunct="1"/>
            <a:r>
              <a:rPr lang="en-US" altLang="en-US" sz="2400" dirty="0">
                <a:solidFill>
                  <a:schemeClr val="tx1"/>
                </a:solidFill>
              </a:rPr>
              <a:t>One motivation for using private derivation</a:t>
            </a:r>
          </a:p>
          <a:p>
            <a:pPr lvl="1" eaLnBrk="1" hangingPunct="1"/>
            <a:r>
              <a:rPr lang="en-US" altLang="en-US" sz="2000" dirty="0">
                <a:solidFill>
                  <a:schemeClr val="tx1"/>
                </a:solidFill>
              </a:rPr>
              <a:t>A class provides members that must be visible, so they are defined to be public members; a derived class adds some new members, but does not want its clients to see the members of the parent class, even though they had to be public in the parent class definition</a:t>
            </a:r>
          </a:p>
          <a:p>
            <a:pPr lvl="1">
              <a:lnSpc>
                <a:spcPct val="90000"/>
              </a:lnSpc>
              <a:spcBef>
                <a:spcPct val="0"/>
              </a:spcBef>
              <a:buFontTx/>
              <a:buNone/>
            </a:pPr>
            <a:endParaRPr lang="en-US" altLang="en-US" sz="3600" dirty="0"/>
          </a:p>
        </p:txBody>
      </p:sp>
    </p:spTree>
    <p:extLst>
      <p:ext uri="{BB962C8B-B14F-4D97-AF65-F5344CB8AC3E}">
        <p14:creationId xmlns:p14="http://schemas.microsoft.com/office/powerpoint/2010/main" val="34496279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2">
            <a:extLst>
              <a:ext uri="{FF2B5EF4-FFF2-40B4-BE49-F238E27FC236}">
                <a16:creationId xmlns:a16="http://schemas.microsoft.com/office/drawing/2014/main" id="{9B5C5D06-BE14-6440-A3A5-2898C1E2B3AE}"/>
              </a:ext>
            </a:extLst>
          </p:cNvPr>
          <p:cNvSpPr>
            <a:spLocks noGrp="1" noChangeArrowheads="1"/>
          </p:cNvSpPr>
          <p:nvPr>
            <p:ph type="title"/>
          </p:nvPr>
        </p:nvSpPr>
        <p:spPr/>
        <p:txBody>
          <a:bodyPr/>
          <a:lstStyle/>
          <a:p>
            <a:pPr eaLnBrk="1" hangingPunct="1">
              <a:lnSpc>
                <a:spcPct val="150000"/>
              </a:lnSpc>
            </a:pPr>
            <a:r>
              <a:rPr lang="en-US" altLang="en-US" sz="2600" dirty="0"/>
              <a:t>C++: Multiple Inheritance and Dynamic Binding</a:t>
            </a:r>
          </a:p>
        </p:txBody>
      </p:sp>
      <p:sp>
        <p:nvSpPr>
          <p:cNvPr id="62469" name="Rectangle 3">
            <a:extLst>
              <a:ext uri="{FF2B5EF4-FFF2-40B4-BE49-F238E27FC236}">
                <a16:creationId xmlns:a16="http://schemas.microsoft.com/office/drawing/2014/main" id="{F9E9DE9B-A48A-F44B-89DB-57107478BD3B}"/>
              </a:ext>
            </a:extLst>
          </p:cNvPr>
          <p:cNvSpPr>
            <a:spLocks noGrp="1" noChangeArrowheads="1"/>
          </p:cNvSpPr>
          <p:nvPr>
            <p:ph type="body" idx="1"/>
          </p:nvPr>
        </p:nvSpPr>
        <p:spPr>
          <a:xfrm>
            <a:off x="609600" y="1371600"/>
            <a:ext cx="8153400" cy="4953000"/>
          </a:xfrm>
        </p:spPr>
        <p:txBody>
          <a:bodyPr/>
          <a:lstStyle/>
          <a:p>
            <a:pPr eaLnBrk="1" hangingPunct="1"/>
            <a:r>
              <a:rPr lang="en-US" altLang="en-US" sz="2400" dirty="0">
                <a:solidFill>
                  <a:schemeClr val="tx1"/>
                </a:solidFill>
              </a:rPr>
              <a:t>Multiple inheritance is supported</a:t>
            </a:r>
          </a:p>
          <a:p>
            <a:pPr lvl="1" eaLnBrk="1" hangingPunct="1"/>
            <a:r>
              <a:rPr lang="en-US" altLang="en-US" sz="2000" dirty="0">
                <a:solidFill>
                  <a:schemeClr val="tx1"/>
                </a:solidFill>
              </a:rPr>
              <a:t>If there are two inherited members with the same name, they can both be referenced using the scope resolution operator (</a:t>
            </a:r>
            <a:r>
              <a:rPr lang="en-US" altLang="en-US" sz="1800" dirty="0">
                <a:solidFill>
                  <a:schemeClr val="tx1"/>
                </a:solidFill>
                <a:cs typeface="Courier New" panose="02070309020205020404" pitchFamily="49" charset="0"/>
              </a:rPr>
              <a:t>::</a:t>
            </a:r>
            <a:r>
              <a:rPr lang="en-US" altLang="en-US" sz="2000" dirty="0">
                <a:solidFill>
                  <a:schemeClr val="tx1"/>
                </a:solidFill>
              </a:rPr>
              <a:t>)</a:t>
            </a:r>
          </a:p>
          <a:p>
            <a:pPr lvl="1" eaLnBrk="1" hangingPunct="1">
              <a:buFontTx/>
              <a:buNone/>
            </a:pPr>
            <a:r>
              <a:rPr lang="en-US" altLang="en-US" sz="1600" b="1" dirty="0">
                <a:solidFill>
                  <a:srgbClr val="0070C0"/>
                </a:solidFill>
                <a:cs typeface="Courier New" panose="02070309020205020404" pitchFamily="49" charset="0"/>
              </a:rPr>
              <a:t>class</a:t>
            </a:r>
            <a:r>
              <a:rPr lang="en-US" altLang="en-US" sz="1600" dirty="0">
                <a:solidFill>
                  <a:srgbClr val="0070C0"/>
                </a:solidFill>
                <a:cs typeface="Courier New" panose="02070309020205020404" pitchFamily="49" charset="0"/>
              </a:rPr>
              <a:t> Thread { ... }</a:t>
            </a:r>
          </a:p>
          <a:p>
            <a:pPr lvl="1" eaLnBrk="1" hangingPunct="1">
              <a:buFontTx/>
              <a:buNone/>
            </a:pPr>
            <a:r>
              <a:rPr lang="en-US" altLang="en-US" sz="1600" b="1" dirty="0">
                <a:solidFill>
                  <a:srgbClr val="0070C0"/>
                </a:solidFill>
                <a:cs typeface="Courier New" panose="02070309020205020404" pitchFamily="49" charset="0"/>
              </a:rPr>
              <a:t>class</a:t>
            </a:r>
            <a:r>
              <a:rPr lang="en-US" altLang="en-US" sz="1600" dirty="0">
                <a:solidFill>
                  <a:srgbClr val="0070C0"/>
                </a:solidFill>
                <a:cs typeface="Courier New" panose="02070309020205020404" pitchFamily="49" charset="0"/>
              </a:rPr>
              <a:t> Drawing { ... }</a:t>
            </a:r>
          </a:p>
          <a:p>
            <a:pPr lvl="1" eaLnBrk="1" hangingPunct="1">
              <a:buFontTx/>
              <a:buNone/>
            </a:pPr>
            <a:r>
              <a:rPr lang="en-US" altLang="en-US" sz="1600" b="1" dirty="0">
                <a:solidFill>
                  <a:srgbClr val="0070C0"/>
                </a:solidFill>
                <a:cs typeface="Courier New" panose="02070309020205020404" pitchFamily="49" charset="0"/>
              </a:rPr>
              <a:t>class</a:t>
            </a:r>
            <a:r>
              <a:rPr lang="en-US" altLang="en-US" sz="1600" dirty="0">
                <a:solidFill>
                  <a:srgbClr val="0070C0"/>
                </a:solidFill>
                <a:cs typeface="Courier New" panose="02070309020205020404" pitchFamily="49" charset="0"/>
              </a:rPr>
              <a:t> </a:t>
            </a:r>
            <a:r>
              <a:rPr lang="en-US" altLang="en-US" sz="1600" dirty="0" err="1">
                <a:solidFill>
                  <a:srgbClr val="0070C0"/>
                </a:solidFill>
                <a:cs typeface="Courier New" panose="02070309020205020404" pitchFamily="49" charset="0"/>
              </a:rPr>
              <a:t>DrawThread</a:t>
            </a:r>
            <a:r>
              <a:rPr lang="en-US" altLang="en-US" sz="1600" dirty="0">
                <a:solidFill>
                  <a:srgbClr val="0070C0"/>
                </a:solidFill>
                <a:cs typeface="Courier New" panose="02070309020205020404" pitchFamily="49" charset="0"/>
              </a:rPr>
              <a:t> </a:t>
            </a:r>
            <a:r>
              <a:rPr lang="en-US" altLang="en-US" sz="1600" dirty="0">
                <a:solidFill>
                  <a:srgbClr val="FF0000"/>
                </a:solidFill>
                <a:cs typeface="Courier New" panose="02070309020205020404" pitchFamily="49" charset="0"/>
              </a:rPr>
              <a:t>: </a:t>
            </a:r>
            <a:r>
              <a:rPr lang="en-US" altLang="en-US" sz="1600" b="1" dirty="0">
                <a:solidFill>
                  <a:srgbClr val="FF0000"/>
                </a:solidFill>
                <a:cs typeface="Courier New" panose="02070309020205020404" pitchFamily="49" charset="0"/>
              </a:rPr>
              <a:t>public</a:t>
            </a:r>
            <a:r>
              <a:rPr lang="en-US" altLang="en-US" sz="1600" dirty="0">
                <a:solidFill>
                  <a:srgbClr val="FF0000"/>
                </a:solidFill>
                <a:cs typeface="Courier New" panose="02070309020205020404" pitchFamily="49" charset="0"/>
              </a:rPr>
              <a:t> Thread, </a:t>
            </a:r>
            <a:r>
              <a:rPr lang="en-US" altLang="en-US" sz="1600" b="1" dirty="0">
                <a:solidFill>
                  <a:srgbClr val="FF0000"/>
                </a:solidFill>
                <a:cs typeface="Courier New" panose="02070309020205020404" pitchFamily="49" charset="0"/>
              </a:rPr>
              <a:t>public</a:t>
            </a:r>
            <a:r>
              <a:rPr lang="en-US" altLang="en-US" sz="1600" dirty="0">
                <a:solidFill>
                  <a:srgbClr val="FF0000"/>
                </a:solidFill>
                <a:cs typeface="Courier New" panose="02070309020205020404" pitchFamily="49" charset="0"/>
              </a:rPr>
              <a:t> Drawing </a:t>
            </a:r>
            <a:r>
              <a:rPr lang="en-US" altLang="en-US" sz="1600" dirty="0">
                <a:solidFill>
                  <a:srgbClr val="0070C0"/>
                </a:solidFill>
                <a:cs typeface="Courier New" panose="02070309020205020404" pitchFamily="49" charset="0"/>
              </a:rPr>
              <a:t>{ … }</a:t>
            </a:r>
          </a:p>
          <a:p>
            <a:pPr eaLnBrk="1" hangingPunct="1"/>
            <a:r>
              <a:rPr lang="en-US" altLang="en-US" sz="2400" dirty="0">
                <a:solidFill>
                  <a:schemeClr val="tx1"/>
                </a:solidFill>
              </a:rPr>
              <a:t>Dynamic Binding</a:t>
            </a:r>
          </a:p>
          <a:p>
            <a:pPr lvl="1" eaLnBrk="1" hangingPunct="1"/>
            <a:r>
              <a:rPr lang="en-US" altLang="en-US" sz="2000" dirty="0">
                <a:solidFill>
                  <a:schemeClr val="tx1"/>
                </a:solidFill>
              </a:rPr>
              <a:t>A method can be defined to be </a:t>
            </a:r>
            <a:r>
              <a:rPr lang="en-US" altLang="en-US" sz="1800" i="1" dirty="0">
                <a:solidFill>
                  <a:srgbClr val="FF0000"/>
                </a:solidFill>
              </a:rPr>
              <a:t>virtual</a:t>
            </a:r>
            <a:r>
              <a:rPr lang="en-US" altLang="en-US" sz="2000" dirty="0">
                <a:solidFill>
                  <a:schemeClr val="tx1"/>
                </a:solidFill>
              </a:rPr>
              <a:t>, which means that they can be called through polymorphic variables and dynamically bound to messages</a:t>
            </a:r>
          </a:p>
          <a:p>
            <a:pPr lvl="1" eaLnBrk="1" hangingPunct="1"/>
            <a:r>
              <a:rPr lang="en-US" altLang="en-US" sz="2000" dirty="0">
                <a:solidFill>
                  <a:schemeClr val="tx1"/>
                </a:solidFill>
              </a:rPr>
              <a:t>A </a:t>
            </a:r>
            <a:r>
              <a:rPr lang="en-US" altLang="en-US" sz="2000" i="1" dirty="0">
                <a:solidFill>
                  <a:srgbClr val="FF0000"/>
                </a:solidFill>
              </a:rPr>
              <a:t>pure virtual </a:t>
            </a:r>
            <a:r>
              <a:rPr lang="en-US" altLang="en-US" sz="2000" dirty="0">
                <a:solidFill>
                  <a:schemeClr val="tx1"/>
                </a:solidFill>
              </a:rPr>
              <a:t>function has no definition at all</a:t>
            </a:r>
          </a:p>
          <a:p>
            <a:pPr lvl="1" eaLnBrk="1" hangingPunct="1"/>
            <a:r>
              <a:rPr lang="en-US" altLang="en-US" sz="2000" dirty="0">
                <a:solidFill>
                  <a:schemeClr val="tx1"/>
                </a:solidFill>
              </a:rPr>
              <a:t>A class that has at least one pure virtual function is an </a:t>
            </a:r>
            <a:r>
              <a:rPr lang="en-US" altLang="en-US" sz="2000" i="1" dirty="0">
                <a:solidFill>
                  <a:srgbClr val="FF0000"/>
                </a:solidFill>
              </a:rPr>
              <a:t>abstract class</a:t>
            </a:r>
          </a:p>
          <a:p>
            <a:pPr lvl="1" eaLnBrk="1" hangingPunct="1">
              <a:buFontTx/>
              <a:buNone/>
            </a:pPr>
            <a:endParaRPr lang="en-US" altLang="en-US" sz="1800" dirty="0">
              <a:solidFill>
                <a:schemeClr val="tx1"/>
              </a:solidFill>
              <a:cs typeface="Courier New" panose="02070309020205020404" pitchFamily="49" charset="0"/>
            </a:endParaRPr>
          </a:p>
          <a:p>
            <a:pPr lvl="1" eaLnBrk="1" hangingPunct="1">
              <a:buFontTx/>
              <a:buNone/>
            </a:pPr>
            <a:endParaRPr lang="en-US" alt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146308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66E04205-4CA9-7340-823D-DCB44EBB2C96}"/>
              </a:ext>
            </a:extLst>
          </p:cNvPr>
          <p:cNvSpPr>
            <a:spLocks noGrp="1"/>
          </p:cNvSpPr>
          <p:nvPr>
            <p:ph type="title"/>
          </p:nvPr>
        </p:nvSpPr>
        <p:spPr/>
        <p:txBody>
          <a:bodyPr/>
          <a:lstStyle/>
          <a:p>
            <a:pPr>
              <a:lnSpc>
                <a:spcPct val="150000"/>
              </a:lnSpc>
            </a:pPr>
            <a:r>
              <a:rPr lang="en-US" altLang="en-US" sz="2800" dirty="0"/>
              <a:t>C++ Dynamic and Static Binding: Example</a:t>
            </a:r>
            <a:endParaRPr lang="en-US" altLang="en-US" sz="3200" dirty="0"/>
          </a:p>
        </p:txBody>
      </p:sp>
      <p:sp>
        <p:nvSpPr>
          <p:cNvPr id="66563" name="Content Placeholder 2">
            <a:extLst>
              <a:ext uri="{FF2B5EF4-FFF2-40B4-BE49-F238E27FC236}">
                <a16:creationId xmlns:a16="http://schemas.microsoft.com/office/drawing/2014/main" id="{F6370323-5121-6E4E-8DA8-1BDD95C57A8A}"/>
              </a:ext>
            </a:extLst>
          </p:cNvPr>
          <p:cNvSpPr>
            <a:spLocks noGrp="1"/>
          </p:cNvSpPr>
          <p:nvPr>
            <p:ph idx="1"/>
          </p:nvPr>
        </p:nvSpPr>
        <p:spPr>
          <a:xfrm>
            <a:off x="609600" y="1371600"/>
            <a:ext cx="3886200" cy="4724400"/>
          </a:xfrm>
        </p:spPr>
        <p:txBody>
          <a:bodyPr/>
          <a:lstStyle/>
          <a:p>
            <a:pPr>
              <a:spcBef>
                <a:spcPts val="0"/>
              </a:spcBef>
              <a:buFontTx/>
              <a:buNone/>
            </a:pPr>
            <a:r>
              <a:rPr lang="en-US" altLang="en-US" dirty="0"/>
              <a:t>  </a:t>
            </a:r>
            <a:r>
              <a:rPr lang="en-US" altLang="en-US" sz="1500" dirty="0">
                <a:solidFill>
                  <a:srgbClr val="0070C0"/>
                </a:solidFill>
                <a:cs typeface="Courier New" panose="02070309020205020404" pitchFamily="49" charset="0"/>
              </a:rPr>
              <a:t>class Shape {</a:t>
            </a:r>
          </a:p>
          <a:p>
            <a:pPr>
              <a:spcBef>
                <a:spcPts val="0"/>
              </a:spcBef>
              <a:buFontTx/>
              <a:buNone/>
            </a:pPr>
            <a:r>
              <a:rPr lang="en-US" altLang="en-US" sz="1500" dirty="0">
                <a:solidFill>
                  <a:srgbClr val="0070C0"/>
                </a:solidFill>
                <a:cs typeface="Courier New" panose="02070309020205020404" pitchFamily="49" charset="0"/>
              </a:rPr>
              <a:t>    public:</a:t>
            </a:r>
          </a:p>
          <a:p>
            <a:pPr>
              <a:spcBef>
                <a:spcPts val="0"/>
              </a:spcBef>
              <a:buFontTx/>
              <a:buNone/>
            </a:pPr>
            <a:r>
              <a:rPr lang="en-US" altLang="en-US" sz="1500" dirty="0">
                <a:solidFill>
                  <a:srgbClr val="0070C0"/>
                </a:solidFill>
                <a:cs typeface="Courier New" panose="02070309020205020404" pitchFamily="49" charset="0"/>
              </a:rPr>
              <a:t>      virtual void draw() = 0; </a:t>
            </a:r>
          </a:p>
          <a:p>
            <a:pPr>
              <a:spcBef>
                <a:spcPts val="0"/>
              </a:spcBef>
              <a:buFontTx/>
              <a:buNone/>
            </a:pPr>
            <a:r>
              <a:rPr lang="en-US" altLang="en-US" sz="1500" dirty="0">
                <a:solidFill>
                  <a:srgbClr val="0070C0"/>
                </a:solidFill>
                <a:cs typeface="Courier New" panose="02070309020205020404" pitchFamily="49" charset="0"/>
              </a:rPr>
              <a:t>      </a:t>
            </a:r>
            <a:r>
              <a:rPr lang="en-US" altLang="en-US" sz="1500" dirty="0">
                <a:solidFill>
                  <a:schemeClr val="tx1"/>
                </a:solidFill>
                <a:cs typeface="Courier New" panose="02070309020205020404" pitchFamily="49" charset="0"/>
              </a:rPr>
              <a:t>...        //virtual function indicates</a:t>
            </a:r>
          </a:p>
          <a:p>
            <a:pPr>
              <a:spcBef>
                <a:spcPts val="0"/>
              </a:spcBef>
              <a:buFontTx/>
              <a:buNone/>
            </a:pPr>
            <a:r>
              <a:rPr lang="en-US" altLang="en-US" sz="1500" dirty="0">
                <a:solidFill>
                  <a:schemeClr val="tx1"/>
                </a:solidFill>
                <a:cs typeface="Courier New" panose="02070309020205020404" pitchFamily="49" charset="0"/>
              </a:rPr>
              <a:t>		  //dynamic binding</a:t>
            </a:r>
          </a:p>
          <a:p>
            <a:pPr>
              <a:spcBef>
                <a:spcPts val="0"/>
              </a:spcBef>
              <a:buFontTx/>
              <a:buNone/>
            </a:pPr>
            <a:r>
              <a:rPr lang="en-US" altLang="en-US" sz="1500" dirty="0">
                <a:solidFill>
                  <a:schemeClr val="tx1"/>
                </a:solidFill>
                <a:cs typeface="Courier New" panose="02070309020205020404" pitchFamily="49" charset="0"/>
              </a:rPr>
              <a:t>      </a:t>
            </a:r>
            <a:r>
              <a:rPr lang="en-US" altLang="en-US" sz="1500" dirty="0">
                <a:solidFill>
                  <a:srgbClr val="0070C0"/>
                </a:solidFill>
                <a:cs typeface="Courier New" panose="02070309020205020404" pitchFamily="49" charset="0"/>
              </a:rPr>
              <a:t>void display()  </a:t>
            </a:r>
            <a:r>
              <a:rPr lang="en-US" altLang="en-US" sz="1500" dirty="0">
                <a:solidFill>
                  <a:schemeClr val="tx1"/>
                </a:solidFill>
                <a:cs typeface="Courier New" panose="02070309020205020404" pitchFamily="49" charset="0"/>
              </a:rPr>
              <a:t>//static binding </a:t>
            </a:r>
          </a:p>
          <a:p>
            <a:pPr>
              <a:spcBef>
                <a:spcPts val="0"/>
              </a:spcBef>
              <a:buFontTx/>
              <a:buNone/>
            </a:pPr>
            <a:r>
              <a:rPr lang="en-US" altLang="en-US" sz="1500" dirty="0">
                <a:solidFill>
                  <a:schemeClr val="tx1"/>
                </a:solidFill>
                <a:cs typeface="Courier New" panose="02070309020205020404" pitchFamily="49" charset="0"/>
              </a:rPr>
              <a:t>		</a:t>
            </a:r>
            <a:r>
              <a:rPr lang="en-US" altLang="en-US" sz="1500" dirty="0">
                <a:solidFill>
                  <a:srgbClr val="0070C0"/>
                </a:solidFill>
                <a:cs typeface="Courier New" panose="02070309020205020404" pitchFamily="49" charset="0"/>
              </a:rPr>
              <a:t>{ …}</a:t>
            </a:r>
          </a:p>
          <a:p>
            <a:pPr>
              <a:spcBef>
                <a:spcPts val="0"/>
              </a:spcBef>
              <a:buFontTx/>
              <a:buNone/>
            </a:pPr>
            <a:r>
              <a:rPr lang="en-US" altLang="en-US" sz="1500" dirty="0">
                <a:solidFill>
                  <a:srgbClr val="0070C0"/>
                </a:solidFill>
                <a:cs typeface="Courier New" panose="02070309020205020404" pitchFamily="49" charset="0"/>
              </a:rPr>
              <a:t>  };</a:t>
            </a:r>
          </a:p>
          <a:p>
            <a:pPr>
              <a:spcBef>
                <a:spcPts val="0"/>
              </a:spcBef>
              <a:buFontTx/>
              <a:buNone/>
            </a:pPr>
            <a:r>
              <a:rPr lang="en-US" altLang="en-US" sz="1500" dirty="0">
                <a:solidFill>
                  <a:srgbClr val="0070C0"/>
                </a:solidFill>
                <a:cs typeface="Courier New" panose="02070309020205020404" pitchFamily="49" charset="0"/>
              </a:rPr>
              <a:t>  class Circle : public Shape {</a:t>
            </a:r>
          </a:p>
          <a:p>
            <a:pPr>
              <a:spcBef>
                <a:spcPts val="0"/>
              </a:spcBef>
              <a:buFontTx/>
              <a:buNone/>
            </a:pPr>
            <a:r>
              <a:rPr lang="en-US" altLang="en-US" sz="1500" dirty="0">
                <a:solidFill>
                  <a:srgbClr val="0070C0"/>
                </a:solidFill>
                <a:cs typeface="Courier New" panose="02070309020205020404" pitchFamily="49" charset="0"/>
              </a:rPr>
              <a:t>    public:</a:t>
            </a:r>
          </a:p>
          <a:p>
            <a:pPr>
              <a:spcBef>
                <a:spcPts val="0"/>
              </a:spcBef>
              <a:buFontTx/>
              <a:buNone/>
            </a:pPr>
            <a:r>
              <a:rPr lang="en-US" altLang="en-US" sz="1500" dirty="0">
                <a:solidFill>
                  <a:srgbClr val="0070C0"/>
                </a:solidFill>
                <a:cs typeface="Courier New" panose="02070309020205020404" pitchFamily="49" charset="0"/>
              </a:rPr>
              <a:t>      void draw() { ... }</a:t>
            </a:r>
          </a:p>
          <a:p>
            <a:pPr>
              <a:spcBef>
                <a:spcPts val="0"/>
              </a:spcBef>
              <a:buFontTx/>
              <a:buNone/>
            </a:pPr>
            <a:r>
              <a:rPr lang="en-US" altLang="en-US" sz="1500" dirty="0">
                <a:solidFill>
                  <a:srgbClr val="0070C0"/>
                </a:solidFill>
                <a:cs typeface="Courier New" panose="02070309020205020404" pitchFamily="49" charset="0"/>
              </a:rPr>
              <a:t>	void display() { …}</a:t>
            </a:r>
          </a:p>
          <a:p>
            <a:pPr>
              <a:spcBef>
                <a:spcPts val="0"/>
              </a:spcBef>
              <a:buFontTx/>
              <a:buNone/>
            </a:pPr>
            <a:r>
              <a:rPr lang="en-US" altLang="en-US" sz="1500" dirty="0">
                <a:solidFill>
                  <a:srgbClr val="0070C0"/>
                </a:solidFill>
                <a:cs typeface="Courier New" panose="02070309020205020404" pitchFamily="49" charset="0"/>
              </a:rPr>
              <a:t>    ...</a:t>
            </a:r>
          </a:p>
          <a:p>
            <a:pPr>
              <a:spcBef>
                <a:spcPts val="0"/>
              </a:spcBef>
              <a:buFontTx/>
              <a:buNone/>
            </a:pPr>
            <a:r>
              <a:rPr lang="en-US" altLang="en-US" sz="1500" dirty="0">
                <a:solidFill>
                  <a:srgbClr val="0070C0"/>
                </a:solidFill>
                <a:cs typeface="Courier New" panose="02070309020205020404" pitchFamily="49" charset="0"/>
              </a:rPr>
              <a:t>  };</a:t>
            </a:r>
          </a:p>
          <a:p>
            <a:pPr>
              <a:spcBef>
                <a:spcPts val="0"/>
              </a:spcBef>
              <a:buFontTx/>
              <a:buNone/>
            </a:pPr>
            <a:r>
              <a:rPr lang="en-US" altLang="en-US" sz="1500" dirty="0">
                <a:solidFill>
                  <a:srgbClr val="0070C0"/>
                </a:solidFill>
                <a:cs typeface="Courier New" panose="02070309020205020404" pitchFamily="49" charset="0"/>
              </a:rPr>
              <a:t>  class Rectangle : public Shape {</a:t>
            </a:r>
          </a:p>
          <a:p>
            <a:pPr>
              <a:spcBef>
                <a:spcPts val="0"/>
              </a:spcBef>
              <a:buFontTx/>
              <a:buNone/>
            </a:pPr>
            <a:r>
              <a:rPr lang="en-US" altLang="en-US" sz="1500" dirty="0">
                <a:solidFill>
                  <a:srgbClr val="0070C0"/>
                </a:solidFill>
                <a:cs typeface="Courier New" panose="02070309020205020404" pitchFamily="49" charset="0"/>
              </a:rPr>
              <a:t>    public:</a:t>
            </a:r>
          </a:p>
          <a:p>
            <a:pPr>
              <a:spcBef>
                <a:spcPts val="0"/>
              </a:spcBef>
              <a:buFontTx/>
              <a:buNone/>
            </a:pPr>
            <a:r>
              <a:rPr lang="en-US" altLang="en-US" sz="1500" dirty="0">
                <a:solidFill>
                  <a:srgbClr val="0070C0"/>
                </a:solidFill>
                <a:cs typeface="Courier New" panose="02070309020205020404" pitchFamily="49" charset="0"/>
              </a:rPr>
              <a:t>      void draw() { ... }</a:t>
            </a:r>
          </a:p>
          <a:p>
            <a:pPr>
              <a:spcBef>
                <a:spcPts val="0"/>
              </a:spcBef>
              <a:buFontTx/>
              <a:buNone/>
            </a:pPr>
            <a:r>
              <a:rPr lang="en-US" altLang="en-US" sz="1500" dirty="0">
                <a:solidFill>
                  <a:srgbClr val="0070C0"/>
                </a:solidFill>
                <a:cs typeface="Courier New" panose="02070309020205020404" pitchFamily="49" charset="0"/>
              </a:rPr>
              <a:t>    ...	</a:t>
            </a:r>
          </a:p>
          <a:p>
            <a:pPr>
              <a:spcBef>
                <a:spcPts val="0"/>
              </a:spcBef>
              <a:buFontTx/>
              <a:buNone/>
            </a:pPr>
            <a:r>
              <a:rPr lang="en-US" altLang="en-US" sz="1500" dirty="0">
                <a:solidFill>
                  <a:srgbClr val="0070C0"/>
                </a:solidFill>
                <a:cs typeface="Courier New" panose="02070309020205020404" pitchFamily="49" charset="0"/>
              </a:rPr>
              <a:t>  };</a:t>
            </a:r>
          </a:p>
          <a:p>
            <a:pPr>
              <a:spcBef>
                <a:spcPts val="0"/>
              </a:spcBef>
              <a:buFontTx/>
              <a:buNone/>
            </a:pPr>
            <a:r>
              <a:rPr lang="en-US" altLang="en-US" sz="1600" dirty="0">
                <a:solidFill>
                  <a:srgbClr val="0070C0"/>
                </a:solidFill>
                <a:cs typeface="Courier New" panose="02070309020205020404" pitchFamily="49" charset="0"/>
              </a:rPr>
              <a:t>  </a:t>
            </a:r>
            <a:endParaRPr lang="en-US" altLang="en-US" sz="1200" dirty="0">
              <a:solidFill>
                <a:srgbClr val="0070C0"/>
              </a:solidFill>
              <a:cs typeface="Courier New" panose="02070309020205020404" pitchFamily="49" charset="0"/>
            </a:endParaRPr>
          </a:p>
        </p:txBody>
      </p:sp>
      <p:sp>
        <p:nvSpPr>
          <p:cNvPr id="66566" name="TextBox 5">
            <a:extLst>
              <a:ext uri="{FF2B5EF4-FFF2-40B4-BE49-F238E27FC236}">
                <a16:creationId xmlns:a16="http://schemas.microsoft.com/office/drawing/2014/main" id="{A226DC99-388B-F545-9306-A0E1AF58902B}"/>
              </a:ext>
            </a:extLst>
          </p:cNvPr>
          <p:cNvSpPr txBox="1">
            <a:spLocks noChangeArrowheads="1"/>
          </p:cNvSpPr>
          <p:nvPr/>
        </p:nvSpPr>
        <p:spPr bwMode="auto">
          <a:xfrm>
            <a:off x="4495800" y="1447800"/>
            <a:ext cx="4495800"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500" dirty="0">
                <a:solidFill>
                  <a:srgbClr val="0070C0"/>
                </a:solidFill>
                <a:latin typeface="+mn-lt"/>
                <a:cs typeface="Courier New" panose="02070309020205020404" pitchFamily="49" charset="0"/>
              </a:rPr>
              <a:t>Circle *</a:t>
            </a:r>
            <a:r>
              <a:rPr lang="en-US" altLang="en-US" sz="1500" dirty="0" err="1">
                <a:solidFill>
                  <a:srgbClr val="0070C0"/>
                </a:solidFill>
                <a:latin typeface="+mn-lt"/>
                <a:cs typeface="Courier New" panose="02070309020205020404" pitchFamily="49" charset="0"/>
              </a:rPr>
              <a:t>circ</a:t>
            </a:r>
            <a:r>
              <a:rPr lang="en-US" altLang="en-US" sz="1500" dirty="0">
                <a:solidFill>
                  <a:srgbClr val="0070C0"/>
                </a:solidFill>
                <a:latin typeface="+mn-lt"/>
                <a:cs typeface="Courier New" panose="02070309020205020404" pitchFamily="49" charset="0"/>
              </a:rPr>
              <a:t> = new Circle;</a:t>
            </a:r>
          </a:p>
          <a:p>
            <a:pPr>
              <a:spcBef>
                <a:spcPct val="0"/>
              </a:spcBef>
              <a:buFontTx/>
              <a:buNone/>
            </a:pPr>
            <a:r>
              <a:rPr lang="en-US" altLang="en-US" sz="1500" dirty="0">
                <a:solidFill>
                  <a:srgbClr val="0070C0"/>
                </a:solidFill>
                <a:latin typeface="+mn-lt"/>
                <a:cs typeface="Courier New" panose="02070309020205020404" pitchFamily="49" charset="0"/>
              </a:rPr>
              <a:t>Rectangle* </a:t>
            </a:r>
            <a:r>
              <a:rPr lang="en-US" altLang="en-US" sz="1500" dirty="0" err="1">
                <a:solidFill>
                  <a:srgbClr val="0070C0"/>
                </a:solidFill>
                <a:latin typeface="+mn-lt"/>
                <a:cs typeface="Courier New" panose="02070309020205020404" pitchFamily="49" charset="0"/>
              </a:rPr>
              <a:t>rect</a:t>
            </a:r>
            <a:r>
              <a:rPr lang="en-US" altLang="en-US" sz="1500" dirty="0">
                <a:solidFill>
                  <a:srgbClr val="0070C0"/>
                </a:solidFill>
                <a:latin typeface="+mn-lt"/>
                <a:cs typeface="Courier New" panose="02070309020205020404" pitchFamily="49" charset="0"/>
              </a:rPr>
              <a:t> = new Rectangle;</a:t>
            </a:r>
          </a:p>
          <a:p>
            <a:pPr>
              <a:spcBef>
                <a:spcPct val="0"/>
              </a:spcBef>
              <a:buFontTx/>
              <a:buNone/>
            </a:pPr>
            <a:r>
              <a:rPr lang="en-US" altLang="en-US" sz="1500" dirty="0">
                <a:solidFill>
                  <a:srgbClr val="0070C0"/>
                </a:solidFill>
                <a:latin typeface="+mn-lt"/>
                <a:cs typeface="Courier New" panose="02070309020205020404" pitchFamily="49" charset="0"/>
              </a:rPr>
              <a:t>Shape* </a:t>
            </a:r>
            <a:r>
              <a:rPr lang="en-US" altLang="en-US" sz="1500" dirty="0" err="1">
                <a:solidFill>
                  <a:srgbClr val="0070C0"/>
                </a:solidFill>
                <a:latin typeface="+mn-lt"/>
                <a:cs typeface="Courier New" panose="02070309020205020404" pitchFamily="49" charset="0"/>
              </a:rPr>
              <a:t>ps</a:t>
            </a:r>
            <a:r>
              <a:rPr lang="en-US" altLang="en-US" sz="1500" dirty="0">
                <a:solidFill>
                  <a:srgbClr val="0070C0"/>
                </a:solidFill>
                <a:latin typeface="+mn-lt"/>
                <a:cs typeface="Courier New" panose="02070309020205020404" pitchFamily="49" charset="0"/>
              </a:rPr>
              <a:t>;</a:t>
            </a:r>
          </a:p>
          <a:p>
            <a:pPr>
              <a:spcBef>
                <a:spcPct val="0"/>
              </a:spcBef>
              <a:buFontTx/>
              <a:buNone/>
            </a:pPr>
            <a:endParaRPr lang="en-US" altLang="en-US" sz="1500" dirty="0">
              <a:solidFill>
                <a:schemeClr val="tx1"/>
              </a:solidFill>
              <a:latin typeface="+mn-lt"/>
              <a:cs typeface="Courier New" panose="02070309020205020404" pitchFamily="49" charset="0"/>
            </a:endParaRPr>
          </a:p>
          <a:p>
            <a:pPr>
              <a:spcBef>
                <a:spcPct val="0"/>
              </a:spcBef>
              <a:buFontTx/>
              <a:buNone/>
            </a:pPr>
            <a:r>
              <a:rPr lang="en-US" altLang="en-US" sz="1500" dirty="0" err="1">
                <a:solidFill>
                  <a:srgbClr val="0070C0"/>
                </a:solidFill>
                <a:latin typeface="+mn-lt"/>
                <a:cs typeface="Courier New" panose="02070309020205020404" pitchFamily="49" charset="0"/>
              </a:rPr>
              <a:t>ps</a:t>
            </a:r>
            <a:r>
              <a:rPr lang="en-US" altLang="en-US" sz="1500" dirty="0">
                <a:solidFill>
                  <a:srgbClr val="0070C0"/>
                </a:solidFill>
                <a:latin typeface="+mn-lt"/>
                <a:cs typeface="Courier New" panose="02070309020205020404" pitchFamily="49" charset="0"/>
              </a:rPr>
              <a:t>= </a:t>
            </a:r>
            <a:r>
              <a:rPr lang="en-US" altLang="en-US" sz="1500" dirty="0" err="1">
                <a:solidFill>
                  <a:srgbClr val="0070C0"/>
                </a:solidFill>
                <a:latin typeface="+mn-lt"/>
                <a:cs typeface="Courier New" panose="02070309020205020404" pitchFamily="49" charset="0"/>
              </a:rPr>
              <a:t>circ</a:t>
            </a:r>
            <a:r>
              <a:rPr lang="en-US" altLang="en-US" sz="1500" dirty="0">
                <a:solidFill>
                  <a:srgbClr val="0070C0"/>
                </a:solidFill>
                <a:latin typeface="+mn-lt"/>
                <a:cs typeface="Courier New" panose="02070309020205020404" pitchFamily="49" charset="0"/>
              </a:rPr>
              <a:t>;  </a:t>
            </a:r>
            <a:r>
              <a:rPr lang="en-US" altLang="en-US" sz="1500" dirty="0">
                <a:solidFill>
                  <a:schemeClr val="tx1"/>
                </a:solidFill>
                <a:latin typeface="+mn-lt"/>
                <a:cs typeface="Courier New" panose="02070309020205020404" pitchFamily="49" charset="0"/>
              </a:rPr>
              <a:t>// points to a Circle</a:t>
            </a:r>
          </a:p>
          <a:p>
            <a:pPr>
              <a:spcBef>
                <a:spcPct val="0"/>
              </a:spcBef>
              <a:buFontTx/>
              <a:buNone/>
            </a:pPr>
            <a:r>
              <a:rPr lang="en-US" altLang="en-US" sz="1500" dirty="0" err="1">
                <a:solidFill>
                  <a:srgbClr val="0070C0"/>
                </a:solidFill>
                <a:latin typeface="+mn-lt"/>
                <a:cs typeface="Courier New" panose="02070309020205020404" pitchFamily="49" charset="0"/>
              </a:rPr>
              <a:t>ps</a:t>
            </a:r>
            <a:r>
              <a:rPr lang="en-US" altLang="en-US" sz="1500" dirty="0">
                <a:solidFill>
                  <a:srgbClr val="0070C0"/>
                </a:solidFill>
                <a:latin typeface="+mn-lt"/>
                <a:cs typeface="Courier New" panose="02070309020205020404" pitchFamily="49" charset="0"/>
              </a:rPr>
              <a:t> -&gt;draw();</a:t>
            </a:r>
            <a:r>
              <a:rPr lang="en-US" altLang="en-US" sz="1500" dirty="0">
                <a:solidFill>
                  <a:schemeClr val="tx1"/>
                </a:solidFill>
                <a:latin typeface="+mn-lt"/>
                <a:cs typeface="Courier New" panose="02070309020205020404" pitchFamily="49" charset="0"/>
              </a:rPr>
              <a:t>  // dynamically bound to </a:t>
            </a:r>
          </a:p>
          <a:p>
            <a:pPr>
              <a:spcBef>
                <a:spcPct val="0"/>
              </a:spcBef>
              <a:buFontTx/>
              <a:buNone/>
            </a:pPr>
            <a:r>
              <a:rPr lang="en-US" altLang="en-US" sz="1500" dirty="0">
                <a:solidFill>
                  <a:schemeClr val="tx1"/>
                </a:solidFill>
                <a:latin typeface="+mn-lt"/>
                <a:cs typeface="Courier New" panose="02070309020205020404" pitchFamily="49" charset="0"/>
              </a:rPr>
              <a:t>	       //draw()  in Circle</a:t>
            </a:r>
          </a:p>
          <a:p>
            <a:pPr>
              <a:spcBef>
                <a:spcPct val="0"/>
              </a:spcBef>
              <a:buFontTx/>
              <a:buNone/>
            </a:pPr>
            <a:r>
              <a:rPr lang="en-US" altLang="en-US" sz="1500" dirty="0" err="1">
                <a:solidFill>
                  <a:srgbClr val="0070C0"/>
                </a:solidFill>
                <a:latin typeface="+mn-lt"/>
                <a:cs typeface="Courier New" panose="02070309020205020404" pitchFamily="49" charset="0"/>
              </a:rPr>
              <a:t>ps</a:t>
            </a:r>
            <a:r>
              <a:rPr lang="en-US" altLang="en-US" sz="1500" dirty="0">
                <a:solidFill>
                  <a:srgbClr val="0070C0"/>
                </a:solidFill>
                <a:latin typeface="+mn-lt"/>
                <a:cs typeface="Courier New" panose="02070309020205020404" pitchFamily="49" charset="0"/>
              </a:rPr>
              <a:t>-&gt;display(); </a:t>
            </a:r>
            <a:r>
              <a:rPr lang="en-US" altLang="en-US" sz="1500" dirty="0">
                <a:solidFill>
                  <a:schemeClr val="tx1"/>
                </a:solidFill>
                <a:latin typeface="+mn-lt"/>
                <a:cs typeface="Courier New" panose="02070309020205020404" pitchFamily="49" charset="0"/>
              </a:rPr>
              <a:t>//statically bound to display()</a:t>
            </a:r>
          </a:p>
          <a:p>
            <a:pPr>
              <a:spcBef>
                <a:spcPct val="0"/>
              </a:spcBef>
              <a:buFontTx/>
              <a:buNone/>
            </a:pPr>
            <a:r>
              <a:rPr lang="en-US" altLang="en-US" sz="1500" dirty="0">
                <a:solidFill>
                  <a:schemeClr val="tx1"/>
                </a:solidFill>
                <a:latin typeface="+mn-lt"/>
                <a:cs typeface="Courier New" panose="02070309020205020404" pitchFamily="49" charset="0"/>
              </a:rPr>
              <a:t>                        //in Shape </a:t>
            </a:r>
          </a:p>
          <a:p>
            <a:pPr>
              <a:spcBef>
                <a:spcPct val="0"/>
              </a:spcBef>
              <a:buFontTx/>
              <a:buNone/>
            </a:pPr>
            <a:r>
              <a:rPr lang="en-US" altLang="en-US" sz="1500" dirty="0" err="1">
                <a:solidFill>
                  <a:srgbClr val="0070C0"/>
                </a:solidFill>
                <a:latin typeface="+mn-lt"/>
                <a:cs typeface="Courier New" panose="02070309020205020404" pitchFamily="49" charset="0"/>
              </a:rPr>
              <a:t>circ</a:t>
            </a:r>
            <a:r>
              <a:rPr lang="en-US" altLang="en-US" sz="1500" dirty="0">
                <a:solidFill>
                  <a:srgbClr val="0070C0"/>
                </a:solidFill>
                <a:latin typeface="+mn-lt"/>
                <a:cs typeface="Courier New" panose="02070309020205020404" pitchFamily="49" charset="0"/>
              </a:rPr>
              <a:t>-&gt;draw();  </a:t>
            </a:r>
            <a:r>
              <a:rPr lang="en-US" altLang="en-US" sz="1500" dirty="0">
                <a:solidFill>
                  <a:schemeClr val="tx1"/>
                </a:solidFill>
                <a:latin typeface="+mn-lt"/>
                <a:cs typeface="Courier New" panose="02070309020205020404" pitchFamily="49" charset="0"/>
              </a:rPr>
              <a:t>//statically bound to draw()</a:t>
            </a:r>
          </a:p>
          <a:p>
            <a:pPr>
              <a:spcBef>
                <a:spcPct val="0"/>
              </a:spcBef>
              <a:buFontTx/>
              <a:buNone/>
            </a:pPr>
            <a:r>
              <a:rPr lang="en-US" altLang="en-US" sz="1500" dirty="0">
                <a:solidFill>
                  <a:schemeClr val="tx1"/>
                </a:solidFill>
                <a:latin typeface="+mn-lt"/>
                <a:cs typeface="Courier New" panose="02070309020205020404" pitchFamily="49" charset="0"/>
              </a:rPr>
              <a:t>                        //in Circle</a:t>
            </a:r>
          </a:p>
          <a:p>
            <a:pPr>
              <a:spcBef>
                <a:spcPct val="0"/>
              </a:spcBef>
              <a:buFontTx/>
              <a:buNone/>
            </a:pPr>
            <a:r>
              <a:rPr lang="en-US" altLang="en-US" sz="1500" dirty="0" err="1">
                <a:solidFill>
                  <a:srgbClr val="0070C0"/>
                </a:solidFill>
                <a:latin typeface="+mn-lt"/>
                <a:cs typeface="Courier New" panose="02070309020205020404" pitchFamily="49" charset="0"/>
              </a:rPr>
              <a:t>rect</a:t>
            </a:r>
            <a:r>
              <a:rPr lang="en-US" altLang="en-US" sz="1500" dirty="0">
                <a:solidFill>
                  <a:srgbClr val="0070C0"/>
                </a:solidFill>
                <a:latin typeface="+mn-lt"/>
                <a:cs typeface="Courier New" panose="02070309020205020404" pitchFamily="49" charset="0"/>
              </a:rPr>
              <a:t>-&gt;draw();  </a:t>
            </a:r>
            <a:r>
              <a:rPr lang="en-US" altLang="en-US" sz="1500" dirty="0">
                <a:solidFill>
                  <a:schemeClr val="tx1"/>
                </a:solidFill>
                <a:latin typeface="+mn-lt"/>
                <a:cs typeface="Courier New" panose="02070309020205020404" pitchFamily="49" charset="0"/>
              </a:rPr>
              <a:t>// Statically bound to </a:t>
            </a:r>
          </a:p>
          <a:p>
            <a:pPr>
              <a:spcBef>
                <a:spcPct val="0"/>
              </a:spcBef>
              <a:buFontTx/>
              <a:buNone/>
            </a:pPr>
            <a:r>
              <a:rPr lang="en-US" altLang="en-US" sz="1500" dirty="0">
                <a:solidFill>
                  <a:schemeClr val="tx1"/>
                </a:solidFill>
                <a:latin typeface="+mn-lt"/>
                <a:cs typeface="Courier New" panose="02070309020205020404" pitchFamily="49" charset="0"/>
              </a:rPr>
              <a:t>  	            // draw() in Rectangle</a:t>
            </a:r>
          </a:p>
          <a:p>
            <a:pPr>
              <a:spcBef>
                <a:spcPct val="0"/>
              </a:spcBef>
              <a:buFontTx/>
              <a:buNone/>
            </a:pPr>
            <a:endParaRPr lang="en-US" altLang="en-US" sz="1500" dirty="0">
              <a:solidFill>
                <a:schemeClr val="tx1"/>
              </a:solidFill>
              <a:latin typeface="+mn-lt"/>
              <a:cs typeface="Courier New" panose="02070309020205020404" pitchFamily="49" charset="0"/>
            </a:endParaRPr>
          </a:p>
        </p:txBody>
      </p:sp>
      <p:sp>
        <p:nvSpPr>
          <p:cNvPr id="2" name="Rounded Rectangle 1" descr="Stack object" title="Box">
            <a:extLst>
              <a:ext uri="{FF2B5EF4-FFF2-40B4-BE49-F238E27FC236}">
                <a16:creationId xmlns:a16="http://schemas.microsoft.com/office/drawing/2014/main" id="{79D322D7-D388-0245-8710-3B4EFDA0970F}"/>
              </a:ext>
            </a:extLst>
          </p:cNvPr>
          <p:cNvSpPr/>
          <p:nvPr/>
        </p:nvSpPr>
        <p:spPr bwMode="auto">
          <a:xfrm>
            <a:off x="4114800" y="4648201"/>
            <a:ext cx="4648200" cy="1905000"/>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8" charset="0"/>
            </a:endParaRPr>
          </a:p>
        </p:txBody>
      </p:sp>
      <p:sp>
        <p:nvSpPr>
          <p:cNvPr id="3" name="Rectangle 2">
            <a:extLst>
              <a:ext uri="{FF2B5EF4-FFF2-40B4-BE49-F238E27FC236}">
                <a16:creationId xmlns:a16="http://schemas.microsoft.com/office/drawing/2014/main" id="{23725F8D-53AB-754C-B602-E7D08DC37C61}"/>
              </a:ext>
            </a:extLst>
          </p:cNvPr>
          <p:cNvSpPr/>
          <p:nvPr/>
        </p:nvSpPr>
        <p:spPr>
          <a:xfrm>
            <a:off x="4215063" y="4742974"/>
            <a:ext cx="4555958" cy="1908215"/>
          </a:xfrm>
          <a:prstGeom prst="rect">
            <a:avLst/>
          </a:prstGeom>
        </p:spPr>
        <p:txBody>
          <a:bodyPr wrap="square">
            <a:spAutoFit/>
          </a:bodyPr>
          <a:lstStyle/>
          <a:p>
            <a:r>
              <a:rPr lang="en-US" altLang="en-US" sz="1600" dirty="0">
                <a:latin typeface="+mn-lt"/>
              </a:rPr>
              <a:t>If objects are allocated from the stack, it is quite different</a:t>
            </a:r>
          </a:p>
          <a:p>
            <a:pPr>
              <a:buFontTx/>
              <a:buNone/>
            </a:pPr>
            <a:r>
              <a:rPr lang="en-US" altLang="en-US" sz="1600" dirty="0">
                <a:latin typeface="+mn-lt"/>
                <a:cs typeface="Courier New" panose="02070309020205020404" pitchFamily="49" charset="0"/>
              </a:rPr>
              <a:t>	</a:t>
            </a:r>
            <a:r>
              <a:rPr lang="en-US" altLang="en-US" sz="1400" dirty="0">
                <a:solidFill>
                  <a:srgbClr val="0070C0"/>
                </a:solidFill>
                <a:latin typeface="+mn-lt"/>
                <a:cs typeface="Courier New" panose="02070309020205020404" pitchFamily="49" charset="0"/>
              </a:rPr>
              <a:t>Circle </a:t>
            </a:r>
            <a:r>
              <a:rPr lang="en-US" altLang="en-US" sz="1400" dirty="0" err="1">
                <a:solidFill>
                  <a:srgbClr val="0070C0"/>
                </a:solidFill>
                <a:latin typeface="+mn-lt"/>
                <a:cs typeface="Courier New" panose="02070309020205020404" pitchFamily="49" charset="0"/>
              </a:rPr>
              <a:t>circ</a:t>
            </a:r>
            <a:r>
              <a:rPr lang="en-US" altLang="en-US" sz="1400" dirty="0">
                <a:solidFill>
                  <a:srgbClr val="0070C0"/>
                </a:solidFill>
                <a:latin typeface="+mn-lt"/>
                <a:cs typeface="Courier New" panose="02070309020205020404" pitchFamily="49" charset="0"/>
              </a:rPr>
              <a:t>;    </a:t>
            </a:r>
            <a:r>
              <a:rPr lang="en-US" altLang="en-US" sz="1400" dirty="0">
                <a:latin typeface="+mn-lt"/>
                <a:cs typeface="Courier New" panose="02070309020205020404" pitchFamily="49" charset="0"/>
              </a:rPr>
              <a:t>//allocates on stack</a:t>
            </a:r>
          </a:p>
          <a:p>
            <a:pPr>
              <a:buFontTx/>
              <a:buNone/>
            </a:pPr>
            <a:r>
              <a:rPr lang="en-US" altLang="en-US" sz="1400" dirty="0">
                <a:solidFill>
                  <a:srgbClr val="0070C0"/>
                </a:solidFill>
                <a:latin typeface="+mn-lt"/>
                <a:cs typeface="Courier New" panose="02070309020205020404" pitchFamily="49" charset="0"/>
              </a:rPr>
              <a:t>  	Shape </a:t>
            </a:r>
            <a:r>
              <a:rPr lang="en-US" altLang="en-US" sz="1400" dirty="0" err="1">
                <a:solidFill>
                  <a:srgbClr val="0070C0"/>
                </a:solidFill>
                <a:latin typeface="+mn-lt"/>
                <a:cs typeface="Courier New" panose="02070309020205020404" pitchFamily="49" charset="0"/>
              </a:rPr>
              <a:t>sp</a:t>
            </a:r>
            <a:r>
              <a:rPr lang="en-US" altLang="en-US" sz="1400" dirty="0">
                <a:solidFill>
                  <a:srgbClr val="0070C0"/>
                </a:solidFill>
                <a:latin typeface="+mn-lt"/>
                <a:cs typeface="Courier New" panose="02070309020205020404" pitchFamily="49" charset="0"/>
              </a:rPr>
              <a:t>;   </a:t>
            </a:r>
          </a:p>
          <a:p>
            <a:pPr>
              <a:buFontTx/>
              <a:buNone/>
            </a:pPr>
            <a:r>
              <a:rPr lang="en-US" altLang="en-US" sz="1400" dirty="0">
                <a:solidFill>
                  <a:srgbClr val="0070C0"/>
                </a:solidFill>
                <a:latin typeface="+mn-lt"/>
                <a:cs typeface="Courier New" panose="02070309020205020404" pitchFamily="49" charset="0"/>
              </a:rPr>
              <a:t>   	</a:t>
            </a:r>
            <a:r>
              <a:rPr lang="en-US" altLang="en-US" sz="1400" dirty="0" err="1">
                <a:solidFill>
                  <a:srgbClr val="0070C0"/>
                </a:solidFill>
                <a:latin typeface="+mn-lt"/>
                <a:cs typeface="Courier New" panose="02070309020205020404" pitchFamily="49" charset="0"/>
              </a:rPr>
              <a:t>sp</a:t>
            </a:r>
            <a:r>
              <a:rPr lang="en-US" altLang="en-US" sz="1400" dirty="0">
                <a:solidFill>
                  <a:srgbClr val="0070C0"/>
                </a:solidFill>
                <a:latin typeface="+mn-lt"/>
                <a:cs typeface="Courier New" panose="02070309020205020404" pitchFamily="49" charset="0"/>
              </a:rPr>
              <a:t> = </a:t>
            </a:r>
            <a:r>
              <a:rPr lang="en-US" altLang="en-US" sz="1400" dirty="0" err="1">
                <a:solidFill>
                  <a:srgbClr val="0070C0"/>
                </a:solidFill>
                <a:latin typeface="+mn-lt"/>
                <a:cs typeface="Courier New" panose="02070309020205020404" pitchFamily="49" charset="0"/>
              </a:rPr>
              <a:t>circ</a:t>
            </a:r>
            <a:r>
              <a:rPr lang="en-US" altLang="en-US" sz="1400" dirty="0">
                <a:solidFill>
                  <a:srgbClr val="0070C0"/>
                </a:solidFill>
                <a:latin typeface="+mn-lt"/>
                <a:cs typeface="Courier New" panose="02070309020205020404" pitchFamily="49" charset="0"/>
              </a:rPr>
              <a:t>;      </a:t>
            </a:r>
            <a:r>
              <a:rPr lang="en-US" altLang="en-US" sz="1400" dirty="0">
                <a:latin typeface="+mn-lt"/>
                <a:cs typeface="Courier New" panose="02070309020205020404" pitchFamily="49" charset="0"/>
              </a:rPr>
              <a:t>//possible object slicing</a:t>
            </a:r>
          </a:p>
          <a:p>
            <a:pPr>
              <a:buFontTx/>
              <a:buNone/>
            </a:pPr>
            <a:r>
              <a:rPr lang="en-US" altLang="en-US" sz="1400" dirty="0">
                <a:solidFill>
                  <a:srgbClr val="0070C0"/>
                </a:solidFill>
                <a:latin typeface="+mn-lt"/>
                <a:cs typeface="Courier New" panose="02070309020205020404" pitchFamily="49" charset="0"/>
              </a:rPr>
              <a:t>	</a:t>
            </a:r>
            <a:r>
              <a:rPr lang="en-US" altLang="en-US" sz="1400" dirty="0" err="1">
                <a:solidFill>
                  <a:srgbClr val="0070C0"/>
                </a:solidFill>
                <a:latin typeface="+mn-lt"/>
                <a:cs typeface="Courier New" panose="02070309020205020404" pitchFamily="49" charset="0"/>
              </a:rPr>
              <a:t>sp.draw</a:t>
            </a:r>
            <a:r>
              <a:rPr lang="en-US" altLang="en-US" sz="1400" dirty="0">
                <a:solidFill>
                  <a:srgbClr val="0070C0"/>
                </a:solidFill>
                <a:latin typeface="+mn-lt"/>
                <a:cs typeface="Courier New" panose="02070309020205020404" pitchFamily="49" charset="0"/>
              </a:rPr>
              <a:t>();  </a:t>
            </a:r>
            <a:r>
              <a:rPr lang="en-US" altLang="en-US" sz="1400" dirty="0">
                <a:latin typeface="+mn-lt"/>
                <a:cs typeface="Courier New" panose="02070309020205020404" pitchFamily="49" charset="0"/>
              </a:rPr>
              <a:t>//bound to draw() in Circle</a:t>
            </a:r>
          </a:p>
          <a:p>
            <a:pPr>
              <a:buFontTx/>
              <a:buNone/>
            </a:pPr>
            <a:r>
              <a:rPr lang="en-US" altLang="en-US" sz="1400" dirty="0">
                <a:latin typeface="+mn-lt"/>
                <a:cs typeface="Courier New" panose="02070309020205020404" pitchFamily="49" charset="0"/>
              </a:rPr>
              <a:t>Recent development in OOP discourages objects allocated on stack.</a:t>
            </a:r>
            <a:endParaRPr lang="en-US" altLang="en-US" sz="1400" dirty="0">
              <a:latin typeface="+mn-lt"/>
            </a:endParaRPr>
          </a:p>
        </p:txBody>
      </p:sp>
    </p:spTree>
    <p:extLst>
      <p:ext uri="{BB962C8B-B14F-4D97-AF65-F5344CB8AC3E}">
        <p14:creationId xmlns:p14="http://schemas.microsoft.com/office/powerpoint/2010/main" val="4635253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2">
            <a:extLst>
              <a:ext uri="{FF2B5EF4-FFF2-40B4-BE49-F238E27FC236}">
                <a16:creationId xmlns:a16="http://schemas.microsoft.com/office/drawing/2014/main" id="{A35B3211-7560-E644-871A-81908CB018BF}"/>
              </a:ext>
            </a:extLst>
          </p:cNvPr>
          <p:cNvSpPr>
            <a:spLocks noGrp="1" noChangeArrowheads="1"/>
          </p:cNvSpPr>
          <p:nvPr>
            <p:ph type="title"/>
          </p:nvPr>
        </p:nvSpPr>
        <p:spPr/>
        <p:txBody>
          <a:bodyPr/>
          <a:lstStyle/>
          <a:p>
            <a:pPr eaLnBrk="1" hangingPunct="1">
              <a:lnSpc>
                <a:spcPct val="150000"/>
              </a:lnSpc>
            </a:pPr>
            <a:r>
              <a:rPr lang="en-US" altLang="en-US" sz="3200" dirty="0"/>
              <a:t>OOP in C++: Evaluation</a:t>
            </a:r>
          </a:p>
        </p:txBody>
      </p:sp>
      <p:sp>
        <p:nvSpPr>
          <p:cNvPr id="68613" name="Rectangle 3">
            <a:extLst>
              <a:ext uri="{FF2B5EF4-FFF2-40B4-BE49-F238E27FC236}">
                <a16:creationId xmlns:a16="http://schemas.microsoft.com/office/drawing/2014/main" id="{D19B441F-2166-3547-9A40-DDF8570C604C}"/>
              </a:ext>
            </a:extLst>
          </p:cNvPr>
          <p:cNvSpPr>
            <a:spLocks noGrp="1" noChangeArrowheads="1"/>
          </p:cNvSpPr>
          <p:nvPr>
            <p:ph type="body" idx="1"/>
          </p:nvPr>
        </p:nvSpPr>
        <p:spPr>
          <a:xfrm>
            <a:off x="457200" y="1295400"/>
            <a:ext cx="8153400" cy="4572000"/>
          </a:xfrm>
        </p:spPr>
        <p:txBody>
          <a:bodyPr/>
          <a:lstStyle/>
          <a:p>
            <a:pPr eaLnBrk="1" hangingPunct="1">
              <a:lnSpc>
                <a:spcPct val="90000"/>
              </a:lnSpc>
            </a:pPr>
            <a:r>
              <a:rPr lang="en-US" altLang="en-US" sz="2400" dirty="0">
                <a:solidFill>
                  <a:schemeClr val="tx1"/>
                </a:solidFill>
              </a:rPr>
              <a:t>C++ provides </a:t>
            </a:r>
            <a:r>
              <a:rPr lang="en-US" altLang="en-US" sz="2400" dirty="0">
                <a:solidFill>
                  <a:srgbClr val="FF0000"/>
                </a:solidFill>
              </a:rPr>
              <a:t>extensive access controls  </a:t>
            </a:r>
          </a:p>
          <a:p>
            <a:pPr lvl="1" eaLnBrk="1" hangingPunct="1">
              <a:lnSpc>
                <a:spcPct val="90000"/>
              </a:lnSpc>
            </a:pPr>
            <a:r>
              <a:rPr lang="en-US" altLang="en-US" sz="2000" dirty="0">
                <a:solidFill>
                  <a:schemeClr val="tx1"/>
                </a:solidFill>
              </a:rPr>
              <a:t>Access control to members as well as to inheritance base</a:t>
            </a:r>
          </a:p>
          <a:p>
            <a:pPr lvl="1" eaLnBrk="1" hangingPunct="1">
              <a:lnSpc>
                <a:spcPct val="90000"/>
              </a:lnSpc>
            </a:pPr>
            <a:r>
              <a:rPr lang="en-US" altLang="en-US" sz="2000" dirty="0">
                <a:solidFill>
                  <a:schemeClr val="tx1"/>
                </a:solidFill>
              </a:rPr>
              <a:t>Too complicated</a:t>
            </a:r>
          </a:p>
          <a:p>
            <a:pPr eaLnBrk="1" hangingPunct="1">
              <a:lnSpc>
                <a:spcPct val="90000"/>
              </a:lnSpc>
            </a:pPr>
            <a:r>
              <a:rPr lang="en-US" altLang="en-US" sz="2400" dirty="0">
                <a:solidFill>
                  <a:schemeClr val="tx1"/>
                </a:solidFill>
              </a:rPr>
              <a:t>C++ provides </a:t>
            </a:r>
            <a:r>
              <a:rPr lang="en-US" altLang="en-US" sz="2400" dirty="0">
                <a:solidFill>
                  <a:srgbClr val="FF0000"/>
                </a:solidFill>
              </a:rPr>
              <a:t>multiple inheritance</a:t>
            </a:r>
          </a:p>
          <a:p>
            <a:pPr eaLnBrk="1" hangingPunct="1">
              <a:lnSpc>
                <a:spcPct val="90000"/>
              </a:lnSpc>
            </a:pPr>
            <a:r>
              <a:rPr lang="en-US" altLang="en-US" sz="2400" dirty="0">
                <a:solidFill>
                  <a:schemeClr val="tx1"/>
                </a:solidFill>
              </a:rPr>
              <a:t>In C++, the programmer must decide at design time which methods will be statically bound and which must be dynamically bound</a:t>
            </a:r>
          </a:p>
          <a:p>
            <a:pPr lvl="1" eaLnBrk="1" hangingPunct="1">
              <a:lnSpc>
                <a:spcPct val="90000"/>
              </a:lnSpc>
            </a:pPr>
            <a:r>
              <a:rPr lang="en-US" altLang="en-US" sz="2000" dirty="0">
                <a:solidFill>
                  <a:schemeClr val="tx1"/>
                </a:solidFill>
              </a:rPr>
              <a:t>By </a:t>
            </a:r>
            <a:r>
              <a:rPr lang="en-US" altLang="en-US" sz="2000" dirty="0">
                <a:solidFill>
                  <a:srgbClr val="FF0000"/>
                </a:solidFill>
              </a:rPr>
              <a:t>default is static binding </a:t>
            </a:r>
            <a:r>
              <a:rPr lang="en-US" altLang="en-US" sz="2000" dirty="0">
                <a:solidFill>
                  <a:schemeClr val="tx1"/>
                </a:solidFill>
              </a:rPr>
              <a:t>(static binding is faster!)</a:t>
            </a:r>
          </a:p>
          <a:p>
            <a:pPr lvl="1" eaLnBrk="1" hangingPunct="1">
              <a:lnSpc>
                <a:spcPct val="90000"/>
              </a:lnSpc>
            </a:pPr>
            <a:r>
              <a:rPr lang="en-US" altLang="en-US" sz="2000" dirty="0">
                <a:solidFill>
                  <a:schemeClr val="tx1"/>
                </a:solidFill>
              </a:rPr>
              <a:t>Dynamic binding if programmer declares a method as virtual</a:t>
            </a:r>
            <a:endParaRPr lang="en-US" altLang="en-US" sz="2400" dirty="0">
              <a:solidFill>
                <a:schemeClr val="tx1"/>
              </a:solidFill>
            </a:endParaRPr>
          </a:p>
          <a:p>
            <a:pPr eaLnBrk="1" hangingPunct="1">
              <a:lnSpc>
                <a:spcPct val="90000"/>
              </a:lnSpc>
            </a:pPr>
            <a:r>
              <a:rPr lang="en-US" altLang="en-US" sz="2400" dirty="0">
                <a:solidFill>
                  <a:schemeClr val="tx1"/>
                </a:solidFill>
              </a:rPr>
              <a:t>C++ is much faster than Smalltalk</a:t>
            </a:r>
          </a:p>
          <a:p>
            <a:pPr lvl="1" eaLnBrk="1" hangingPunct="1">
              <a:lnSpc>
                <a:spcPct val="90000"/>
              </a:lnSpc>
            </a:pPr>
            <a:r>
              <a:rPr lang="en-US" altLang="en-US" sz="2000" dirty="0">
                <a:solidFill>
                  <a:schemeClr val="tx1"/>
                </a:solidFill>
              </a:rPr>
              <a:t>Because of interpretation and dynamic binding, Smalltalk is ~10 times slower than C++</a:t>
            </a:r>
          </a:p>
        </p:txBody>
      </p:sp>
    </p:spTree>
    <p:extLst>
      <p:ext uri="{BB962C8B-B14F-4D97-AF65-F5344CB8AC3E}">
        <p14:creationId xmlns:p14="http://schemas.microsoft.com/office/powerpoint/2010/main" val="31749690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2">
            <a:extLst>
              <a:ext uri="{FF2B5EF4-FFF2-40B4-BE49-F238E27FC236}">
                <a16:creationId xmlns:a16="http://schemas.microsoft.com/office/drawing/2014/main" id="{7E3F746E-C403-2D44-8977-EDA63397F46C}"/>
              </a:ext>
            </a:extLst>
          </p:cNvPr>
          <p:cNvSpPr>
            <a:spLocks noGrp="1" noChangeArrowheads="1"/>
          </p:cNvSpPr>
          <p:nvPr>
            <p:ph type="title"/>
          </p:nvPr>
        </p:nvSpPr>
        <p:spPr/>
        <p:txBody>
          <a:bodyPr/>
          <a:lstStyle/>
          <a:p>
            <a:pPr eaLnBrk="1" hangingPunct="1"/>
            <a:r>
              <a:rPr lang="en-US" altLang="en-US"/>
              <a:t>Support for OOP in Java</a:t>
            </a:r>
          </a:p>
        </p:txBody>
      </p:sp>
      <p:sp>
        <p:nvSpPr>
          <p:cNvPr id="70661" name="Rectangle 3">
            <a:extLst>
              <a:ext uri="{FF2B5EF4-FFF2-40B4-BE49-F238E27FC236}">
                <a16:creationId xmlns:a16="http://schemas.microsoft.com/office/drawing/2014/main" id="{725C6A0B-E72B-0041-86B7-7F41A1946A29}"/>
              </a:ext>
            </a:extLst>
          </p:cNvPr>
          <p:cNvSpPr>
            <a:spLocks noGrp="1" noChangeArrowheads="1"/>
          </p:cNvSpPr>
          <p:nvPr>
            <p:ph type="body" idx="1"/>
          </p:nvPr>
        </p:nvSpPr>
        <p:spPr>
          <a:xfrm>
            <a:off x="381000" y="1371600"/>
            <a:ext cx="8153400" cy="4572000"/>
          </a:xfrm>
        </p:spPr>
        <p:txBody>
          <a:bodyPr/>
          <a:lstStyle/>
          <a:p>
            <a:pPr eaLnBrk="1" hangingPunct="1"/>
            <a:r>
              <a:rPr lang="en-US" altLang="en-US" sz="2400" dirty="0">
                <a:solidFill>
                  <a:schemeClr val="tx1"/>
                </a:solidFill>
              </a:rPr>
              <a:t>Because of its close relationship to C++, focus is on the differences from that language</a:t>
            </a:r>
          </a:p>
          <a:p>
            <a:pPr eaLnBrk="1" hangingPunct="1"/>
            <a:r>
              <a:rPr lang="en-US" altLang="en-US" sz="2400" dirty="0">
                <a:solidFill>
                  <a:schemeClr val="tx1"/>
                </a:solidFill>
              </a:rPr>
              <a:t>General Characteristics</a:t>
            </a:r>
          </a:p>
          <a:p>
            <a:pPr lvl="1" eaLnBrk="1" hangingPunct="1"/>
            <a:r>
              <a:rPr lang="en-US" altLang="en-US" sz="2000" dirty="0">
                <a:solidFill>
                  <a:srgbClr val="FF0000"/>
                </a:solidFill>
              </a:rPr>
              <a:t>All data are objects except the primitive types</a:t>
            </a:r>
          </a:p>
          <a:p>
            <a:pPr lvl="1" eaLnBrk="1" hangingPunct="1"/>
            <a:r>
              <a:rPr lang="en-US" altLang="en-US" sz="2000" dirty="0">
                <a:solidFill>
                  <a:schemeClr val="tx1"/>
                </a:solidFill>
              </a:rPr>
              <a:t>All primitive types have </a:t>
            </a:r>
            <a:r>
              <a:rPr lang="en-US" altLang="en-US" sz="2000" dirty="0">
                <a:solidFill>
                  <a:srgbClr val="FF0000"/>
                </a:solidFill>
              </a:rPr>
              <a:t>wrapper classes </a:t>
            </a:r>
            <a:r>
              <a:rPr lang="en-US" altLang="en-US" sz="2000" dirty="0">
                <a:solidFill>
                  <a:schemeClr val="tx1"/>
                </a:solidFill>
              </a:rPr>
              <a:t>that store one data value</a:t>
            </a:r>
          </a:p>
          <a:p>
            <a:pPr lvl="1" eaLnBrk="1" hangingPunct="1"/>
            <a:r>
              <a:rPr lang="en-US" altLang="en-US" sz="2000" dirty="0">
                <a:solidFill>
                  <a:srgbClr val="FF0000"/>
                </a:solidFill>
              </a:rPr>
              <a:t>All objects are heap-dynamic</a:t>
            </a:r>
            <a:r>
              <a:rPr lang="en-US" altLang="en-US" sz="2000" dirty="0">
                <a:solidFill>
                  <a:schemeClr val="tx1"/>
                </a:solidFill>
              </a:rPr>
              <a:t>, are referenced through reference variables, and most are allocated with </a:t>
            </a:r>
            <a:r>
              <a:rPr lang="en-US" altLang="en-US" sz="2000" dirty="0">
                <a:solidFill>
                  <a:srgbClr val="FF0000"/>
                </a:solidFill>
              </a:rPr>
              <a:t>new</a:t>
            </a:r>
          </a:p>
          <a:p>
            <a:pPr lvl="1" eaLnBrk="1" hangingPunct="1"/>
            <a:r>
              <a:rPr lang="en-US" altLang="en-US" sz="2000" dirty="0">
                <a:solidFill>
                  <a:schemeClr val="tx1"/>
                </a:solidFill>
              </a:rPr>
              <a:t>A </a:t>
            </a:r>
            <a:r>
              <a:rPr lang="en-US" altLang="en-US" sz="2000" dirty="0">
                <a:solidFill>
                  <a:srgbClr val="FF0000"/>
                </a:solidFill>
                <a:cs typeface="Courier New" panose="02070309020205020404" pitchFamily="49" charset="0"/>
              </a:rPr>
              <a:t>finalize</a:t>
            </a:r>
            <a:r>
              <a:rPr lang="en-US" altLang="en-US" sz="2000" dirty="0">
                <a:solidFill>
                  <a:srgbClr val="FF0000"/>
                </a:solidFill>
              </a:rPr>
              <a:t> </a:t>
            </a:r>
            <a:r>
              <a:rPr lang="en-US" altLang="en-US" sz="2000" dirty="0">
                <a:solidFill>
                  <a:schemeClr val="tx1"/>
                </a:solidFill>
              </a:rPr>
              <a:t>method is implicitly called when the garbage collector is about to reclaim the storage occupied by the object</a:t>
            </a:r>
          </a:p>
        </p:txBody>
      </p:sp>
    </p:spTree>
    <p:extLst>
      <p:ext uri="{BB962C8B-B14F-4D97-AF65-F5344CB8AC3E}">
        <p14:creationId xmlns:p14="http://schemas.microsoft.com/office/powerpoint/2010/main" val="35906912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2">
            <a:extLst>
              <a:ext uri="{FF2B5EF4-FFF2-40B4-BE49-F238E27FC236}">
                <a16:creationId xmlns:a16="http://schemas.microsoft.com/office/drawing/2014/main" id="{CFAF0310-C542-6F4E-87AD-28C97003EF26}"/>
              </a:ext>
            </a:extLst>
          </p:cNvPr>
          <p:cNvSpPr>
            <a:spLocks noGrp="1" noChangeArrowheads="1"/>
          </p:cNvSpPr>
          <p:nvPr>
            <p:ph type="title"/>
          </p:nvPr>
        </p:nvSpPr>
        <p:spPr/>
        <p:txBody>
          <a:bodyPr/>
          <a:lstStyle/>
          <a:p>
            <a:pPr eaLnBrk="1" hangingPunct="1">
              <a:lnSpc>
                <a:spcPct val="150000"/>
              </a:lnSpc>
            </a:pPr>
            <a:r>
              <a:rPr lang="en-US" altLang="en-US" sz="3200" dirty="0"/>
              <a:t>Java: Inheritance  </a:t>
            </a:r>
          </a:p>
        </p:txBody>
      </p:sp>
      <p:sp>
        <p:nvSpPr>
          <p:cNvPr id="78853" name="Rectangle 3">
            <a:extLst>
              <a:ext uri="{FF2B5EF4-FFF2-40B4-BE49-F238E27FC236}">
                <a16:creationId xmlns:a16="http://schemas.microsoft.com/office/drawing/2014/main" id="{7A566994-08BC-4C41-9C2F-D07DC7957A48}"/>
              </a:ext>
            </a:extLst>
          </p:cNvPr>
          <p:cNvSpPr>
            <a:spLocks noGrp="1" noChangeArrowheads="1"/>
          </p:cNvSpPr>
          <p:nvPr>
            <p:ph type="body" idx="1"/>
          </p:nvPr>
        </p:nvSpPr>
        <p:spPr>
          <a:xfrm>
            <a:off x="457200" y="1295400"/>
            <a:ext cx="8534400" cy="5257800"/>
          </a:xfrm>
        </p:spPr>
        <p:txBody>
          <a:bodyPr/>
          <a:lstStyle/>
          <a:p>
            <a:pPr eaLnBrk="1" hangingPunct="1">
              <a:defRPr/>
            </a:pPr>
            <a:r>
              <a:rPr lang="en-US" altLang="en-US" sz="2200" dirty="0">
                <a:solidFill>
                  <a:srgbClr val="FF0000"/>
                </a:solidFill>
              </a:rPr>
              <a:t>Single inheritance </a:t>
            </a:r>
            <a:r>
              <a:rPr lang="en-US" altLang="en-US" sz="2200" dirty="0">
                <a:solidFill>
                  <a:schemeClr val="tx1"/>
                </a:solidFill>
              </a:rPr>
              <a:t>supported only</a:t>
            </a:r>
          </a:p>
          <a:p>
            <a:pPr eaLnBrk="1" hangingPunct="1">
              <a:defRPr/>
            </a:pPr>
            <a:r>
              <a:rPr lang="en-US" altLang="en-US" sz="2200" dirty="0">
                <a:solidFill>
                  <a:schemeClr val="tx1"/>
                </a:solidFill>
              </a:rPr>
              <a:t>The benefits of multiple inheritance can be achieved via </a:t>
            </a:r>
            <a:r>
              <a:rPr lang="en-US" altLang="en-US" sz="2200" dirty="0">
                <a:solidFill>
                  <a:srgbClr val="FF0000"/>
                </a:solidFill>
              </a:rPr>
              <a:t>interface</a:t>
            </a:r>
          </a:p>
          <a:p>
            <a:pPr eaLnBrk="1" hangingPunct="1">
              <a:defRPr/>
            </a:pPr>
            <a:r>
              <a:rPr lang="en-US" altLang="en-US" sz="2200" dirty="0">
                <a:solidFill>
                  <a:schemeClr val="tx1"/>
                </a:solidFill>
              </a:rPr>
              <a:t>An interface can include only method declarations and named constants, e.g., </a:t>
            </a:r>
            <a:endParaRPr lang="en-US" altLang="en-US" sz="2400" dirty="0">
              <a:solidFill>
                <a:schemeClr val="tx1"/>
              </a:solidFill>
            </a:endParaRPr>
          </a:p>
          <a:p>
            <a:pPr lvl="1" eaLnBrk="1" hangingPunct="1">
              <a:buNone/>
              <a:defRPr/>
            </a:pPr>
            <a:r>
              <a:rPr lang="en-US" altLang="en-US" sz="2000" dirty="0">
                <a:solidFill>
                  <a:schemeClr val="tx1"/>
                </a:solidFill>
                <a:cs typeface="Courier New" panose="02070309020205020404" pitchFamily="49" charset="0"/>
              </a:rPr>
              <a:t>	</a:t>
            </a:r>
            <a:r>
              <a:rPr lang="en-US" altLang="en-US" sz="1800" dirty="0">
                <a:solidFill>
                  <a:srgbClr val="0070C0"/>
                </a:solidFill>
                <a:cs typeface="Courier New" panose="02070309020205020404" pitchFamily="49" charset="0"/>
              </a:rPr>
              <a:t>public interface Comparable &lt;T&gt; {</a:t>
            </a:r>
          </a:p>
          <a:p>
            <a:pPr lvl="1" eaLnBrk="1" hangingPunct="1">
              <a:buNone/>
              <a:defRPr/>
            </a:pPr>
            <a:r>
              <a:rPr lang="en-US" altLang="en-US" sz="1800" dirty="0">
                <a:solidFill>
                  <a:srgbClr val="0070C0"/>
                </a:solidFill>
                <a:cs typeface="Courier New" panose="02070309020205020404" pitchFamily="49" charset="0"/>
              </a:rPr>
              <a:t>		     public </a:t>
            </a:r>
            <a:r>
              <a:rPr lang="en-US" altLang="en-US" sz="1800" dirty="0" err="1">
                <a:solidFill>
                  <a:srgbClr val="0070C0"/>
                </a:solidFill>
                <a:cs typeface="Courier New" panose="02070309020205020404" pitchFamily="49" charset="0"/>
              </a:rPr>
              <a:t>int</a:t>
            </a:r>
            <a:r>
              <a:rPr lang="en-US" altLang="en-US" sz="1800" dirty="0">
                <a:solidFill>
                  <a:srgbClr val="0070C0"/>
                </a:solidFill>
                <a:cs typeface="Courier New" panose="02070309020205020404" pitchFamily="49" charset="0"/>
              </a:rPr>
              <a:t> </a:t>
            </a:r>
            <a:r>
              <a:rPr lang="en-US" altLang="en-US" sz="1800" dirty="0" err="1">
                <a:solidFill>
                  <a:srgbClr val="0070C0"/>
                </a:solidFill>
                <a:cs typeface="Courier New" panose="02070309020205020404" pitchFamily="49" charset="0"/>
              </a:rPr>
              <a:t>comparedTo</a:t>
            </a:r>
            <a:r>
              <a:rPr lang="en-US" altLang="en-US" sz="1800" dirty="0">
                <a:solidFill>
                  <a:srgbClr val="0070C0"/>
                </a:solidFill>
                <a:cs typeface="Courier New" panose="02070309020205020404" pitchFamily="49" charset="0"/>
              </a:rPr>
              <a:t> (T b);</a:t>
            </a:r>
          </a:p>
          <a:p>
            <a:pPr lvl="1" eaLnBrk="1" hangingPunct="1">
              <a:buNone/>
              <a:defRPr/>
            </a:pPr>
            <a:r>
              <a:rPr lang="en-US" altLang="en-US" sz="1800" dirty="0">
                <a:solidFill>
                  <a:srgbClr val="0070C0"/>
                </a:solidFill>
                <a:cs typeface="Courier New" panose="02070309020205020404" pitchFamily="49" charset="0"/>
              </a:rPr>
              <a:t>	}</a:t>
            </a:r>
          </a:p>
          <a:p>
            <a:pPr eaLnBrk="1" hangingPunct="1">
              <a:defRPr/>
            </a:pPr>
            <a:r>
              <a:rPr lang="en-US" altLang="en-US" sz="2200" dirty="0">
                <a:solidFill>
                  <a:schemeClr val="tx1"/>
                </a:solidFill>
              </a:rPr>
              <a:t>Methods can be </a:t>
            </a:r>
            <a:r>
              <a:rPr lang="en-US" altLang="en-US" sz="2000" dirty="0">
                <a:solidFill>
                  <a:srgbClr val="FF0000"/>
                </a:solidFill>
              </a:rPr>
              <a:t>final</a:t>
            </a:r>
            <a:r>
              <a:rPr lang="en-US" altLang="en-US" sz="2200" dirty="0">
                <a:solidFill>
                  <a:schemeClr val="tx1"/>
                </a:solidFill>
              </a:rPr>
              <a:t> (cannot be overridden)</a:t>
            </a:r>
          </a:p>
          <a:p>
            <a:pPr eaLnBrk="1" hangingPunct="1">
              <a:buFontTx/>
              <a:buChar char="-"/>
              <a:defRPr/>
            </a:pPr>
            <a:r>
              <a:rPr lang="en-US" altLang="en-US" sz="2200" dirty="0">
                <a:solidFill>
                  <a:schemeClr val="tx1"/>
                </a:solidFill>
              </a:rPr>
              <a:t>All subclasses are subtypes</a:t>
            </a:r>
            <a:endParaRPr lang="en-US" altLang="en-US" sz="2400" dirty="0">
              <a:solidFill>
                <a:schemeClr val="tx1"/>
              </a:solidFill>
            </a:endParaRPr>
          </a:p>
          <a:p>
            <a:pPr eaLnBrk="1" hangingPunct="1">
              <a:buFontTx/>
              <a:buChar char="-"/>
              <a:defRPr/>
            </a:pPr>
            <a:r>
              <a:rPr lang="en-US" altLang="en-US" sz="2200" dirty="0">
                <a:solidFill>
                  <a:schemeClr val="tx1"/>
                </a:solidFill>
              </a:rPr>
              <a:t>The </a:t>
            </a:r>
            <a:r>
              <a:rPr lang="en-US" altLang="en-US" sz="2200" dirty="0">
                <a:solidFill>
                  <a:srgbClr val="FF0000"/>
                </a:solidFill>
              </a:rPr>
              <a:t>super</a:t>
            </a:r>
            <a:r>
              <a:rPr lang="en-US" altLang="en-US" sz="2200" dirty="0">
                <a:solidFill>
                  <a:schemeClr val="tx1"/>
                </a:solidFill>
              </a:rPr>
              <a:t> keyword</a:t>
            </a:r>
          </a:p>
          <a:p>
            <a:pPr lvl="1" eaLnBrk="1" hangingPunct="1">
              <a:buFontTx/>
              <a:buChar char="-"/>
              <a:defRPr/>
            </a:pPr>
            <a:r>
              <a:rPr lang="en-US" sz="2000" dirty="0">
                <a:solidFill>
                  <a:schemeClr val="tx1"/>
                </a:solidFill>
              </a:rPr>
              <a:t>a reference variable that is used to refer parent class objects.</a:t>
            </a:r>
            <a:r>
              <a:rPr lang="en-US" dirty="0"/>
              <a:t> </a:t>
            </a:r>
            <a:endParaRPr lang="en-US" altLang="en-US" sz="2000" dirty="0">
              <a:solidFill>
                <a:schemeClr val="tx1"/>
              </a:solidFill>
            </a:endParaRPr>
          </a:p>
        </p:txBody>
      </p:sp>
    </p:spTree>
    <p:extLst>
      <p:ext uri="{BB962C8B-B14F-4D97-AF65-F5344CB8AC3E}">
        <p14:creationId xmlns:p14="http://schemas.microsoft.com/office/powerpoint/2010/main" val="35812111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2">
            <a:extLst>
              <a:ext uri="{FF2B5EF4-FFF2-40B4-BE49-F238E27FC236}">
                <a16:creationId xmlns:a16="http://schemas.microsoft.com/office/drawing/2014/main" id="{0546D2F1-E9EE-C74F-B751-AF8664AE6C7C}"/>
              </a:ext>
            </a:extLst>
          </p:cNvPr>
          <p:cNvSpPr>
            <a:spLocks noGrp="1" noChangeArrowheads="1"/>
          </p:cNvSpPr>
          <p:nvPr>
            <p:ph type="title"/>
          </p:nvPr>
        </p:nvSpPr>
        <p:spPr/>
        <p:txBody>
          <a:bodyPr/>
          <a:lstStyle/>
          <a:p>
            <a:pPr eaLnBrk="1" hangingPunct="1">
              <a:lnSpc>
                <a:spcPct val="150000"/>
              </a:lnSpc>
            </a:pPr>
            <a:r>
              <a:rPr lang="en-US" altLang="en-US" sz="3000" dirty="0"/>
              <a:t>Java: Dynamic Binding and Nested Classes</a:t>
            </a:r>
          </a:p>
        </p:txBody>
      </p:sp>
      <p:sp>
        <p:nvSpPr>
          <p:cNvPr id="76805" name="Rectangle 3">
            <a:extLst>
              <a:ext uri="{FF2B5EF4-FFF2-40B4-BE49-F238E27FC236}">
                <a16:creationId xmlns:a16="http://schemas.microsoft.com/office/drawing/2014/main" id="{69132253-CAC3-EB43-8956-F73F2D49F78C}"/>
              </a:ext>
            </a:extLst>
          </p:cNvPr>
          <p:cNvSpPr>
            <a:spLocks noGrp="1" noChangeArrowheads="1"/>
          </p:cNvSpPr>
          <p:nvPr>
            <p:ph type="body" idx="1"/>
          </p:nvPr>
        </p:nvSpPr>
        <p:spPr>
          <a:xfrm>
            <a:off x="609600" y="1371600"/>
            <a:ext cx="8153400" cy="4800600"/>
          </a:xfrm>
        </p:spPr>
        <p:txBody>
          <a:bodyPr/>
          <a:lstStyle/>
          <a:p>
            <a:pPr eaLnBrk="1" hangingPunct="1"/>
            <a:r>
              <a:rPr lang="en-US" altLang="en-US" sz="2200" dirty="0">
                <a:solidFill>
                  <a:schemeClr val="tx1"/>
                </a:solidFill>
              </a:rPr>
              <a:t>Dynamic Binding</a:t>
            </a:r>
          </a:p>
          <a:p>
            <a:pPr lvl="1" eaLnBrk="1" hangingPunct="1"/>
            <a:r>
              <a:rPr lang="en-US" altLang="en-US" sz="1800" dirty="0">
                <a:solidFill>
                  <a:schemeClr val="tx1"/>
                </a:solidFill>
              </a:rPr>
              <a:t>In Java, all messages are dynamically bound to methods</a:t>
            </a:r>
          </a:p>
          <a:p>
            <a:pPr lvl="2" eaLnBrk="1" hangingPunct="1"/>
            <a:r>
              <a:rPr lang="en-US" altLang="en-US" sz="1500" dirty="0">
                <a:solidFill>
                  <a:schemeClr val="tx1"/>
                </a:solidFill>
              </a:rPr>
              <a:t>unless the method is </a:t>
            </a:r>
            <a:r>
              <a:rPr lang="en-US" altLang="en-US" sz="1300" dirty="0">
                <a:solidFill>
                  <a:srgbClr val="FF0000"/>
                </a:solidFill>
              </a:rPr>
              <a:t>final</a:t>
            </a:r>
            <a:r>
              <a:rPr lang="en-US" altLang="en-US" sz="1500" dirty="0">
                <a:solidFill>
                  <a:srgbClr val="FF0000"/>
                </a:solidFill>
              </a:rPr>
              <a:t> </a:t>
            </a:r>
            <a:r>
              <a:rPr lang="en-US" altLang="en-US" sz="1500" dirty="0">
                <a:solidFill>
                  <a:schemeClr val="tx1"/>
                </a:solidFill>
              </a:rPr>
              <a:t>(i.e., it cannot be overridden, therefore dynamic binding serves no purpose)</a:t>
            </a:r>
          </a:p>
          <a:p>
            <a:pPr lvl="1" eaLnBrk="1" hangingPunct="1"/>
            <a:r>
              <a:rPr lang="en-US" altLang="en-US" sz="1800" dirty="0">
                <a:solidFill>
                  <a:schemeClr val="tx1"/>
                </a:solidFill>
              </a:rPr>
              <a:t>Static binding is also used if the methods is </a:t>
            </a:r>
            <a:r>
              <a:rPr lang="en-US" altLang="en-US" sz="1600" dirty="0">
                <a:solidFill>
                  <a:srgbClr val="FF0000"/>
                </a:solidFill>
                <a:cs typeface="Courier New" panose="02070309020205020404" pitchFamily="49" charset="0"/>
              </a:rPr>
              <a:t>static</a:t>
            </a:r>
            <a:r>
              <a:rPr lang="en-US" altLang="en-US" sz="1800" dirty="0">
                <a:solidFill>
                  <a:schemeClr val="tx1"/>
                </a:solidFill>
              </a:rPr>
              <a:t> or</a:t>
            </a:r>
            <a:r>
              <a:rPr lang="en-US" altLang="en-US" sz="1800" dirty="0">
                <a:solidFill>
                  <a:srgbClr val="FF0000"/>
                </a:solidFill>
              </a:rPr>
              <a:t> </a:t>
            </a:r>
            <a:r>
              <a:rPr lang="en-US" altLang="en-US" sz="1600" dirty="0">
                <a:solidFill>
                  <a:srgbClr val="FF0000"/>
                </a:solidFill>
                <a:cs typeface="Courier New" panose="02070309020205020404" pitchFamily="49" charset="0"/>
              </a:rPr>
              <a:t>private</a:t>
            </a:r>
            <a:r>
              <a:rPr lang="en-US" altLang="en-US" sz="1800" dirty="0">
                <a:solidFill>
                  <a:srgbClr val="FF0000"/>
                </a:solidFill>
              </a:rPr>
              <a:t> </a:t>
            </a:r>
            <a:r>
              <a:rPr lang="en-US" altLang="en-US" sz="1800" dirty="0">
                <a:solidFill>
                  <a:schemeClr val="tx1"/>
                </a:solidFill>
              </a:rPr>
              <a:t>both of which disallow overriding</a:t>
            </a:r>
            <a:endParaRPr lang="en-US" altLang="en-US" sz="2400" dirty="0">
              <a:solidFill>
                <a:schemeClr val="tx1"/>
              </a:solidFill>
            </a:endParaRPr>
          </a:p>
          <a:p>
            <a:pPr eaLnBrk="1" hangingPunct="1"/>
            <a:r>
              <a:rPr lang="en-US" altLang="en-US" sz="2200" dirty="0">
                <a:solidFill>
                  <a:schemeClr val="tx1"/>
                </a:solidFill>
              </a:rPr>
              <a:t>Nested Classes </a:t>
            </a:r>
          </a:p>
          <a:p>
            <a:pPr lvl="1" eaLnBrk="1" hangingPunct="1"/>
            <a:r>
              <a:rPr lang="en-US" altLang="en-US" sz="1800" dirty="0">
                <a:solidFill>
                  <a:schemeClr val="tx1"/>
                </a:solidFill>
              </a:rPr>
              <a:t>hidden from all classes in the package, except for the nesting class</a:t>
            </a:r>
          </a:p>
          <a:p>
            <a:pPr lvl="1" eaLnBrk="1" hangingPunct="1"/>
            <a:r>
              <a:rPr lang="en-US" altLang="en-US" sz="1800" dirty="0" err="1">
                <a:solidFill>
                  <a:schemeClr val="tx1"/>
                </a:solidFill>
              </a:rPr>
              <a:t>Nonstatic</a:t>
            </a:r>
            <a:r>
              <a:rPr lang="en-US" altLang="en-US" sz="1800" dirty="0">
                <a:solidFill>
                  <a:schemeClr val="tx1"/>
                </a:solidFill>
              </a:rPr>
              <a:t> classes nested directly are called </a:t>
            </a:r>
            <a:r>
              <a:rPr lang="en-US" altLang="en-US" sz="1800" i="1" dirty="0" err="1">
                <a:solidFill>
                  <a:srgbClr val="FF0000"/>
                </a:solidFill>
              </a:rPr>
              <a:t>innerclasses</a:t>
            </a:r>
            <a:endParaRPr lang="en-US" altLang="en-US" sz="1800" i="1" dirty="0">
              <a:solidFill>
                <a:srgbClr val="FF0000"/>
              </a:solidFill>
            </a:endParaRPr>
          </a:p>
          <a:p>
            <a:pPr lvl="2" eaLnBrk="1" hangingPunct="1"/>
            <a:r>
              <a:rPr lang="en-US" altLang="en-US" sz="1600" dirty="0">
                <a:solidFill>
                  <a:schemeClr val="tx1"/>
                </a:solidFill>
              </a:rPr>
              <a:t>An </a:t>
            </a:r>
            <a:r>
              <a:rPr lang="en-US" altLang="en-US" sz="1600" dirty="0" err="1">
                <a:solidFill>
                  <a:schemeClr val="tx1"/>
                </a:solidFill>
              </a:rPr>
              <a:t>innerclass</a:t>
            </a:r>
            <a:r>
              <a:rPr lang="en-US" altLang="en-US" sz="1600" dirty="0">
                <a:solidFill>
                  <a:schemeClr val="tx1"/>
                </a:solidFill>
              </a:rPr>
              <a:t> can access members of its nesting class</a:t>
            </a:r>
          </a:p>
          <a:p>
            <a:pPr lvl="2" eaLnBrk="1" hangingPunct="1"/>
            <a:r>
              <a:rPr lang="en-US" altLang="en-US" sz="1600" dirty="0">
                <a:solidFill>
                  <a:schemeClr val="tx1"/>
                </a:solidFill>
              </a:rPr>
              <a:t>A static nested class cannot access members of its nesting class</a:t>
            </a:r>
          </a:p>
          <a:p>
            <a:pPr lvl="1" eaLnBrk="1" hangingPunct="1"/>
            <a:r>
              <a:rPr lang="en-US" altLang="en-US" sz="1800" dirty="0">
                <a:solidFill>
                  <a:schemeClr val="tx1"/>
                </a:solidFill>
              </a:rPr>
              <a:t>Nested classes can be anonymous</a:t>
            </a:r>
          </a:p>
          <a:p>
            <a:pPr lvl="1" eaLnBrk="1" hangingPunct="1"/>
            <a:r>
              <a:rPr lang="en-US" altLang="en-US" sz="1800" dirty="0">
                <a:solidFill>
                  <a:schemeClr val="tx1"/>
                </a:solidFill>
              </a:rPr>
              <a:t>A </a:t>
            </a:r>
            <a:r>
              <a:rPr lang="en-US" altLang="en-US" sz="1800" i="1" dirty="0">
                <a:solidFill>
                  <a:srgbClr val="FF0000"/>
                </a:solidFill>
              </a:rPr>
              <a:t>local nested class </a:t>
            </a:r>
            <a:r>
              <a:rPr lang="en-US" altLang="en-US" sz="1800" dirty="0">
                <a:solidFill>
                  <a:schemeClr val="tx1"/>
                </a:solidFill>
              </a:rPr>
              <a:t>is defined in a method of its nesting class</a:t>
            </a:r>
          </a:p>
          <a:p>
            <a:pPr lvl="2" eaLnBrk="1" hangingPunct="1"/>
            <a:r>
              <a:rPr lang="en-US" altLang="en-US" sz="1600" dirty="0">
                <a:solidFill>
                  <a:schemeClr val="tx1"/>
                </a:solidFill>
              </a:rPr>
              <a:t>No access specifier is used</a:t>
            </a:r>
          </a:p>
          <a:p>
            <a:pPr lvl="1" eaLnBrk="1" hangingPunct="1">
              <a:buFontTx/>
              <a:buNone/>
            </a:pPr>
            <a:endParaRPr lang="en-US" altLang="en-US" dirty="0"/>
          </a:p>
        </p:txBody>
      </p:sp>
    </p:spTree>
    <p:extLst>
      <p:ext uri="{BB962C8B-B14F-4D97-AF65-F5344CB8AC3E}">
        <p14:creationId xmlns:p14="http://schemas.microsoft.com/office/powerpoint/2010/main" val="22232323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Rectangle 2">
            <a:extLst>
              <a:ext uri="{FF2B5EF4-FFF2-40B4-BE49-F238E27FC236}">
                <a16:creationId xmlns:a16="http://schemas.microsoft.com/office/drawing/2014/main" id="{BBD6DB0D-9184-FF4E-84A3-47FDEDB566D3}"/>
              </a:ext>
            </a:extLst>
          </p:cNvPr>
          <p:cNvSpPr>
            <a:spLocks noGrp="1" noChangeArrowheads="1"/>
          </p:cNvSpPr>
          <p:nvPr>
            <p:ph type="title"/>
          </p:nvPr>
        </p:nvSpPr>
        <p:spPr/>
        <p:txBody>
          <a:bodyPr/>
          <a:lstStyle/>
          <a:p>
            <a:pPr eaLnBrk="1" hangingPunct="1"/>
            <a:r>
              <a:rPr lang="en-US" altLang="en-US" dirty="0"/>
              <a:t>OOP in Java: Evaluation</a:t>
            </a:r>
          </a:p>
        </p:txBody>
      </p:sp>
      <p:sp>
        <p:nvSpPr>
          <p:cNvPr id="78853" name="Rectangle 3">
            <a:extLst>
              <a:ext uri="{FF2B5EF4-FFF2-40B4-BE49-F238E27FC236}">
                <a16:creationId xmlns:a16="http://schemas.microsoft.com/office/drawing/2014/main" id="{0DD5DDEF-AD1A-2A45-AC3F-99E52DCE3BF5}"/>
              </a:ext>
            </a:extLst>
          </p:cNvPr>
          <p:cNvSpPr>
            <a:spLocks noGrp="1" noChangeArrowheads="1"/>
          </p:cNvSpPr>
          <p:nvPr>
            <p:ph type="body" idx="1"/>
          </p:nvPr>
        </p:nvSpPr>
        <p:spPr>
          <a:xfrm>
            <a:off x="609600" y="1066800"/>
            <a:ext cx="8153400" cy="4572000"/>
          </a:xfrm>
        </p:spPr>
        <p:txBody>
          <a:bodyPr/>
          <a:lstStyle/>
          <a:p>
            <a:pPr marL="0" indent="0" eaLnBrk="1" hangingPunct="1">
              <a:buNone/>
            </a:pPr>
            <a:endParaRPr lang="en-US" altLang="en-US" dirty="0"/>
          </a:p>
          <a:p>
            <a:pPr eaLnBrk="1" hangingPunct="1"/>
            <a:r>
              <a:rPr lang="en-US" altLang="en-US" sz="2400" dirty="0">
                <a:solidFill>
                  <a:schemeClr val="tx1"/>
                </a:solidFill>
              </a:rPr>
              <a:t>Design decisions to support OOP are similar to C++</a:t>
            </a:r>
          </a:p>
          <a:p>
            <a:pPr eaLnBrk="1" hangingPunct="1"/>
            <a:r>
              <a:rPr lang="en-US" altLang="en-US" sz="2400" dirty="0">
                <a:solidFill>
                  <a:schemeClr val="tx1"/>
                </a:solidFill>
              </a:rPr>
              <a:t>No support for procedural programming</a:t>
            </a:r>
          </a:p>
          <a:p>
            <a:pPr eaLnBrk="1" hangingPunct="1"/>
            <a:r>
              <a:rPr lang="en-US" altLang="en-US" sz="2400" dirty="0">
                <a:solidFill>
                  <a:srgbClr val="FF0000"/>
                </a:solidFill>
              </a:rPr>
              <a:t>No parentless classes</a:t>
            </a:r>
          </a:p>
          <a:p>
            <a:pPr lvl="1" eaLnBrk="1" hangingPunct="1"/>
            <a:r>
              <a:rPr lang="en-US" sz="1800" dirty="0">
                <a:solidFill>
                  <a:schemeClr val="tx1"/>
                </a:solidFill>
              </a:rPr>
              <a:t>The </a:t>
            </a:r>
            <a:r>
              <a:rPr lang="en-US" sz="1800" dirty="0">
                <a:solidFill>
                  <a:srgbClr val="FF0000"/>
                </a:solidFill>
              </a:rPr>
              <a:t>Object class </a:t>
            </a:r>
            <a:r>
              <a:rPr lang="en-US" sz="1800" dirty="0">
                <a:solidFill>
                  <a:schemeClr val="tx1"/>
                </a:solidFill>
              </a:rPr>
              <a:t>is the root class in Java</a:t>
            </a:r>
          </a:p>
          <a:p>
            <a:pPr lvl="1" eaLnBrk="1" hangingPunct="1"/>
            <a:r>
              <a:rPr lang="en-US" sz="1800" dirty="0">
                <a:solidFill>
                  <a:schemeClr val="tx1"/>
                </a:solidFill>
              </a:rPr>
              <a:t>It is the super class of every user-defined/predefined class</a:t>
            </a:r>
            <a:endParaRPr lang="en-US" altLang="en-US" sz="1600" dirty="0">
              <a:solidFill>
                <a:schemeClr val="tx1"/>
              </a:solidFill>
            </a:endParaRPr>
          </a:p>
          <a:p>
            <a:pPr eaLnBrk="1" hangingPunct="1"/>
            <a:r>
              <a:rPr lang="en-US" altLang="en-US" sz="2400" dirty="0">
                <a:solidFill>
                  <a:schemeClr val="tx1"/>
                </a:solidFill>
              </a:rPr>
              <a:t>Dynamic binding is used as “normal” way to bind method calls to method definitions</a:t>
            </a:r>
          </a:p>
          <a:p>
            <a:pPr lvl="1" eaLnBrk="1" hangingPunct="1"/>
            <a:r>
              <a:rPr lang="en-US" altLang="en-US" sz="2000" dirty="0">
                <a:solidFill>
                  <a:schemeClr val="tx1"/>
                </a:solidFill>
              </a:rPr>
              <a:t>Dynamic binding by default</a:t>
            </a:r>
          </a:p>
          <a:p>
            <a:pPr eaLnBrk="1" hangingPunct="1"/>
            <a:r>
              <a:rPr lang="en-US" altLang="en-US" sz="2400" dirty="0">
                <a:solidFill>
                  <a:schemeClr val="tx1"/>
                </a:solidFill>
              </a:rPr>
              <a:t>Uses interfaces to provide a simple form of support for multiple inheritance</a:t>
            </a:r>
          </a:p>
        </p:txBody>
      </p:sp>
    </p:spTree>
    <p:extLst>
      <p:ext uri="{BB962C8B-B14F-4D97-AF65-F5344CB8AC3E}">
        <p14:creationId xmlns:p14="http://schemas.microsoft.com/office/powerpoint/2010/main" val="28514128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2">
            <a:extLst>
              <a:ext uri="{FF2B5EF4-FFF2-40B4-BE49-F238E27FC236}">
                <a16:creationId xmlns:a16="http://schemas.microsoft.com/office/drawing/2014/main" id="{DF0527F2-6A53-0C46-9E46-84AC4F95040E}"/>
              </a:ext>
            </a:extLst>
          </p:cNvPr>
          <p:cNvSpPr>
            <a:spLocks noGrp="1" noChangeArrowheads="1"/>
          </p:cNvSpPr>
          <p:nvPr>
            <p:ph type="title"/>
          </p:nvPr>
        </p:nvSpPr>
        <p:spPr/>
        <p:txBody>
          <a:bodyPr/>
          <a:lstStyle/>
          <a:p>
            <a:pPr eaLnBrk="1" hangingPunct="1"/>
            <a:r>
              <a:rPr lang="en-US" altLang="en-US"/>
              <a:t>Support for OOP in C#</a:t>
            </a:r>
          </a:p>
        </p:txBody>
      </p:sp>
      <p:sp>
        <p:nvSpPr>
          <p:cNvPr id="80901" name="Rectangle 3">
            <a:extLst>
              <a:ext uri="{FF2B5EF4-FFF2-40B4-BE49-F238E27FC236}">
                <a16:creationId xmlns:a16="http://schemas.microsoft.com/office/drawing/2014/main" id="{7AD45798-C37E-FD47-BDF6-8FBB6749931C}"/>
              </a:ext>
            </a:extLst>
          </p:cNvPr>
          <p:cNvSpPr>
            <a:spLocks noGrp="1" noChangeArrowheads="1"/>
          </p:cNvSpPr>
          <p:nvPr>
            <p:ph type="body" idx="1"/>
          </p:nvPr>
        </p:nvSpPr>
        <p:spPr>
          <a:xfrm>
            <a:off x="609600" y="1295400"/>
            <a:ext cx="8153400" cy="4572000"/>
          </a:xfrm>
        </p:spPr>
        <p:txBody>
          <a:bodyPr/>
          <a:lstStyle/>
          <a:p>
            <a:pPr eaLnBrk="1" hangingPunct="1"/>
            <a:r>
              <a:rPr lang="en-US" altLang="en-US" sz="2400" dirty="0">
                <a:solidFill>
                  <a:schemeClr val="tx1"/>
                </a:solidFill>
              </a:rPr>
              <a:t>General characteristics</a:t>
            </a:r>
          </a:p>
          <a:p>
            <a:pPr lvl="1" eaLnBrk="1" hangingPunct="1"/>
            <a:r>
              <a:rPr lang="en-US" altLang="en-US" sz="2000" dirty="0">
                <a:solidFill>
                  <a:schemeClr val="tx1"/>
                </a:solidFill>
              </a:rPr>
              <a:t>Support for OOP similar to Java</a:t>
            </a:r>
          </a:p>
          <a:p>
            <a:pPr lvl="1" eaLnBrk="1" hangingPunct="1"/>
            <a:r>
              <a:rPr lang="en-US" altLang="en-US" sz="2000" dirty="0">
                <a:solidFill>
                  <a:schemeClr val="tx1"/>
                </a:solidFill>
              </a:rPr>
              <a:t>Includes both classes and </a:t>
            </a:r>
            <a:r>
              <a:rPr lang="en-US" altLang="en-US" sz="1800" dirty="0">
                <a:solidFill>
                  <a:srgbClr val="FF0000"/>
                </a:solidFill>
                <a:cs typeface="Courier New" panose="02070309020205020404" pitchFamily="49" charset="0"/>
              </a:rPr>
              <a:t>struct</a:t>
            </a:r>
            <a:r>
              <a:rPr lang="en-US" altLang="en-US" sz="2000" dirty="0">
                <a:solidFill>
                  <a:srgbClr val="FF0000"/>
                </a:solidFill>
              </a:rPr>
              <a:t>s</a:t>
            </a:r>
            <a:endParaRPr lang="en-US" altLang="en-US" sz="2000" dirty="0">
              <a:solidFill>
                <a:schemeClr val="tx1"/>
              </a:solidFill>
            </a:endParaRPr>
          </a:p>
          <a:p>
            <a:pPr lvl="2" eaLnBrk="1" hangingPunct="1"/>
            <a:r>
              <a:rPr lang="en-US" altLang="en-US" sz="1600" dirty="0">
                <a:solidFill>
                  <a:srgbClr val="FF0000"/>
                </a:solidFill>
                <a:cs typeface="Courier New" panose="02070309020205020404" pitchFamily="49" charset="0"/>
              </a:rPr>
              <a:t>struct</a:t>
            </a:r>
            <a:r>
              <a:rPr lang="en-US" altLang="en-US" sz="2000" dirty="0">
                <a:solidFill>
                  <a:srgbClr val="FF0000"/>
                </a:solidFill>
              </a:rPr>
              <a:t>s</a:t>
            </a:r>
            <a:r>
              <a:rPr lang="en-US" altLang="en-US" sz="2000" dirty="0">
                <a:solidFill>
                  <a:schemeClr val="tx1"/>
                </a:solidFill>
              </a:rPr>
              <a:t> are less powerful stack-dynamic constructs (e.g., no inheritance)</a:t>
            </a:r>
          </a:p>
          <a:p>
            <a:pPr eaLnBrk="1" hangingPunct="1">
              <a:defRPr/>
            </a:pPr>
            <a:r>
              <a:rPr lang="en-US" altLang="en-US" sz="2400" dirty="0">
                <a:solidFill>
                  <a:schemeClr val="tx1"/>
                </a:solidFill>
              </a:rPr>
              <a:t>Inheritance</a:t>
            </a:r>
          </a:p>
          <a:p>
            <a:pPr lvl="1" eaLnBrk="1" hangingPunct="1">
              <a:defRPr/>
            </a:pPr>
            <a:r>
              <a:rPr lang="en-US" altLang="en-US" sz="2000" dirty="0">
                <a:solidFill>
                  <a:schemeClr val="tx1"/>
                </a:solidFill>
              </a:rPr>
              <a:t>Syntax: similar to C++  </a:t>
            </a:r>
          </a:p>
          <a:p>
            <a:pPr lvl="1" eaLnBrk="1" hangingPunct="1">
              <a:defRPr/>
            </a:pPr>
            <a:r>
              <a:rPr lang="en-US" altLang="en-US" sz="2000" dirty="0">
                <a:solidFill>
                  <a:schemeClr val="tx1"/>
                </a:solidFill>
              </a:rPr>
              <a:t>A method in parent class can be overridden in the derived class by marking its definition with </a:t>
            </a:r>
            <a:r>
              <a:rPr lang="en-US" altLang="en-US" sz="1800" dirty="0">
                <a:solidFill>
                  <a:srgbClr val="FF0000"/>
                </a:solidFill>
              </a:rPr>
              <a:t>new</a:t>
            </a:r>
          </a:p>
          <a:p>
            <a:pPr lvl="2" eaLnBrk="1" hangingPunct="1">
              <a:defRPr/>
            </a:pPr>
            <a:r>
              <a:rPr lang="en-US" altLang="en-US" sz="1700" dirty="0">
                <a:solidFill>
                  <a:schemeClr val="tx1"/>
                </a:solidFill>
              </a:rPr>
              <a:t>The parent class version can still be called with the prefix </a:t>
            </a:r>
            <a:r>
              <a:rPr lang="en-US" altLang="en-US" sz="1600" dirty="0">
                <a:solidFill>
                  <a:srgbClr val="FF0000"/>
                </a:solidFill>
              </a:rPr>
              <a:t>base:</a:t>
            </a:r>
          </a:p>
          <a:p>
            <a:pPr lvl="3" eaLnBrk="1" hangingPunct="1">
              <a:buFontTx/>
              <a:buNone/>
              <a:defRPr/>
            </a:pPr>
            <a:r>
              <a:rPr lang="en-US" altLang="en-US" dirty="0" err="1">
                <a:solidFill>
                  <a:srgbClr val="0070C0"/>
                </a:solidFill>
              </a:rPr>
              <a:t>base.Draw</a:t>
            </a:r>
            <a:r>
              <a:rPr lang="en-US" altLang="en-US" dirty="0">
                <a:solidFill>
                  <a:srgbClr val="0070C0"/>
                </a:solidFill>
              </a:rPr>
              <a:t>()</a:t>
            </a:r>
            <a:endParaRPr lang="en-US" altLang="en-US" sz="2000" dirty="0">
              <a:solidFill>
                <a:schemeClr val="tx1"/>
              </a:solidFill>
            </a:endParaRPr>
          </a:p>
          <a:p>
            <a:pPr marL="457200" lvl="1" indent="0" eaLnBrk="1" hangingPunct="1">
              <a:buFontTx/>
              <a:buNone/>
              <a:defRPr/>
            </a:pPr>
            <a:r>
              <a:rPr lang="en-US" altLang="en-US" sz="2000" dirty="0">
                <a:solidFill>
                  <a:schemeClr val="tx1"/>
                </a:solidFill>
              </a:rPr>
              <a:t>- Single inheritance only</a:t>
            </a:r>
            <a:endParaRPr lang="en-US" altLang="en-US" dirty="0">
              <a:solidFill>
                <a:schemeClr val="tx1"/>
              </a:solidFill>
            </a:endParaRPr>
          </a:p>
        </p:txBody>
      </p:sp>
    </p:spTree>
    <p:extLst>
      <p:ext uri="{BB962C8B-B14F-4D97-AF65-F5344CB8AC3E}">
        <p14:creationId xmlns:p14="http://schemas.microsoft.com/office/powerpoint/2010/main" val="3407918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2">
            <a:extLst>
              <a:ext uri="{FF2B5EF4-FFF2-40B4-BE49-F238E27FC236}">
                <a16:creationId xmlns:a16="http://schemas.microsoft.com/office/drawing/2014/main" id="{2BF3A206-3436-8D4B-B455-D8E47E35785A}"/>
              </a:ext>
            </a:extLst>
          </p:cNvPr>
          <p:cNvSpPr>
            <a:spLocks noGrp="1" noChangeArrowheads="1"/>
          </p:cNvSpPr>
          <p:nvPr>
            <p:ph type="title"/>
          </p:nvPr>
        </p:nvSpPr>
        <p:spPr/>
        <p:txBody>
          <a:bodyPr/>
          <a:lstStyle/>
          <a:p>
            <a:pPr eaLnBrk="1" hangingPunct="1"/>
            <a:r>
              <a:rPr lang="en-US" altLang="en-US" dirty="0"/>
              <a:t>Support for OOP in C# (continued)</a:t>
            </a:r>
          </a:p>
        </p:txBody>
      </p:sp>
      <p:sp>
        <p:nvSpPr>
          <p:cNvPr id="84997" name="Rectangle 3">
            <a:extLst>
              <a:ext uri="{FF2B5EF4-FFF2-40B4-BE49-F238E27FC236}">
                <a16:creationId xmlns:a16="http://schemas.microsoft.com/office/drawing/2014/main" id="{F08EC75D-6246-0B4E-81D4-8F88ED65DFF3}"/>
              </a:ext>
            </a:extLst>
          </p:cNvPr>
          <p:cNvSpPr>
            <a:spLocks noGrp="1" noChangeArrowheads="1"/>
          </p:cNvSpPr>
          <p:nvPr>
            <p:ph type="body" idx="1"/>
          </p:nvPr>
        </p:nvSpPr>
        <p:spPr>
          <a:xfrm>
            <a:off x="597568" y="1295400"/>
            <a:ext cx="8153400" cy="4876800"/>
          </a:xfrm>
        </p:spPr>
        <p:txBody>
          <a:bodyPr/>
          <a:lstStyle/>
          <a:p>
            <a:pPr eaLnBrk="1" hangingPunct="1"/>
            <a:r>
              <a:rPr lang="en-US" altLang="en-US" sz="2400" dirty="0">
                <a:solidFill>
                  <a:schemeClr val="tx1"/>
                </a:solidFill>
              </a:rPr>
              <a:t>Dynamic binding</a:t>
            </a:r>
          </a:p>
          <a:p>
            <a:pPr lvl="1" eaLnBrk="1" hangingPunct="1"/>
            <a:r>
              <a:rPr lang="en-US" altLang="en-US" sz="2000" dirty="0">
                <a:solidFill>
                  <a:schemeClr val="tx1"/>
                </a:solidFill>
              </a:rPr>
              <a:t>To allow dynamic binding of method calls to methods:</a:t>
            </a:r>
          </a:p>
          <a:p>
            <a:pPr lvl="2" eaLnBrk="1" hangingPunct="1"/>
            <a:r>
              <a:rPr lang="en-US" altLang="en-US" sz="1800" dirty="0">
                <a:solidFill>
                  <a:schemeClr val="tx1"/>
                </a:solidFill>
              </a:rPr>
              <a:t>The base class method is marked </a:t>
            </a:r>
            <a:r>
              <a:rPr lang="en-US" altLang="en-US" sz="1600" dirty="0">
                <a:solidFill>
                  <a:srgbClr val="FF0000"/>
                </a:solidFill>
              </a:rPr>
              <a:t>virtual</a:t>
            </a:r>
          </a:p>
          <a:p>
            <a:pPr lvl="2" eaLnBrk="1" hangingPunct="1"/>
            <a:r>
              <a:rPr lang="en-US" altLang="en-US" sz="1800" dirty="0">
                <a:solidFill>
                  <a:schemeClr val="tx1"/>
                </a:solidFill>
              </a:rPr>
              <a:t>The corresponding methods in derived classes are marked </a:t>
            </a:r>
            <a:r>
              <a:rPr lang="en-US" altLang="en-US" sz="1600" dirty="0">
                <a:solidFill>
                  <a:srgbClr val="FF0000"/>
                </a:solidFill>
              </a:rPr>
              <a:t>override</a:t>
            </a:r>
          </a:p>
          <a:p>
            <a:pPr lvl="1" eaLnBrk="1" hangingPunct="1"/>
            <a:r>
              <a:rPr lang="en-US" altLang="en-US" sz="2000" dirty="0">
                <a:solidFill>
                  <a:schemeClr val="tx1"/>
                </a:solidFill>
              </a:rPr>
              <a:t>Abstract methods are marked </a:t>
            </a:r>
            <a:r>
              <a:rPr lang="en-US" altLang="en-US" sz="1800" dirty="0">
                <a:solidFill>
                  <a:srgbClr val="FF0000"/>
                </a:solidFill>
                <a:cs typeface="Courier New" panose="02070309020205020404" pitchFamily="49" charset="0"/>
              </a:rPr>
              <a:t>abstract</a:t>
            </a:r>
            <a:r>
              <a:rPr lang="en-US" altLang="en-US" sz="2000" dirty="0">
                <a:solidFill>
                  <a:schemeClr val="tx1"/>
                </a:solidFill>
              </a:rPr>
              <a:t> and must be implemented in all subclasses</a:t>
            </a:r>
          </a:p>
          <a:p>
            <a:pPr lvl="1" eaLnBrk="1" hangingPunct="1"/>
            <a:r>
              <a:rPr lang="en-US" altLang="en-US" sz="2000" dirty="0">
                <a:solidFill>
                  <a:schemeClr val="tx1"/>
                </a:solidFill>
              </a:rPr>
              <a:t>All C# classes are ultimately derived from a single root class, </a:t>
            </a:r>
            <a:r>
              <a:rPr lang="en-US" altLang="en-US" sz="1800" dirty="0">
                <a:solidFill>
                  <a:srgbClr val="FF0000"/>
                </a:solidFill>
                <a:cs typeface="Courier New" panose="02070309020205020404" pitchFamily="49" charset="0"/>
              </a:rPr>
              <a:t>Object</a:t>
            </a:r>
          </a:p>
          <a:p>
            <a:pPr eaLnBrk="1" hangingPunct="1"/>
            <a:r>
              <a:rPr lang="en-US" altLang="en-US" sz="2400" dirty="0">
                <a:solidFill>
                  <a:schemeClr val="tx1"/>
                </a:solidFill>
              </a:rPr>
              <a:t>Nested Classes</a:t>
            </a:r>
          </a:p>
          <a:p>
            <a:pPr lvl="1" eaLnBrk="1" hangingPunct="1"/>
            <a:r>
              <a:rPr lang="en-US" altLang="en-US" sz="2000" dirty="0">
                <a:solidFill>
                  <a:schemeClr val="tx1"/>
                </a:solidFill>
              </a:rPr>
              <a:t>A C# class that is directly nested in a nesting class behaves like a Java static nested class</a:t>
            </a:r>
          </a:p>
          <a:p>
            <a:pPr lvl="1" eaLnBrk="1" hangingPunct="1"/>
            <a:r>
              <a:rPr lang="en-US" altLang="en-US" sz="2000" dirty="0">
                <a:solidFill>
                  <a:schemeClr val="tx1"/>
                </a:solidFill>
              </a:rPr>
              <a:t>C# does not support nested classes that behave like the non-static classes of Java</a:t>
            </a:r>
          </a:p>
          <a:p>
            <a:pPr eaLnBrk="1" hangingPunct="1"/>
            <a:endParaRPr lang="en-US" alt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23425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a:extLst>
              <a:ext uri="{FF2B5EF4-FFF2-40B4-BE49-F238E27FC236}">
                <a16:creationId xmlns:a16="http://schemas.microsoft.com/office/drawing/2014/main" id="{AA13A87A-5398-D541-B7B1-13A5ACE61FCC}"/>
              </a:ext>
            </a:extLst>
          </p:cNvPr>
          <p:cNvSpPr>
            <a:spLocks noGrp="1" noChangeArrowheads="1"/>
          </p:cNvSpPr>
          <p:nvPr>
            <p:ph type="title"/>
          </p:nvPr>
        </p:nvSpPr>
        <p:spPr/>
        <p:txBody>
          <a:bodyPr/>
          <a:lstStyle/>
          <a:p>
            <a:pPr eaLnBrk="1" hangingPunct="1"/>
            <a:r>
              <a:rPr lang="en-US" altLang="en-US" dirty="0"/>
              <a:t>Object-Oriented Concepts: ADT</a:t>
            </a:r>
          </a:p>
        </p:txBody>
      </p:sp>
      <p:sp>
        <p:nvSpPr>
          <p:cNvPr id="14341" name="Rectangle 3">
            <a:extLst>
              <a:ext uri="{FF2B5EF4-FFF2-40B4-BE49-F238E27FC236}">
                <a16:creationId xmlns:a16="http://schemas.microsoft.com/office/drawing/2014/main" id="{195852AF-5DFF-154B-AFF7-0D7BAD36FCAB}"/>
              </a:ext>
            </a:extLst>
          </p:cNvPr>
          <p:cNvSpPr>
            <a:spLocks noGrp="1" noChangeArrowheads="1"/>
          </p:cNvSpPr>
          <p:nvPr>
            <p:ph type="body" idx="1"/>
          </p:nvPr>
        </p:nvSpPr>
        <p:spPr>
          <a:xfrm>
            <a:off x="609600" y="1447800"/>
            <a:ext cx="8153400" cy="4572000"/>
          </a:xfrm>
        </p:spPr>
        <p:txBody>
          <a:bodyPr/>
          <a:lstStyle/>
          <a:p>
            <a:pPr eaLnBrk="1" hangingPunct="1"/>
            <a:r>
              <a:rPr lang="en-US" altLang="en-US" sz="2400" dirty="0">
                <a:solidFill>
                  <a:schemeClr val="tx1"/>
                </a:solidFill>
              </a:rPr>
              <a:t>ADTs are usually called </a:t>
            </a:r>
            <a:r>
              <a:rPr lang="en-US" altLang="en-US" sz="2400" i="1" dirty="0">
                <a:solidFill>
                  <a:srgbClr val="FF0000"/>
                </a:solidFill>
              </a:rPr>
              <a:t>classes</a:t>
            </a:r>
          </a:p>
          <a:p>
            <a:pPr eaLnBrk="1" hangingPunct="1"/>
            <a:r>
              <a:rPr lang="en-US" altLang="en-US" sz="2400" dirty="0">
                <a:solidFill>
                  <a:schemeClr val="tx1"/>
                </a:solidFill>
              </a:rPr>
              <a:t>Class instances are called </a:t>
            </a:r>
            <a:r>
              <a:rPr lang="en-US" altLang="en-US" sz="2400" i="1" dirty="0">
                <a:solidFill>
                  <a:srgbClr val="FF0000"/>
                </a:solidFill>
              </a:rPr>
              <a:t>objects</a:t>
            </a:r>
          </a:p>
          <a:p>
            <a:pPr eaLnBrk="1" hangingPunct="1"/>
            <a:r>
              <a:rPr lang="en-US" altLang="en-US" sz="2400" dirty="0">
                <a:solidFill>
                  <a:schemeClr val="tx1"/>
                </a:solidFill>
              </a:rPr>
              <a:t>A class that inherits is a </a:t>
            </a:r>
            <a:r>
              <a:rPr lang="en-US" altLang="en-US" sz="2400" i="1" dirty="0">
                <a:solidFill>
                  <a:srgbClr val="FF0000"/>
                </a:solidFill>
              </a:rPr>
              <a:t>derived class</a:t>
            </a:r>
            <a:r>
              <a:rPr lang="en-US" altLang="en-US" sz="2400" dirty="0">
                <a:solidFill>
                  <a:srgbClr val="FF0000"/>
                </a:solidFill>
              </a:rPr>
              <a:t> </a:t>
            </a:r>
            <a:r>
              <a:rPr lang="en-US" altLang="en-US" sz="2400" dirty="0">
                <a:solidFill>
                  <a:schemeClr val="tx1"/>
                </a:solidFill>
              </a:rPr>
              <a:t>or a </a:t>
            </a:r>
            <a:r>
              <a:rPr lang="en-US" altLang="en-US" sz="2400" i="1" dirty="0">
                <a:solidFill>
                  <a:srgbClr val="FF0000"/>
                </a:solidFill>
              </a:rPr>
              <a:t>subclass</a:t>
            </a:r>
          </a:p>
          <a:p>
            <a:pPr eaLnBrk="1" hangingPunct="1"/>
            <a:r>
              <a:rPr lang="en-US" altLang="en-US" sz="2400" dirty="0">
                <a:solidFill>
                  <a:schemeClr val="tx1"/>
                </a:solidFill>
              </a:rPr>
              <a:t>The class from which another class inherits is a </a:t>
            </a:r>
            <a:r>
              <a:rPr lang="en-US" altLang="en-US" sz="2400" i="1" dirty="0">
                <a:solidFill>
                  <a:srgbClr val="FF0000"/>
                </a:solidFill>
              </a:rPr>
              <a:t>parent class </a:t>
            </a:r>
            <a:r>
              <a:rPr lang="en-US" altLang="en-US" sz="2400" dirty="0">
                <a:solidFill>
                  <a:schemeClr val="tx1"/>
                </a:solidFill>
              </a:rPr>
              <a:t>or </a:t>
            </a:r>
            <a:r>
              <a:rPr lang="en-US" altLang="en-US" sz="2400" i="1" dirty="0">
                <a:solidFill>
                  <a:srgbClr val="FF0000"/>
                </a:solidFill>
              </a:rPr>
              <a:t>superclass</a:t>
            </a:r>
          </a:p>
          <a:p>
            <a:pPr eaLnBrk="1" hangingPunct="1"/>
            <a:r>
              <a:rPr lang="en-US" altLang="en-US" sz="2400" dirty="0">
                <a:solidFill>
                  <a:schemeClr val="tx1"/>
                </a:solidFill>
              </a:rPr>
              <a:t>Subprograms that define operations on objects are called </a:t>
            </a:r>
            <a:r>
              <a:rPr lang="en-US" altLang="en-US" sz="2400" i="1" dirty="0">
                <a:solidFill>
                  <a:srgbClr val="FF0000"/>
                </a:solidFill>
              </a:rPr>
              <a:t>methods</a:t>
            </a:r>
          </a:p>
          <a:p>
            <a:pPr lvl="1" eaLnBrk="1" hangingPunct="1"/>
            <a:r>
              <a:rPr lang="en-US" altLang="en-US" sz="2000" dirty="0">
                <a:solidFill>
                  <a:schemeClr val="tx1"/>
                </a:solidFill>
              </a:rPr>
              <a:t>Calls to methods are called </a:t>
            </a:r>
            <a:r>
              <a:rPr lang="en-US" altLang="en-US" sz="2000" i="1" dirty="0">
                <a:solidFill>
                  <a:srgbClr val="FF0000"/>
                </a:solidFill>
              </a:rPr>
              <a:t>messages</a:t>
            </a:r>
          </a:p>
          <a:p>
            <a:pPr lvl="1" eaLnBrk="1" hangingPunct="1"/>
            <a:r>
              <a:rPr lang="en-US" altLang="en-US" sz="2000" dirty="0">
                <a:solidFill>
                  <a:schemeClr val="tx1"/>
                </a:solidFill>
              </a:rPr>
              <a:t>The entire collection of methods of an object is called its </a:t>
            </a:r>
            <a:r>
              <a:rPr lang="en-US" altLang="en-US" sz="2000" i="1" dirty="0">
                <a:solidFill>
                  <a:srgbClr val="FF0000"/>
                </a:solidFill>
              </a:rPr>
              <a:t>message protocol</a:t>
            </a:r>
            <a:r>
              <a:rPr lang="en-US" altLang="en-US" sz="2000" dirty="0">
                <a:solidFill>
                  <a:srgbClr val="FF0000"/>
                </a:solidFill>
              </a:rPr>
              <a:t> </a:t>
            </a:r>
            <a:r>
              <a:rPr lang="en-US" altLang="en-US" sz="2000" dirty="0">
                <a:solidFill>
                  <a:schemeClr val="tx1"/>
                </a:solidFill>
              </a:rPr>
              <a:t>or </a:t>
            </a:r>
            <a:r>
              <a:rPr lang="en-US" altLang="en-US" sz="2000" i="1" dirty="0">
                <a:solidFill>
                  <a:srgbClr val="FF0000"/>
                </a:solidFill>
              </a:rPr>
              <a:t>message interface</a:t>
            </a:r>
          </a:p>
          <a:p>
            <a:pPr lvl="1" eaLnBrk="1" hangingPunct="1"/>
            <a:r>
              <a:rPr lang="en-US" altLang="en-US" sz="2000" dirty="0">
                <a:solidFill>
                  <a:schemeClr val="tx1"/>
                </a:solidFill>
              </a:rPr>
              <a:t>Messages have two parts--a method name and the destination object, e.g. </a:t>
            </a:r>
            <a:r>
              <a:rPr lang="en-US" altLang="en-US" sz="2000" dirty="0" err="1">
                <a:solidFill>
                  <a:srgbClr val="0070C0"/>
                </a:solidFill>
              </a:rPr>
              <a:t>myStk.pop</a:t>
            </a:r>
            <a:r>
              <a:rPr lang="en-US" altLang="en-US" sz="2000" dirty="0">
                <a:solidFill>
                  <a:srgbClr val="0070C0"/>
                </a:solidFill>
              </a:rPr>
              <a:t>()</a:t>
            </a:r>
          </a:p>
          <a:p>
            <a:pPr marL="0" indent="0" eaLnBrk="1" hangingPunct="1">
              <a:buNone/>
            </a:pPr>
            <a:endParaRPr lang="en-US" altLang="en-US" sz="2400" dirty="0">
              <a:solidFill>
                <a:schemeClr val="tx1"/>
              </a:solidFill>
            </a:endParaRPr>
          </a:p>
          <a:p>
            <a:pPr eaLnBrk="1" hangingPunct="1"/>
            <a:endParaRPr lang="en-US" altLang="en-US" i="1"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2">
            <a:extLst>
              <a:ext uri="{FF2B5EF4-FFF2-40B4-BE49-F238E27FC236}">
                <a16:creationId xmlns:a16="http://schemas.microsoft.com/office/drawing/2014/main" id="{F6A87F5F-D6A8-CA49-970C-257F14A9F2FD}"/>
              </a:ext>
            </a:extLst>
          </p:cNvPr>
          <p:cNvSpPr>
            <a:spLocks noGrp="1" noChangeArrowheads="1"/>
          </p:cNvSpPr>
          <p:nvPr>
            <p:ph type="title"/>
          </p:nvPr>
        </p:nvSpPr>
        <p:spPr/>
        <p:txBody>
          <a:bodyPr/>
          <a:lstStyle/>
          <a:p>
            <a:pPr eaLnBrk="1" hangingPunct="1"/>
            <a:r>
              <a:rPr lang="en-US" altLang="en-US" dirty="0"/>
              <a:t>OOP in C#: Evaluation</a:t>
            </a:r>
          </a:p>
        </p:txBody>
      </p:sp>
      <p:sp>
        <p:nvSpPr>
          <p:cNvPr id="89093" name="Rectangle 3">
            <a:extLst>
              <a:ext uri="{FF2B5EF4-FFF2-40B4-BE49-F238E27FC236}">
                <a16:creationId xmlns:a16="http://schemas.microsoft.com/office/drawing/2014/main" id="{4C48ADD4-2B64-7C49-AED1-BF4751E8EFCC}"/>
              </a:ext>
            </a:extLst>
          </p:cNvPr>
          <p:cNvSpPr>
            <a:spLocks noGrp="1" noChangeArrowheads="1"/>
          </p:cNvSpPr>
          <p:nvPr>
            <p:ph type="body" idx="1"/>
          </p:nvPr>
        </p:nvSpPr>
        <p:spPr/>
        <p:txBody>
          <a:bodyPr/>
          <a:lstStyle/>
          <a:p>
            <a:pPr eaLnBrk="1" hangingPunct="1"/>
            <a:r>
              <a:rPr lang="en-US" altLang="en-US" sz="2400" dirty="0">
                <a:solidFill>
                  <a:schemeClr val="tx1"/>
                </a:solidFill>
              </a:rPr>
              <a:t>C# is a relatively recently designed C-based OO language</a:t>
            </a:r>
          </a:p>
          <a:p>
            <a:pPr eaLnBrk="1" hangingPunct="1"/>
            <a:r>
              <a:rPr lang="en-US" altLang="en-US" sz="2400" dirty="0">
                <a:solidFill>
                  <a:schemeClr val="tx1"/>
                </a:solidFill>
              </a:rPr>
              <a:t>The differences between C#’s and Java’s support for OOP are relatively minor</a:t>
            </a:r>
          </a:p>
        </p:txBody>
      </p:sp>
    </p:spTree>
    <p:extLst>
      <p:ext uri="{BB962C8B-B14F-4D97-AF65-F5344CB8AC3E}">
        <p14:creationId xmlns:p14="http://schemas.microsoft.com/office/powerpoint/2010/main" val="10303348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a:extLst>
              <a:ext uri="{FF2B5EF4-FFF2-40B4-BE49-F238E27FC236}">
                <a16:creationId xmlns:a16="http://schemas.microsoft.com/office/drawing/2014/main" id="{019D0092-A093-8448-9C60-7C3497BE3D16}"/>
              </a:ext>
            </a:extLst>
          </p:cNvPr>
          <p:cNvSpPr>
            <a:spLocks noGrp="1"/>
          </p:cNvSpPr>
          <p:nvPr>
            <p:ph type="title"/>
          </p:nvPr>
        </p:nvSpPr>
        <p:spPr/>
        <p:txBody>
          <a:bodyPr/>
          <a:lstStyle/>
          <a:p>
            <a:r>
              <a:rPr lang="en-US" altLang="en-US"/>
              <a:t>Implementing OO Constructs</a:t>
            </a:r>
          </a:p>
        </p:txBody>
      </p:sp>
      <p:sp>
        <p:nvSpPr>
          <p:cNvPr id="3" name="Content Placeholder 2">
            <a:extLst>
              <a:ext uri="{FF2B5EF4-FFF2-40B4-BE49-F238E27FC236}">
                <a16:creationId xmlns:a16="http://schemas.microsoft.com/office/drawing/2014/main" id="{46C2A52F-5DD2-8340-BA1A-614B149D7CA4}"/>
              </a:ext>
            </a:extLst>
          </p:cNvPr>
          <p:cNvSpPr>
            <a:spLocks noGrp="1"/>
          </p:cNvSpPr>
          <p:nvPr>
            <p:ph idx="1"/>
          </p:nvPr>
        </p:nvSpPr>
        <p:spPr>
          <a:xfrm>
            <a:off x="633663" y="1407695"/>
            <a:ext cx="8153400" cy="4572000"/>
          </a:xfrm>
        </p:spPr>
        <p:txBody>
          <a:bodyPr/>
          <a:lstStyle/>
          <a:p>
            <a:pPr eaLnBrk="1" hangingPunct="1">
              <a:defRPr/>
            </a:pPr>
            <a:r>
              <a:rPr lang="en-US" altLang="en-US" sz="2400" dirty="0">
                <a:solidFill>
                  <a:schemeClr val="tx1"/>
                </a:solidFill>
              </a:rPr>
              <a:t>Two interesting and challenging parts</a:t>
            </a:r>
          </a:p>
          <a:p>
            <a:pPr lvl="1" eaLnBrk="1" hangingPunct="1">
              <a:defRPr/>
            </a:pPr>
            <a:r>
              <a:rPr lang="en-US" altLang="en-US" sz="2000" dirty="0">
                <a:solidFill>
                  <a:srgbClr val="FF0000"/>
                </a:solidFill>
              </a:rPr>
              <a:t>Storage</a:t>
            </a:r>
            <a:r>
              <a:rPr lang="en-US" altLang="en-US" sz="2000" dirty="0">
                <a:solidFill>
                  <a:schemeClr val="tx1"/>
                </a:solidFill>
              </a:rPr>
              <a:t> structures for instance variables</a:t>
            </a:r>
          </a:p>
          <a:p>
            <a:pPr lvl="1" eaLnBrk="1" hangingPunct="1">
              <a:defRPr/>
            </a:pPr>
            <a:r>
              <a:rPr lang="en-US" altLang="en-US" sz="2000" dirty="0">
                <a:solidFill>
                  <a:srgbClr val="FF0000"/>
                </a:solidFill>
              </a:rPr>
              <a:t>Dynamic binding </a:t>
            </a:r>
            <a:r>
              <a:rPr lang="en-US" altLang="en-US" sz="2000" dirty="0">
                <a:solidFill>
                  <a:schemeClr val="tx1"/>
                </a:solidFill>
              </a:rPr>
              <a:t>of messages to methods</a:t>
            </a:r>
          </a:p>
          <a:p>
            <a:pPr eaLnBrk="1" hangingPunct="1">
              <a:defRPr/>
            </a:pPr>
            <a:r>
              <a:rPr lang="en-US" altLang="en-US" sz="2400" dirty="0">
                <a:solidFill>
                  <a:schemeClr val="tx1"/>
                </a:solidFill>
              </a:rPr>
              <a:t>Instance data storage</a:t>
            </a:r>
          </a:p>
          <a:p>
            <a:pPr lvl="1" eaLnBrk="1" hangingPunct="1"/>
            <a:r>
              <a:rPr lang="en-US" altLang="en-US" sz="2000" dirty="0">
                <a:solidFill>
                  <a:schemeClr val="tx1"/>
                </a:solidFill>
              </a:rPr>
              <a:t>Class instance records (CIRs) store the state of an object</a:t>
            </a:r>
          </a:p>
          <a:p>
            <a:pPr lvl="2" eaLnBrk="1" hangingPunct="1"/>
            <a:r>
              <a:rPr lang="en-US" altLang="en-US" sz="2000" dirty="0">
                <a:solidFill>
                  <a:schemeClr val="tx1"/>
                </a:solidFill>
              </a:rPr>
              <a:t>Static (built at compile time)</a:t>
            </a:r>
          </a:p>
          <a:p>
            <a:pPr lvl="1" eaLnBrk="1" hangingPunct="1"/>
            <a:r>
              <a:rPr lang="en-US" altLang="en-US" sz="2000" dirty="0">
                <a:solidFill>
                  <a:schemeClr val="tx1"/>
                </a:solidFill>
              </a:rPr>
              <a:t>If a class has a parent, the subclass instance variables are added to the parent CIR</a:t>
            </a:r>
          </a:p>
          <a:p>
            <a:pPr lvl="1" eaLnBrk="1" hangingPunct="1"/>
            <a:r>
              <a:rPr lang="en-US" altLang="en-US" sz="2000" dirty="0">
                <a:solidFill>
                  <a:schemeClr val="tx1"/>
                </a:solidFill>
              </a:rPr>
              <a:t>Because CIR is static, access to all instance variables is done as it is in records</a:t>
            </a:r>
          </a:p>
          <a:p>
            <a:pPr lvl="2" eaLnBrk="1" hangingPunct="1"/>
            <a:r>
              <a:rPr lang="en-US" altLang="en-US" sz="2000" dirty="0">
                <a:solidFill>
                  <a:schemeClr val="tx1"/>
                </a:solidFill>
              </a:rPr>
              <a:t>Efficient</a:t>
            </a:r>
          </a:p>
          <a:p>
            <a:pPr lvl="1" eaLnBrk="1" hangingPunct="1">
              <a:defRPr/>
            </a:pPr>
            <a:endParaRPr lang="en-US" altLang="en-US" dirty="0"/>
          </a:p>
          <a:p>
            <a:pPr marL="0" indent="0">
              <a:buFontTx/>
              <a:buNone/>
              <a:defRPr/>
            </a:pPr>
            <a:endParaRPr lang="en-US" dirty="0"/>
          </a:p>
        </p:txBody>
      </p:sp>
    </p:spTree>
    <p:extLst>
      <p:ext uri="{BB962C8B-B14F-4D97-AF65-F5344CB8AC3E}">
        <p14:creationId xmlns:p14="http://schemas.microsoft.com/office/powerpoint/2010/main" val="17621946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a:extLst>
              <a:ext uri="{FF2B5EF4-FFF2-40B4-BE49-F238E27FC236}">
                <a16:creationId xmlns:a16="http://schemas.microsoft.com/office/drawing/2014/main" id="{23C17918-929D-1B4E-A550-2A8123C3BA81}"/>
              </a:ext>
            </a:extLst>
          </p:cNvPr>
          <p:cNvSpPr>
            <a:spLocks noGrp="1"/>
          </p:cNvSpPr>
          <p:nvPr>
            <p:ph type="title"/>
          </p:nvPr>
        </p:nvSpPr>
        <p:spPr/>
        <p:txBody>
          <a:bodyPr/>
          <a:lstStyle/>
          <a:p>
            <a:r>
              <a:rPr lang="en-US" altLang="en-US"/>
              <a:t>Dynamic Binding of Methods Calls</a:t>
            </a:r>
          </a:p>
        </p:txBody>
      </p:sp>
      <p:sp>
        <p:nvSpPr>
          <p:cNvPr id="97283" name="Content Placeholder 2">
            <a:extLst>
              <a:ext uri="{FF2B5EF4-FFF2-40B4-BE49-F238E27FC236}">
                <a16:creationId xmlns:a16="http://schemas.microsoft.com/office/drawing/2014/main" id="{F967D93C-FAD1-DE4C-82C8-3DB19E150529}"/>
              </a:ext>
            </a:extLst>
          </p:cNvPr>
          <p:cNvSpPr>
            <a:spLocks noGrp="1"/>
          </p:cNvSpPr>
          <p:nvPr>
            <p:ph idx="1"/>
          </p:nvPr>
        </p:nvSpPr>
        <p:spPr/>
        <p:txBody>
          <a:bodyPr/>
          <a:lstStyle/>
          <a:p>
            <a:pPr eaLnBrk="1" hangingPunct="1">
              <a:lnSpc>
                <a:spcPct val="90000"/>
              </a:lnSpc>
            </a:pPr>
            <a:r>
              <a:rPr lang="en-US" altLang="en-US" sz="2400" dirty="0">
                <a:solidFill>
                  <a:schemeClr val="tx1"/>
                </a:solidFill>
              </a:rPr>
              <a:t>Methods in a class that are statically bound need not be involved in the CIR; </a:t>
            </a:r>
          </a:p>
          <a:p>
            <a:pPr lvl="1" eaLnBrk="1" hangingPunct="1">
              <a:lnSpc>
                <a:spcPct val="90000"/>
              </a:lnSpc>
            </a:pPr>
            <a:r>
              <a:rPr lang="en-US" altLang="en-US" sz="2000" dirty="0">
                <a:solidFill>
                  <a:schemeClr val="tx1"/>
                </a:solidFill>
              </a:rPr>
              <a:t> access to </a:t>
            </a:r>
            <a:r>
              <a:rPr lang="en-US" altLang="en-US" sz="2000" dirty="0" err="1">
                <a:solidFill>
                  <a:schemeClr val="tx1"/>
                </a:solidFill>
              </a:rPr>
              <a:t>methdos</a:t>
            </a:r>
            <a:r>
              <a:rPr lang="en-US" altLang="en-US" sz="2000" dirty="0">
                <a:solidFill>
                  <a:schemeClr val="tx1"/>
                </a:solidFill>
              </a:rPr>
              <a:t> via its declared (class) type</a:t>
            </a:r>
          </a:p>
          <a:p>
            <a:pPr eaLnBrk="1" hangingPunct="1">
              <a:lnSpc>
                <a:spcPct val="90000"/>
              </a:lnSpc>
            </a:pPr>
            <a:r>
              <a:rPr lang="en-US" altLang="en-US" sz="2400" dirty="0">
                <a:solidFill>
                  <a:schemeClr val="tx1"/>
                </a:solidFill>
              </a:rPr>
              <a:t>Methods that will be dynamically bound must have entries in the CIR</a:t>
            </a:r>
          </a:p>
          <a:p>
            <a:pPr lvl="1" eaLnBrk="1" hangingPunct="1">
              <a:lnSpc>
                <a:spcPct val="90000"/>
              </a:lnSpc>
            </a:pPr>
            <a:r>
              <a:rPr lang="en-US" altLang="en-US" sz="2000" dirty="0">
                <a:solidFill>
                  <a:schemeClr val="tx1"/>
                </a:solidFill>
              </a:rPr>
              <a:t>Calls to dynamically bound methods can be connected to the corresponding code thru a pointer in the CIR</a:t>
            </a:r>
          </a:p>
          <a:p>
            <a:pPr lvl="2" eaLnBrk="1" hangingPunct="1">
              <a:lnSpc>
                <a:spcPct val="90000"/>
              </a:lnSpc>
            </a:pPr>
            <a:r>
              <a:rPr lang="en-US" altLang="en-US" sz="1700" dirty="0">
                <a:solidFill>
                  <a:schemeClr val="tx1"/>
                </a:solidFill>
              </a:rPr>
              <a:t>access to methods based on object via CIR </a:t>
            </a:r>
          </a:p>
          <a:p>
            <a:pPr lvl="1" eaLnBrk="1" hangingPunct="1">
              <a:lnSpc>
                <a:spcPct val="90000"/>
              </a:lnSpc>
            </a:pPr>
            <a:r>
              <a:rPr lang="en-US" altLang="en-US" sz="2000" dirty="0">
                <a:solidFill>
                  <a:schemeClr val="tx1"/>
                </a:solidFill>
              </a:rPr>
              <a:t>The storage structure is sometimes called </a:t>
            </a:r>
            <a:r>
              <a:rPr lang="en-US" altLang="en-US" sz="2000" i="1" dirty="0">
                <a:solidFill>
                  <a:srgbClr val="FF0000"/>
                </a:solidFill>
              </a:rPr>
              <a:t>virtual method tables</a:t>
            </a:r>
            <a:r>
              <a:rPr lang="en-US" altLang="en-US" sz="2000" dirty="0">
                <a:solidFill>
                  <a:schemeClr val="tx1"/>
                </a:solidFill>
              </a:rPr>
              <a:t>  (</a:t>
            </a:r>
            <a:r>
              <a:rPr lang="en-US" altLang="en-US" sz="2000" dirty="0" err="1">
                <a:solidFill>
                  <a:schemeClr val="tx1"/>
                </a:solidFill>
              </a:rPr>
              <a:t>vtable</a:t>
            </a:r>
            <a:r>
              <a:rPr lang="en-US" altLang="en-US" sz="2000" dirty="0">
                <a:solidFill>
                  <a:schemeClr val="tx1"/>
                </a:solidFill>
              </a:rPr>
              <a:t>)</a:t>
            </a:r>
          </a:p>
          <a:p>
            <a:pPr marL="457200" lvl="1" indent="0" eaLnBrk="1" hangingPunct="1">
              <a:lnSpc>
                <a:spcPct val="90000"/>
              </a:lnSpc>
              <a:buNone/>
            </a:pPr>
            <a:r>
              <a:rPr lang="en-US" altLang="en-US" sz="2000" dirty="0">
                <a:solidFill>
                  <a:schemeClr val="tx1"/>
                </a:solidFill>
              </a:rPr>
              <a:t>	</a:t>
            </a:r>
          </a:p>
          <a:p>
            <a:endParaRPr lang="en-US" altLang="en-US" dirty="0"/>
          </a:p>
        </p:txBody>
      </p:sp>
    </p:spTree>
    <p:extLst>
      <p:ext uri="{BB962C8B-B14F-4D97-AF65-F5344CB8AC3E}">
        <p14:creationId xmlns:p14="http://schemas.microsoft.com/office/powerpoint/2010/main" val="28710568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ummary table">
            <a:extLst>
              <a:ext uri="{FF2B5EF4-FFF2-40B4-BE49-F238E27FC236}">
                <a16:creationId xmlns:a16="http://schemas.microsoft.com/office/drawing/2014/main" id="{9DAFBECB-2F83-AE00-24E9-7B7B1622E3A9}"/>
              </a:ext>
            </a:extLst>
          </p:cNvPr>
          <p:cNvPicPr>
            <a:picLocks noGrp="1" noChangeAspect="1"/>
          </p:cNvPicPr>
          <p:nvPr>
            <p:ph idx="1"/>
          </p:nvPr>
        </p:nvPicPr>
        <p:blipFill>
          <a:blip r:embed="rId2"/>
          <a:stretch>
            <a:fillRect/>
          </a:stretch>
        </p:blipFill>
        <p:spPr>
          <a:xfrm>
            <a:off x="407428" y="1104900"/>
            <a:ext cx="8329144" cy="4914900"/>
          </a:xfrm>
          <a:prstGeom prst="rect">
            <a:avLst/>
          </a:prstGeom>
        </p:spPr>
      </p:pic>
    </p:spTree>
    <p:extLst>
      <p:ext uri="{BB962C8B-B14F-4D97-AF65-F5344CB8AC3E}">
        <p14:creationId xmlns:p14="http://schemas.microsoft.com/office/powerpoint/2010/main" val="20727473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Rectangle 2">
            <a:extLst>
              <a:ext uri="{FF2B5EF4-FFF2-40B4-BE49-F238E27FC236}">
                <a16:creationId xmlns:a16="http://schemas.microsoft.com/office/drawing/2014/main" id="{E87C046B-CBE5-A743-95BA-67B8C70C2E10}"/>
              </a:ext>
            </a:extLst>
          </p:cNvPr>
          <p:cNvSpPr>
            <a:spLocks noGrp="1" noChangeArrowheads="1"/>
          </p:cNvSpPr>
          <p:nvPr>
            <p:ph type="title"/>
          </p:nvPr>
        </p:nvSpPr>
        <p:spPr/>
        <p:txBody>
          <a:bodyPr/>
          <a:lstStyle/>
          <a:p>
            <a:pPr eaLnBrk="1" hangingPunct="1"/>
            <a:r>
              <a:rPr lang="en-US" altLang="en-US"/>
              <a:t>OO Languages: Summary</a:t>
            </a:r>
            <a:endParaRPr lang="en-US" altLang="en-US" dirty="0"/>
          </a:p>
        </p:txBody>
      </p:sp>
      <p:sp>
        <p:nvSpPr>
          <p:cNvPr id="105477" name="Rectangle 3">
            <a:extLst>
              <a:ext uri="{FF2B5EF4-FFF2-40B4-BE49-F238E27FC236}">
                <a16:creationId xmlns:a16="http://schemas.microsoft.com/office/drawing/2014/main" id="{743E8C32-C203-7141-A027-537E7479BDB3}"/>
              </a:ext>
            </a:extLst>
          </p:cNvPr>
          <p:cNvSpPr>
            <a:spLocks noGrp="1" noChangeArrowheads="1"/>
          </p:cNvSpPr>
          <p:nvPr>
            <p:ph type="body" idx="1"/>
          </p:nvPr>
        </p:nvSpPr>
        <p:spPr>
          <a:xfrm>
            <a:off x="609600" y="1295400"/>
            <a:ext cx="8153400" cy="4572000"/>
          </a:xfrm>
        </p:spPr>
        <p:txBody>
          <a:bodyPr/>
          <a:lstStyle/>
          <a:p>
            <a:pPr marL="0" indent="0" eaLnBrk="1" hangingPunct="1">
              <a:lnSpc>
                <a:spcPct val="80000"/>
              </a:lnSpc>
              <a:buNone/>
            </a:pPr>
            <a:endParaRPr lang="en-US" altLang="en-US" sz="2000" dirty="0">
              <a:solidFill>
                <a:schemeClr val="tx1"/>
              </a:solidFill>
            </a:endParaRPr>
          </a:p>
          <a:p>
            <a:pPr eaLnBrk="1" hangingPunct="1">
              <a:lnSpc>
                <a:spcPct val="80000"/>
              </a:lnSpc>
            </a:pPr>
            <a:r>
              <a:rPr lang="en-US" altLang="en-US" sz="2400" dirty="0">
                <a:solidFill>
                  <a:schemeClr val="tx1"/>
                </a:solidFill>
              </a:rPr>
              <a:t>Smalltalk is a pure OOL</a:t>
            </a:r>
          </a:p>
          <a:p>
            <a:pPr eaLnBrk="1" hangingPunct="1">
              <a:lnSpc>
                <a:spcPct val="80000"/>
              </a:lnSpc>
            </a:pPr>
            <a:r>
              <a:rPr lang="en-US" altLang="en-US" sz="2400" dirty="0">
                <a:solidFill>
                  <a:schemeClr val="tx1"/>
                </a:solidFill>
              </a:rPr>
              <a:t>C++ is a hybrid language supporting both procedural/imperative programming and OOP</a:t>
            </a:r>
          </a:p>
          <a:p>
            <a:pPr eaLnBrk="1" hangingPunct="1">
              <a:lnSpc>
                <a:spcPct val="80000"/>
              </a:lnSpc>
            </a:pPr>
            <a:r>
              <a:rPr lang="en-US" altLang="en-US" sz="2400" dirty="0">
                <a:solidFill>
                  <a:schemeClr val="tx1"/>
                </a:solidFill>
              </a:rPr>
              <a:t>Java is not a hybrid language like C++; it supports only OOP</a:t>
            </a:r>
          </a:p>
          <a:p>
            <a:pPr lvl="1" eaLnBrk="1" hangingPunct="1">
              <a:lnSpc>
                <a:spcPct val="80000"/>
              </a:lnSpc>
            </a:pPr>
            <a:r>
              <a:rPr lang="en-US" altLang="en-US" sz="2000" dirty="0">
                <a:solidFill>
                  <a:schemeClr val="tx1"/>
                </a:solidFill>
              </a:rPr>
              <a:t>Though it uses imperative-based syntax</a:t>
            </a:r>
          </a:p>
          <a:p>
            <a:pPr eaLnBrk="1" hangingPunct="1">
              <a:lnSpc>
                <a:spcPct val="80000"/>
              </a:lnSpc>
            </a:pPr>
            <a:r>
              <a:rPr lang="en-US" altLang="en-US" sz="2400" dirty="0">
                <a:solidFill>
                  <a:schemeClr val="tx1"/>
                </a:solidFill>
              </a:rPr>
              <a:t>C# is based on C++ and Java</a:t>
            </a:r>
          </a:p>
          <a:p>
            <a:pPr eaLnBrk="1" hangingPunct="1">
              <a:lnSpc>
                <a:spcPct val="80000"/>
              </a:lnSpc>
            </a:pPr>
            <a:r>
              <a:rPr lang="en-US" altLang="en-US" sz="2400" dirty="0">
                <a:solidFill>
                  <a:schemeClr val="tx1"/>
                </a:solidFill>
              </a:rPr>
              <a:t>Implementing OOP involves some new data structures</a:t>
            </a:r>
          </a:p>
          <a:p>
            <a:pPr eaLnBrk="1" hangingPunct="1">
              <a:lnSpc>
                <a:spcPct val="80000"/>
              </a:lnSpc>
            </a:pPr>
            <a:r>
              <a:rPr lang="en-US" altLang="en-US" sz="2400" dirty="0">
                <a:solidFill>
                  <a:schemeClr val="tx1"/>
                </a:solidFill>
              </a:rPr>
              <a:t>OOP now is often the most popular and pragmatic programming approach</a:t>
            </a:r>
          </a:p>
          <a:p>
            <a:pPr marL="0" indent="0" eaLnBrk="1" hangingPunct="1">
              <a:lnSpc>
                <a:spcPct val="80000"/>
              </a:lnSpc>
              <a:buNone/>
            </a:pPr>
            <a:endParaRPr lang="en-US" altLang="en-US" sz="2400" dirty="0">
              <a:solidFill>
                <a:schemeClr val="tx1"/>
              </a:solidFill>
            </a:endParaRPr>
          </a:p>
        </p:txBody>
      </p:sp>
    </p:spTree>
    <p:extLst>
      <p:ext uri="{BB962C8B-B14F-4D97-AF65-F5344CB8AC3E}">
        <p14:creationId xmlns:p14="http://schemas.microsoft.com/office/powerpoint/2010/main" val="3297054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01A23-3488-5245-8E32-F191A54D05A5}"/>
              </a:ext>
            </a:extLst>
          </p:cNvPr>
          <p:cNvSpPr>
            <a:spLocks noGrp="1"/>
          </p:cNvSpPr>
          <p:nvPr>
            <p:ph type="title"/>
          </p:nvPr>
        </p:nvSpPr>
        <p:spPr/>
        <p:txBody>
          <a:bodyPr/>
          <a:lstStyle/>
          <a:p>
            <a:r>
              <a:rPr lang="en-US" dirty="0"/>
              <a:t>Inheritance:  Terminologies</a:t>
            </a:r>
          </a:p>
        </p:txBody>
      </p:sp>
      <p:sp>
        <p:nvSpPr>
          <p:cNvPr id="3" name="Content Placeholder 2">
            <a:extLst>
              <a:ext uri="{FF2B5EF4-FFF2-40B4-BE49-F238E27FC236}">
                <a16:creationId xmlns:a16="http://schemas.microsoft.com/office/drawing/2014/main" id="{CDE7FD4E-A581-3F4E-9B8C-C33D98064F52}"/>
              </a:ext>
            </a:extLst>
          </p:cNvPr>
          <p:cNvSpPr>
            <a:spLocks noGrp="1"/>
          </p:cNvSpPr>
          <p:nvPr>
            <p:ph idx="1"/>
          </p:nvPr>
        </p:nvSpPr>
        <p:spPr>
          <a:xfrm>
            <a:off x="609600" y="1295400"/>
            <a:ext cx="8153400" cy="4572000"/>
          </a:xfrm>
        </p:spPr>
        <p:txBody>
          <a:bodyPr/>
          <a:lstStyle/>
          <a:p>
            <a:pPr marL="0" indent="0">
              <a:buNone/>
            </a:pPr>
            <a:r>
              <a:rPr lang="en-US" sz="2400" dirty="0">
                <a:solidFill>
                  <a:schemeClr val="tx1"/>
                </a:solidFill>
              </a:rPr>
              <a:t>	A inherits from B; 	</a:t>
            </a:r>
          </a:p>
          <a:p>
            <a:pPr marL="0" indent="0">
              <a:buNone/>
            </a:pPr>
            <a:r>
              <a:rPr lang="en-US" sz="2400" dirty="0">
                <a:solidFill>
                  <a:schemeClr val="tx1"/>
                </a:solidFill>
              </a:rPr>
              <a:t>	A derives from B;	</a:t>
            </a:r>
          </a:p>
          <a:p>
            <a:pPr marL="0" indent="0">
              <a:buNone/>
            </a:pPr>
            <a:r>
              <a:rPr lang="en-US" sz="2400" dirty="0">
                <a:solidFill>
                  <a:schemeClr val="tx1"/>
                </a:solidFill>
              </a:rPr>
              <a:t>	A is a subclass of (superclass) B;</a:t>
            </a:r>
          </a:p>
          <a:p>
            <a:pPr marL="0" indent="0">
              <a:buNone/>
            </a:pPr>
            <a:r>
              <a:rPr lang="en-US" sz="2400" dirty="0">
                <a:solidFill>
                  <a:schemeClr val="tx1"/>
                </a:solidFill>
              </a:rPr>
              <a:t>	A is the child class of (parent class)  </a:t>
            </a:r>
          </a:p>
          <a:p>
            <a:pPr marL="0" indent="0">
              <a:buNone/>
            </a:pPr>
            <a:r>
              <a:rPr lang="en-US" sz="2000" dirty="0">
                <a:solidFill>
                  <a:schemeClr val="tx1"/>
                </a:solidFill>
              </a:rPr>
              <a:t> </a:t>
            </a:r>
          </a:p>
          <a:p>
            <a:pPr marL="0" indent="0">
              <a:buNone/>
            </a:pPr>
            <a:r>
              <a:rPr lang="en-US" sz="2400" dirty="0">
                <a:solidFill>
                  <a:schemeClr val="tx1"/>
                </a:solidFill>
              </a:rPr>
              <a:t>	</a:t>
            </a:r>
            <a:r>
              <a:rPr lang="en-US" sz="1800" dirty="0">
                <a:solidFill>
                  <a:srgbClr val="FF0000"/>
                </a:solidFill>
              </a:rPr>
              <a:t>C++/C#:	</a:t>
            </a:r>
            <a:r>
              <a:rPr lang="en-US" sz="1800" dirty="0">
                <a:solidFill>
                  <a:schemeClr val="tx1"/>
                </a:solidFill>
              </a:rPr>
              <a:t>class A : B</a:t>
            </a:r>
          </a:p>
          <a:p>
            <a:pPr marL="0" indent="0">
              <a:buNone/>
            </a:pPr>
            <a:r>
              <a:rPr lang="en-US" sz="1800" dirty="0">
                <a:solidFill>
                  <a:schemeClr val="tx1"/>
                </a:solidFill>
              </a:rPr>
              <a:t> </a:t>
            </a:r>
          </a:p>
          <a:p>
            <a:pPr marL="0" indent="0">
              <a:buNone/>
            </a:pPr>
            <a:r>
              <a:rPr lang="en-US" sz="1800" dirty="0">
                <a:solidFill>
                  <a:schemeClr val="tx1"/>
                </a:solidFill>
              </a:rPr>
              <a:t>	</a:t>
            </a:r>
            <a:r>
              <a:rPr lang="en-US" sz="1800" dirty="0">
                <a:solidFill>
                  <a:srgbClr val="FF0000"/>
                </a:solidFill>
              </a:rPr>
              <a:t>Java:</a:t>
            </a:r>
            <a:r>
              <a:rPr lang="en-US" sz="1800" dirty="0">
                <a:solidFill>
                  <a:schemeClr val="tx1"/>
                </a:solidFill>
              </a:rPr>
              <a:t>		class A extends B { … }</a:t>
            </a:r>
          </a:p>
          <a:p>
            <a:pPr marL="0" indent="0">
              <a:buNone/>
            </a:pPr>
            <a:r>
              <a:rPr lang="en-US" sz="1800" dirty="0">
                <a:solidFill>
                  <a:schemeClr val="tx1"/>
                </a:solidFill>
              </a:rPr>
              <a:t> </a:t>
            </a:r>
          </a:p>
          <a:p>
            <a:pPr marL="0" indent="0">
              <a:buNone/>
            </a:pPr>
            <a:r>
              <a:rPr lang="en-US" sz="1800" dirty="0">
                <a:solidFill>
                  <a:schemeClr val="tx1"/>
                </a:solidFill>
              </a:rPr>
              <a:t>	</a:t>
            </a:r>
            <a:r>
              <a:rPr lang="en-US" sz="1800" dirty="0">
                <a:solidFill>
                  <a:srgbClr val="FF0000"/>
                </a:solidFill>
              </a:rPr>
              <a:t>Python: 		</a:t>
            </a:r>
            <a:r>
              <a:rPr lang="en-US" sz="1800" dirty="0">
                <a:solidFill>
                  <a:schemeClr val="tx1"/>
                </a:solidFill>
              </a:rPr>
              <a:t>class A (B) : </a:t>
            </a:r>
          </a:p>
          <a:p>
            <a:pPr marL="0" indent="0">
              <a:buNone/>
            </a:pPr>
            <a:r>
              <a:rPr lang="en-US" sz="1800" dirty="0">
                <a:solidFill>
                  <a:schemeClr val="tx1"/>
                </a:solidFill>
              </a:rPr>
              <a:t>	</a:t>
            </a:r>
          </a:p>
          <a:p>
            <a:pPr marL="0" indent="0">
              <a:buNone/>
            </a:pPr>
            <a:r>
              <a:rPr lang="en-US" sz="1800" dirty="0">
                <a:solidFill>
                  <a:schemeClr val="tx1"/>
                </a:solidFill>
              </a:rPr>
              <a:t>	</a:t>
            </a:r>
            <a:r>
              <a:rPr lang="en-US" sz="1800" dirty="0">
                <a:solidFill>
                  <a:srgbClr val="FF0000"/>
                </a:solidFill>
              </a:rPr>
              <a:t>Ruby:		</a:t>
            </a:r>
            <a:r>
              <a:rPr lang="en-US" sz="1800" dirty="0">
                <a:solidFill>
                  <a:schemeClr val="tx1"/>
                </a:solidFill>
              </a:rPr>
              <a:t>class A &lt; B </a:t>
            </a:r>
          </a:p>
          <a:p>
            <a:pPr marL="0" indent="0">
              <a:buNone/>
            </a:pPr>
            <a:endParaRPr lang="en-US" dirty="0"/>
          </a:p>
        </p:txBody>
      </p:sp>
    </p:spTree>
    <p:extLst>
      <p:ext uri="{BB962C8B-B14F-4D97-AF65-F5344CB8AC3E}">
        <p14:creationId xmlns:p14="http://schemas.microsoft.com/office/powerpoint/2010/main" val="3782379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a:extLst>
              <a:ext uri="{FF2B5EF4-FFF2-40B4-BE49-F238E27FC236}">
                <a16:creationId xmlns:a16="http://schemas.microsoft.com/office/drawing/2014/main" id="{89FCFC65-3A6D-E04E-B34D-0C8ACD28283C}"/>
              </a:ext>
            </a:extLst>
          </p:cNvPr>
          <p:cNvSpPr>
            <a:spLocks noGrp="1" noChangeArrowheads="1"/>
          </p:cNvSpPr>
          <p:nvPr>
            <p:ph type="title"/>
          </p:nvPr>
        </p:nvSpPr>
        <p:spPr>
          <a:xfrm>
            <a:off x="609600" y="533400"/>
            <a:ext cx="8153400" cy="1143000"/>
          </a:xfrm>
        </p:spPr>
        <p:txBody>
          <a:bodyPr/>
          <a:lstStyle/>
          <a:p>
            <a:pPr eaLnBrk="1" hangingPunct="1"/>
            <a:r>
              <a:rPr lang="en-US" altLang="en-US" sz="3200" dirty="0"/>
              <a:t>Object-Oriented Concepts: Inheritance</a:t>
            </a:r>
          </a:p>
        </p:txBody>
      </p:sp>
      <p:sp>
        <p:nvSpPr>
          <p:cNvPr id="18437" name="Rectangle 3">
            <a:extLst>
              <a:ext uri="{FF2B5EF4-FFF2-40B4-BE49-F238E27FC236}">
                <a16:creationId xmlns:a16="http://schemas.microsoft.com/office/drawing/2014/main" id="{10FAE628-97B0-3D4D-B34C-90DE088E1E06}"/>
              </a:ext>
            </a:extLst>
          </p:cNvPr>
          <p:cNvSpPr>
            <a:spLocks noGrp="1" noChangeArrowheads="1"/>
          </p:cNvSpPr>
          <p:nvPr>
            <p:ph type="body" idx="1"/>
          </p:nvPr>
        </p:nvSpPr>
        <p:spPr>
          <a:xfrm>
            <a:off x="533400" y="1295400"/>
            <a:ext cx="8153400" cy="5181600"/>
          </a:xfrm>
        </p:spPr>
        <p:txBody>
          <a:bodyPr/>
          <a:lstStyle/>
          <a:p>
            <a:pPr eaLnBrk="1" hangingPunct="1"/>
            <a:r>
              <a:rPr lang="en-US" altLang="en-US" sz="2000" dirty="0">
                <a:solidFill>
                  <a:srgbClr val="FF0000"/>
                </a:solidFill>
              </a:rPr>
              <a:t>Inheritance</a:t>
            </a:r>
            <a:r>
              <a:rPr lang="en-US" altLang="en-US" sz="2000" dirty="0">
                <a:solidFill>
                  <a:schemeClr val="tx1"/>
                </a:solidFill>
              </a:rPr>
              <a:t> can be complicated by access controls to encapsulated entities</a:t>
            </a:r>
          </a:p>
          <a:p>
            <a:pPr lvl="1" eaLnBrk="1" hangingPunct="1"/>
            <a:r>
              <a:rPr lang="en-US" altLang="en-US" sz="1800" dirty="0">
                <a:solidFill>
                  <a:schemeClr val="tx1"/>
                </a:solidFill>
              </a:rPr>
              <a:t>A class can hide entities from its subclasses, e.g. </a:t>
            </a:r>
            <a:r>
              <a:rPr lang="en-US" altLang="en-US" sz="1800" dirty="0">
                <a:solidFill>
                  <a:srgbClr val="FF0000"/>
                </a:solidFill>
              </a:rPr>
              <a:t>private </a:t>
            </a:r>
          </a:p>
          <a:p>
            <a:pPr lvl="1" eaLnBrk="1" hangingPunct="1"/>
            <a:r>
              <a:rPr lang="en-US" altLang="en-US" sz="1800" dirty="0">
                <a:solidFill>
                  <a:schemeClr val="tx1"/>
                </a:solidFill>
              </a:rPr>
              <a:t>A class can hide entities from its clients, e.g. private/protected</a:t>
            </a:r>
          </a:p>
          <a:p>
            <a:pPr lvl="1" eaLnBrk="1" hangingPunct="1"/>
            <a:r>
              <a:rPr lang="en-US" altLang="en-US" sz="1800" dirty="0">
                <a:solidFill>
                  <a:schemeClr val="tx1"/>
                </a:solidFill>
              </a:rPr>
              <a:t>A class can also hide entities for its clients while allowing its subclasses to see them, e.g. </a:t>
            </a:r>
            <a:r>
              <a:rPr lang="en-US" altLang="en-US" sz="1800" dirty="0">
                <a:solidFill>
                  <a:srgbClr val="FF0000"/>
                </a:solidFill>
              </a:rPr>
              <a:t>protected</a:t>
            </a:r>
          </a:p>
          <a:p>
            <a:pPr eaLnBrk="1" hangingPunct="1"/>
            <a:r>
              <a:rPr lang="en-US" altLang="en-US" sz="2000" dirty="0">
                <a:solidFill>
                  <a:schemeClr val="tx1"/>
                </a:solidFill>
              </a:rPr>
              <a:t>Besides inheriting methods as is, a class can modify an inherited method</a:t>
            </a:r>
          </a:p>
          <a:p>
            <a:pPr lvl="1" eaLnBrk="1" hangingPunct="1"/>
            <a:r>
              <a:rPr lang="en-US" altLang="en-US" sz="1800" dirty="0">
                <a:solidFill>
                  <a:schemeClr val="tx1"/>
                </a:solidFill>
              </a:rPr>
              <a:t>The new one </a:t>
            </a:r>
            <a:r>
              <a:rPr lang="en-US" altLang="en-US" sz="1800" i="1" dirty="0">
                <a:solidFill>
                  <a:srgbClr val="FF0000"/>
                </a:solidFill>
              </a:rPr>
              <a:t>overrides</a:t>
            </a:r>
            <a:r>
              <a:rPr lang="en-US" altLang="en-US" sz="1800" dirty="0">
                <a:solidFill>
                  <a:schemeClr val="tx1"/>
                </a:solidFill>
              </a:rPr>
              <a:t> the inherited one</a:t>
            </a:r>
          </a:p>
          <a:p>
            <a:pPr lvl="1" eaLnBrk="1" hangingPunct="1"/>
            <a:r>
              <a:rPr lang="en-US" altLang="en-US" sz="1800" dirty="0">
                <a:solidFill>
                  <a:schemeClr val="tx1"/>
                </a:solidFill>
              </a:rPr>
              <a:t>The method in the parent is </a:t>
            </a:r>
            <a:r>
              <a:rPr lang="en-US" altLang="en-US" sz="1800" i="1" dirty="0">
                <a:solidFill>
                  <a:srgbClr val="FF0000"/>
                </a:solidFill>
              </a:rPr>
              <a:t>overridden</a:t>
            </a:r>
          </a:p>
          <a:p>
            <a:r>
              <a:rPr lang="en-US" altLang="en-US" sz="2000" dirty="0">
                <a:solidFill>
                  <a:schemeClr val="tx1"/>
                </a:solidFill>
              </a:rPr>
              <a:t>Three ways a class can differ from its parent:</a:t>
            </a:r>
          </a:p>
          <a:p>
            <a:pPr lvl="1">
              <a:buFontTx/>
              <a:buNone/>
            </a:pPr>
            <a:r>
              <a:rPr lang="en-US" altLang="en-US" sz="1800" dirty="0">
                <a:solidFill>
                  <a:schemeClr val="tx1"/>
                </a:solidFill>
              </a:rPr>
              <a:t>1. The subclass can add variables and/or methods in addition to inherited ones</a:t>
            </a:r>
          </a:p>
          <a:p>
            <a:pPr lvl="1">
              <a:buFontTx/>
              <a:buNone/>
            </a:pPr>
            <a:r>
              <a:rPr lang="en-US" altLang="en-US" sz="1800" dirty="0">
                <a:solidFill>
                  <a:schemeClr val="tx1"/>
                </a:solidFill>
              </a:rPr>
              <a:t>2. The subclass can modify the behavior of inherited methods.</a:t>
            </a:r>
          </a:p>
          <a:p>
            <a:pPr lvl="1">
              <a:buFontTx/>
              <a:buNone/>
            </a:pPr>
            <a:r>
              <a:rPr lang="en-US" altLang="en-US" sz="1800" dirty="0">
                <a:solidFill>
                  <a:schemeClr val="tx1"/>
                </a:solidFill>
              </a:rPr>
              <a:t>3. The parent class can define some of its variables or methods to have private access, not be visible in the subclass</a:t>
            </a:r>
          </a:p>
          <a:p>
            <a:pPr lvl="1" eaLnBrk="1" hangingPunct="1"/>
            <a:endParaRPr lang="en-US" altLang="en-US" i="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7FFD75-60E1-8C49-BEB7-6E550636BE04}"/>
              </a:ext>
            </a:extLst>
          </p:cNvPr>
          <p:cNvSpPr>
            <a:spLocks noGrp="1"/>
          </p:cNvSpPr>
          <p:nvPr>
            <p:ph idx="1"/>
          </p:nvPr>
        </p:nvSpPr>
        <p:spPr>
          <a:xfrm>
            <a:off x="609600" y="1219200"/>
            <a:ext cx="8153400" cy="5029200"/>
          </a:xfrm>
        </p:spPr>
        <p:txBody>
          <a:bodyPr/>
          <a:lstStyle/>
          <a:p>
            <a:r>
              <a:rPr lang="en-US" sz="2400" dirty="0">
                <a:solidFill>
                  <a:schemeClr val="tx1"/>
                </a:solidFill>
              </a:rPr>
              <a:t>C++: private, public, protected </a:t>
            </a:r>
            <a:r>
              <a:rPr lang="en-US" sz="2400" dirty="0">
                <a:solidFill>
                  <a:srgbClr val="FF0000"/>
                </a:solidFill>
              </a:rPr>
              <a:t>(default: private</a:t>
            </a:r>
            <a:r>
              <a:rPr lang="en-US" sz="2400" dirty="0">
                <a:solidFill>
                  <a:schemeClr val="tx1"/>
                </a:solidFill>
              </a:rPr>
              <a:t>)</a:t>
            </a:r>
          </a:p>
          <a:p>
            <a:pPr marL="0" indent="0">
              <a:buNone/>
            </a:pPr>
            <a:r>
              <a:rPr lang="en-US" sz="2400" dirty="0">
                <a:solidFill>
                  <a:schemeClr val="tx1"/>
                </a:solidFill>
              </a:rPr>
              <a:t>	</a:t>
            </a:r>
            <a:r>
              <a:rPr lang="en-US" sz="1800" dirty="0"/>
              <a:t>class Rectangle { </a:t>
            </a:r>
          </a:p>
          <a:p>
            <a:pPr marL="0" indent="0">
              <a:buNone/>
            </a:pPr>
            <a:r>
              <a:rPr lang="en-US" sz="1800" dirty="0"/>
              <a:t>		</a:t>
            </a:r>
            <a:r>
              <a:rPr lang="en-US" sz="1800" dirty="0" err="1"/>
              <a:t>int</a:t>
            </a:r>
            <a:r>
              <a:rPr lang="en-US" sz="1800" dirty="0"/>
              <a:t> width, height; </a:t>
            </a:r>
          </a:p>
          <a:p>
            <a:pPr marL="0" indent="0">
              <a:buNone/>
            </a:pPr>
            <a:r>
              <a:rPr lang="en-US" sz="1800" dirty="0"/>
              <a:t>	public: </a:t>
            </a:r>
          </a:p>
          <a:p>
            <a:pPr marL="0" indent="0">
              <a:buNone/>
            </a:pPr>
            <a:r>
              <a:rPr lang="en-US" sz="1800" dirty="0"/>
              <a:t>		void </a:t>
            </a:r>
            <a:r>
              <a:rPr lang="en-US" sz="1800" dirty="0" err="1"/>
              <a:t>set_values</a:t>
            </a:r>
            <a:r>
              <a:rPr lang="en-US" sz="1800" dirty="0"/>
              <a:t> (</a:t>
            </a:r>
            <a:r>
              <a:rPr lang="en-US" sz="1800" dirty="0" err="1"/>
              <a:t>int,int</a:t>
            </a:r>
            <a:r>
              <a:rPr lang="en-US" sz="1800" dirty="0"/>
              <a:t>); </a:t>
            </a:r>
          </a:p>
          <a:p>
            <a:pPr marL="0" indent="0">
              <a:buNone/>
            </a:pPr>
            <a:r>
              <a:rPr lang="en-US" sz="1800" dirty="0"/>
              <a:t>		</a:t>
            </a:r>
            <a:r>
              <a:rPr lang="en-US" sz="1800" dirty="0" err="1"/>
              <a:t>int</a:t>
            </a:r>
            <a:r>
              <a:rPr lang="en-US" sz="1800" dirty="0"/>
              <a:t> area (void); </a:t>
            </a:r>
          </a:p>
          <a:p>
            <a:pPr marL="0" indent="0">
              <a:buNone/>
            </a:pPr>
            <a:r>
              <a:rPr lang="en-US" sz="1800" dirty="0"/>
              <a:t>	};</a:t>
            </a:r>
            <a:r>
              <a:rPr lang="en-US" sz="1800" dirty="0">
                <a:solidFill>
                  <a:schemeClr val="tx1"/>
                </a:solidFill>
              </a:rPr>
              <a:t>	</a:t>
            </a:r>
          </a:p>
          <a:p>
            <a:r>
              <a:rPr lang="en-US" sz="2400" dirty="0">
                <a:solidFill>
                  <a:schemeClr val="tx1"/>
                </a:solidFill>
              </a:rPr>
              <a:t>Python: private, public, protected  </a:t>
            </a:r>
            <a:r>
              <a:rPr lang="en-US" sz="2400" dirty="0">
                <a:solidFill>
                  <a:srgbClr val="FF0000"/>
                </a:solidFill>
              </a:rPr>
              <a:t>(default: public) </a:t>
            </a:r>
          </a:p>
          <a:p>
            <a:pPr marL="0" indent="0">
              <a:buNone/>
            </a:pPr>
            <a:r>
              <a:rPr lang="en-US" sz="2400" dirty="0">
                <a:solidFill>
                  <a:schemeClr val="tx1"/>
                </a:solidFill>
              </a:rPr>
              <a:t>	</a:t>
            </a:r>
            <a:r>
              <a:rPr lang="en-US" sz="1800" dirty="0"/>
              <a:t>class Rectangle(): </a:t>
            </a:r>
          </a:p>
          <a:p>
            <a:pPr marL="0" indent="0">
              <a:buNone/>
            </a:pPr>
            <a:r>
              <a:rPr lang="en-US" sz="1800" dirty="0"/>
              <a:t>		def __</a:t>
            </a:r>
            <a:r>
              <a:rPr lang="en-US" sz="1800" dirty="0" err="1"/>
              <a:t>init</a:t>
            </a:r>
            <a:r>
              <a:rPr lang="en-US" sz="1800" dirty="0"/>
              <a:t>__(self, l, w): </a:t>
            </a:r>
            <a:r>
              <a:rPr lang="en-US" sz="1800" dirty="0" err="1"/>
              <a:t>self.length</a:t>
            </a:r>
            <a:r>
              <a:rPr lang="en-US" sz="1800" dirty="0"/>
              <a:t> = l </a:t>
            </a:r>
            <a:r>
              <a:rPr lang="en-US" sz="1800" dirty="0" err="1"/>
              <a:t>self.width</a:t>
            </a:r>
            <a:r>
              <a:rPr lang="en-US" sz="1800" dirty="0"/>
              <a:t> = w </a:t>
            </a:r>
          </a:p>
          <a:p>
            <a:pPr marL="0" indent="0">
              <a:buNone/>
            </a:pPr>
            <a:r>
              <a:rPr lang="en-US" sz="1800" dirty="0"/>
              <a:t>		def </a:t>
            </a:r>
            <a:r>
              <a:rPr lang="en-US" sz="1800" dirty="0" err="1"/>
              <a:t>rectangle_area</a:t>
            </a:r>
            <a:r>
              <a:rPr lang="en-US" sz="1800" dirty="0"/>
              <a:t>(self): </a:t>
            </a:r>
          </a:p>
          <a:p>
            <a:pPr marL="0" indent="0">
              <a:buNone/>
            </a:pPr>
            <a:r>
              <a:rPr lang="en-US" sz="1800" dirty="0"/>
              <a:t>			return </a:t>
            </a:r>
            <a:r>
              <a:rPr lang="en-US" sz="1800" dirty="0" err="1"/>
              <a:t>self.length</a:t>
            </a:r>
            <a:r>
              <a:rPr lang="en-US" sz="1800" dirty="0"/>
              <a:t>*</a:t>
            </a:r>
            <a:r>
              <a:rPr lang="en-US" sz="1800" dirty="0" err="1"/>
              <a:t>self.width</a:t>
            </a:r>
            <a:endParaRPr lang="en-US" sz="2000" dirty="0">
              <a:solidFill>
                <a:schemeClr val="tx1"/>
              </a:solidFill>
            </a:endParaRPr>
          </a:p>
        </p:txBody>
      </p:sp>
      <p:sp>
        <p:nvSpPr>
          <p:cNvPr id="4" name="TextBox 3">
            <a:extLst>
              <a:ext uri="{FF2B5EF4-FFF2-40B4-BE49-F238E27FC236}">
                <a16:creationId xmlns:a16="http://schemas.microsoft.com/office/drawing/2014/main" id="{7C6495F2-0DD1-3F4E-BDFD-BAA93B094B4C}"/>
              </a:ext>
            </a:extLst>
          </p:cNvPr>
          <p:cNvSpPr txBox="1"/>
          <p:nvPr/>
        </p:nvSpPr>
        <p:spPr>
          <a:xfrm>
            <a:off x="613610" y="485274"/>
            <a:ext cx="7082590" cy="584775"/>
          </a:xfrm>
          <a:prstGeom prst="rect">
            <a:avLst/>
          </a:prstGeom>
          <a:noFill/>
        </p:spPr>
        <p:txBody>
          <a:bodyPr wrap="square" rtlCol="0">
            <a:spAutoFit/>
          </a:bodyPr>
          <a:lstStyle/>
          <a:p>
            <a:r>
              <a:rPr lang="en-US" sz="3200" dirty="0">
                <a:solidFill>
                  <a:srgbClr val="7062BC"/>
                </a:solidFill>
                <a:latin typeface="+mn-lt"/>
              </a:rPr>
              <a:t>Access Control in class entities</a:t>
            </a:r>
          </a:p>
        </p:txBody>
      </p:sp>
    </p:spTree>
    <p:extLst>
      <p:ext uri="{BB962C8B-B14F-4D97-AF65-F5344CB8AC3E}">
        <p14:creationId xmlns:p14="http://schemas.microsoft.com/office/powerpoint/2010/main" val="1919547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A5F9F-4119-3243-9685-3BC4CFC31BA1}"/>
              </a:ext>
            </a:extLst>
          </p:cNvPr>
          <p:cNvSpPr>
            <a:spLocks noGrp="1"/>
          </p:cNvSpPr>
          <p:nvPr>
            <p:ph type="title"/>
          </p:nvPr>
        </p:nvSpPr>
        <p:spPr/>
        <p:txBody>
          <a:bodyPr/>
          <a:lstStyle/>
          <a:p>
            <a:r>
              <a:rPr lang="en-US" dirty="0"/>
              <a:t>Access Control in Inheritance Base</a:t>
            </a:r>
          </a:p>
        </p:txBody>
      </p:sp>
      <p:sp>
        <p:nvSpPr>
          <p:cNvPr id="3" name="Content Placeholder 2">
            <a:extLst>
              <a:ext uri="{FF2B5EF4-FFF2-40B4-BE49-F238E27FC236}">
                <a16:creationId xmlns:a16="http://schemas.microsoft.com/office/drawing/2014/main" id="{137216B6-68C9-DE42-A5CA-AA385EA31E80}"/>
              </a:ext>
            </a:extLst>
          </p:cNvPr>
          <p:cNvSpPr>
            <a:spLocks noGrp="1"/>
          </p:cNvSpPr>
          <p:nvPr>
            <p:ph idx="1"/>
          </p:nvPr>
        </p:nvSpPr>
        <p:spPr/>
        <p:txBody>
          <a:bodyPr/>
          <a:lstStyle/>
          <a:p>
            <a:r>
              <a:rPr lang="en-US" sz="2400" dirty="0">
                <a:solidFill>
                  <a:schemeClr val="tx1"/>
                </a:solidFill>
              </a:rPr>
              <a:t>C++ complicated access control </a:t>
            </a:r>
          </a:p>
          <a:p>
            <a:pPr marL="0" indent="0">
              <a:buNone/>
            </a:pPr>
            <a:r>
              <a:rPr lang="en-US" sz="2400" dirty="0">
                <a:solidFill>
                  <a:schemeClr val="tx1"/>
                </a:solidFill>
              </a:rPr>
              <a:t>	Base of inheritance: private (by default), 		public, protected</a:t>
            </a:r>
          </a:p>
          <a:p>
            <a:pPr marL="0" indent="0">
              <a:buNone/>
            </a:pPr>
            <a:endParaRPr lang="en-US" dirty="0"/>
          </a:p>
          <a:p>
            <a:pPr marL="0" indent="0">
              <a:buNone/>
            </a:pPr>
            <a:r>
              <a:rPr lang="en-US" dirty="0"/>
              <a:t>	</a:t>
            </a:r>
            <a:r>
              <a:rPr lang="en-US" sz="2400" dirty="0"/>
              <a:t>class A : B { … } 		</a:t>
            </a:r>
            <a:r>
              <a:rPr lang="en-US" sz="2400" dirty="0">
                <a:solidFill>
                  <a:schemeClr val="tx1"/>
                </a:solidFill>
              </a:rPr>
              <a:t>//private base</a:t>
            </a:r>
          </a:p>
          <a:p>
            <a:pPr marL="0" indent="0">
              <a:buNone/>
            </a:pPr>
            <a:r>
              <a:rPr lang="en-US" sz="2400" dirty="0"/>
              <a:t>	class A : public B { . .. }  </a:t>
            </a:r>
            <a:r>
              <a:rPr lang="en-US" sz="2400" dirty="0">
                <a:solidFill>
                  <a:schemeClr val="tx1"/>
                </a:solidFill>
              </a:rPr>
              <a:t>//public base</a:t>
            </a:r>
          </a:p>
          <a:p>
            <a:pPr marL="0" indent="0">
              <a:buNone/>
            </a:pPr>
            <a:r>
              <a:rPr lang="en-US" sz="2400" dirty="0"/>
              <a:t>	class A : protected B { … } </a:t>
            </a:r>
            <a:r>
              <a:rPr lang="en-US" sz="2400" dirty="0">
                <a:solidFill>
                  <a:schemeClr val="tx1"/>
                </a:solidFill>
              </a:rPr>
              <a:t>//protected base</a:t>
            </a:r>
          </a:p>
          <a:p>
            <a:endParaRPr lang="en-US" dirty="0"/>
          </a:p>
        </p:txBody>
      </p:sp>
    </p:spTree>
    <p:extLst>
      <p:ext uri="{BB962C8B-B14F-4D97-AF65-F5344CB8AC3E}">
        <p14:creationId xmlns:p14="http://schemas.microsoft.com/office/powerpoint/2010/main" val="280282049"/>
      </p:ext>
    </p:extLst>
  </p:cSld>
  <p:clrMapOvr>
    <a:masterClrMapping/>
  </p:clrMapOvr>
</p:sld>
</file>

<file path=ppt/theme/theme1.xml><?xml version="1.0" encoding="utf-8"?>
<a:theme xmlns:a="http://schemas.openxmlformats.org/drawingml/2006/main" name="1_sebesta">
  <a:themeElements>
    <a:clrScheme name="1_sebes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sebesta">
      <a:majorFont>
        <a:latin typeface="Lucida Sans Unicode"/>
        <a:ea typeface="Lucida Sans Unicode"/>
        <a:cs typeface="Lucida Sans Unicode"/>
      </a:majorFont>
      <a:minorFont>
        <a:latin typeface="Lucida Sans Unicode"/>
        <a:ea typeface="Lucida Sans Unicod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1_sebes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ebest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ebest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ebest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ebest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ebest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ebesta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ebest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ebest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ebest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ebest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ebest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sebesta2</Template>
  <TotalTime>5417</TotalTime>
  <Words>4859</Words>
  <Application>Microsoft Macintosh PowerPoint</Application>
  <PresentationFormat>On-screen Show (4:3)</PresentationFormat>
  <Paragraphs>695</Paragraphs>
  <Slides>54</Slides>
  <Notes>35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Times</vt:lpstr>
      <vt:lpstr>Arial</vt:lpstr>
      <vt:lpstr>Calibri</vt:lpstr>
      <vt:lpstr>Courier New</vt:lpstr>
      <vt:lpstr>Lucida Sans Unicode</vt:lpstr>
      <vt:lpstr>Times New Roman</vt:lpstr>
      <vt:lpstr>1_sebesta</vt:lpstr>
      <vt:lpstr>Lecture 9 (Chapter 12)</vt:lpstr>
      <vt:lpstr>Chapter 12 Topics</vt:lpstr>
      <vt:lpstr>Introduction</vt:lpstr>
      <vt:lpstr>Inheritance</vt:lpstr>
      <vt:lpstr>Object-Oriented Concepts: ADT</vt:lpstr>
      <vt:lpstr>Inheritance:  Terminologies</vt:lpstr>
      <vt:lpstr>Object-Oriented Concepts: Inheritance</vt:lpstr>
      <vt:lpstr>PowerPoint Presentation</vt:lpstr>
      <vt:lpstr>Access Control in Inheritance Base</vt:lpstr>
      <vt:lpstr>Base of Inheritance: Example</vt:lpstr>
      <vt:lpstr>Java: Access control in Inheritance</vt:lpstr>
      <vt:lpstr>Inheritance: Overriding</vt:lpstr>
      <vt:lpstr>Overriding/Overridden Example</vt:lpstr>
      <vt:lpstr>Overriding vs. Overloading</vt:lpstr>
      <vt:lpstr>PowerPoint Presentation</vt:lpstr>
      <vt:lpstr>More Object-Oriented Concepts </vt:lpstr>
      <vt:lpstr>Inheritance: Other Features</vt:lpstr>
      <vt:lpstr>Polymorphism</vt:lpstr>
      <vt:lpstr>Polymorphism Example</vt:lpstr>
      <vt:lpstr>Polymorphism Example</vt:lpstr>
      <vt:lpstr>Dynamic and Static Binding </vt:lpstr>
      <vt:lpstr>Polymorphic Variables: Method Binding</vt:lpstr>
      <vt:lpstr>Virtual Function in C++: Example</vt:lpstr>
      <vt:lpstr>Abstract Class and Abstract Methods</vt:lpstr>
      <vt:lpstr>Abstract methods: Example</vt:lpstr>
      <vt:lpstr>Design Issues for OOP Languages</vt:lpstr>
      <vt:lpstr>The Exclusivity of Objects</vt:lpstr>
      <vt:lpstr>Are Subclasses Subtypes?</vt:lpstr>
      <vt:lpstr>Single and Multiple Inheritance</vt:lpstr>
      <vt:lpstr>Allocation and DeAllocation of Objects</vt:lpstr>
      <vt:lpstr>Dynamic and Static Binding</vt:lpstr>
      <vt:lpstr>Nested Classes</vt:lpstr>
      <vt:lpstr>Initialization of Objects</vt:lpstr>
      <vt:lpstr>OOP Features: Summary</vt:lpstr>
      <vt:lpstr>Support for OOP in Smalltalk</vt:lpstr>
      <vt:lpstr>Support for OOP in Smalltalk (continued)</vt:lpstr>
      <vt:lpstr>Smalltalk: Example</vt:lpstr>
      <vt:lpstr>Support for OOP in C++</vt:lpstr>
      <vt:lpstr>Inheritance Example in C++</vt:lpstr>
      <vt:lpstr>Scope Resolution in C++</vt:lpstr>
      <vt:lpstr>C++: Multiple Inheritance and Dynamic Binding</vt:lpstr>
      <vt:lpstr>C++ Dynamic and Static Binding: Example</vt:lpstr>
      <vt:lpstr>OOP in C++: Evaluation</vt:lpstr>
      <vt:lpstr>Support for OOP in Java</vt:lpstr>
      <vt:lpstr>Java: Inheritance  </vt:lpstr>
      <vt:lpstr>Java: Dynamic Binding and Nested Classes</vt:lpstr>
      <vt:lpstr>OOP in Java: Evaluation</vt:lpstr>
      <vt:lpstr>Support for OOP in C#</vt:lpstr>
      <vt:lpstr>Support for OOP in C# (continued)</vt:lpstr>
      <vt:lpstr>OOP in C#: Evaluation</vt:lpstr>
      <vt:lpstr>Implementing OO Constructs</vt:lpstr>
      <vt:lpstr>Dynamic Binding of Methods Calls</vt:lpstr>
      <vt:lpstr>PowerPoint Presentation</vt:lpstr>
      <vt:lpstr>OO Languages: Summary</vt:lpstr>
    </vt:vector>
  </TitlesOfParts>
  <Company>Pearson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David Garrett</dc:creator>
  <cp:lastModifiedBy>Lan Yang</cp:lastModifiedBy>
  <cp:revision>77</cp:revision>
  <dcterms:created xsi:type="dcterms:W3CDTF">2003-08-01T12:29:19Z</dcterms:created>
  <dcterms:modified xsi:type="dcterms:W3CDTF">2024-11-13T23:33:37Z</dcterms:modified>
</cp:coreProperties>
</file>