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AB65-04C7-4331-A37C-3149DD255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E3B5-3304-450D-A26C-66C11C874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B81D-ADE7-4FB5-AFED-3781D3D9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04A-2DA4-4DF0-8C00-4778EF68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BC191-1670-43E0-A28B-56D8F2FA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61D1-7D85-4458-85F1-2BBBB4DB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EE3B1-8D55-42DC-8415-26468FD85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B64E-2788-4CE6-8A2F-62EC24DD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60F17-6FCC-475D-BFCB-1A57EBBD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B238-81EA-4A77-AAFB-FE451087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D1879-1552-4F50-99B5-94B00C1F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7B39C-9737-44B5-A16A-92231AFDB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78B3-40CC-45B8-9BAE-E7FBA544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8E64-8FFB-4AFE-B82B-15FFFDE9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2DCC-DA5E-4122-9480-0D0CB653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1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5CAF-DDB2-4A4C-A596-79D5F81A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6E99-B798-4F31-8218-A38B080E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45EC-C61E-46D0-BF31-4BBD493A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9051E-83E2-4B43-A97D-6F784091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3DC6-4029-430E-A58E-8812D602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D90B-6858-4C15-A732-30FFF3BB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3F1C-D1DF-44F8-AE14-AEE2AB39E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0E0F-233B-416C-A88B-1339AB1D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8F76-20EE-4E61-B76C-8BF8B04A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06CE-3F4B-4CB7-BE3E-260C3C36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3601-FE81-4F27-BCE2-F42F2805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273B-D5CF-407B-BCA9-8D095CA1C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E45D1-8E5C-4AD7-890D-2552AD9D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AAD3-5558-4A6D-B369-6954B5FA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0B404-490A-4BF7-9042-2BF58E5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7716-890C-4E0F-8DC6-B411AD36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B7CD-E90F-4F7D-8059-7B855378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4070A-FA53-4F50-A46E-8253862E7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CF700-73BD-4B50-8752-0AA922516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4EE5B-93D9-435A-89F8-7939476B3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04CF0-C0F9-4B56-841F-2786A50B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6AE30-7D51-40BD-B286-BFF4CBAB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73972-ED6A-4FF2-BF82-B37E4F6C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7B542-B40C-4539-AA26-C8C74CBA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E5C7-0803-469A-A06C-909535C1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34F55-7CB3-45C8-98A3-A684A2B0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C626-522A-49B0-9BFC-1B7DE550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7CEB-3D6B-4E01-BE15-FD073AAA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4243F-A236-4D36-93C9-06A0FEDA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0B04B-27F6-4697-AF19-61459B84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08E63-0E93-4B3E-8409-1A6B3D8F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0D19-1743-48A0-A788-7E8155D4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DFE4-E8B3-461A-B298-93AB207B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D9128-FF2A-461D-AA62-9181298C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91DF-3F76-4354-9B7F-D5949B4C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2D9F-E873-4355-866B-876DB1EF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6CED-01F9-4CC4-A93B-333CD1E7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B384-3808-40FE-AC4D-AC8E472D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4FA4-689D-4667-B48D-28F846EB4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667D5-A713-4352-832B-60BA2E6E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58B14-D5AC-4169-8777-5E233528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1ED8C-4339-4D9A-93A0-0C24C9C2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C8E1-3A55-4C61-BA03-0E90246B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8B911-3C44-45FC-8AEA-6E128FCB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C8EC-966A-4036-B8F5-DBBF69AC0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E3D0-E6DA-4802-84FB-1A2EC01DD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5B33-1166-4C07-B7DD-6EFDC05EB075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7861-1B3A-4646-8CEF-4B45AD811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DBEB-10CB-4E59-879D-6A3F6B19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5642-F36B-413B-AE24-3538934CA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E5BB-72B3-4414-BE64-4F4C513AD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8/11 </a:t>
            </a:r>
            <a:r>
              <a:rPr lang="en-US"/>
              <a:t>Progress Meeting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BB808-0FB2-44CE-9786-766D09488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61D8-06D4-4820-95DC-F51C8D21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8E9F-36C1-46D1-A63C-FD12962B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rounds of Introduction edits</a:t>
            </a:r>
          </a:p>
          <a:p>
            <a:r>
              <a:rPr lang="en-US" dirty="0"/>
              <a:t>Writing initial draft of Methods section</a:t>
            </a:r>
          </a:p>
          <a:p>
            <a:pPr lvl="1"/>
            <a:r>
              <a:rPr lang="en-US" dirty="0"/>
              <a:t>Using 2 of Calen’s papers and 1 of previous papers Prof. </a:t>
            </a:r>
            <a:r>
              <a:rPr lang="en-US" dirty="0" err="1"/>
              <a:t>Kuzawa</a:t>
            </a:r>
            <a:r>
              <a:rPr lang="en-US" dirty="0"/>
              <a:t> sent as reference for this section</a:t>
            </a:r>
          </a:p>
          <a:p>
            <a:pPr lvl="1"/>
            <a:r>
              <a:rPr lang="en-US" dirty="0"/>
              <a:t>Any other suggestions?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3B5C-2B8B-4136-8E7B-43E46AD3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89C8-226D-4B31-AD71-3549F4F4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Merged old Pregnancy STATA files into R</a:t>
            </a:r>
          </a:p>
          <a:p>
            <a:pPr lvl="1"/>
            <a:r>
              <a:rPr lang="en-US" dirty="0"/>
              <a:t>Calculated gestational age using LMP date</a:t>
            </a:r>
          </a:p>
          <a:p>
            <a:pPr lvl="1"/>
            <a:r>
              <a:rPr lang="en-US" dirty="0"/>
              <a:t>Imputed missing GA values</a:t>
            </a:r>
          </a:p>
          <a:p>
            <a:pPr lvl="1"/>
            <a:r>
              <a:rPr lang="en-US" dirty="0"/>
              <a:t>2 GA values seem weird (315+ days) </a:t>
            </a:r>
            <a:r>
              <a:rPr lang="en-US" dirty="0">
                <a:sym typeface="Wingdings" panose="05000000000000000000" pitchFamily="2" charset="2"/>
              </a:rPr>
              <a:t> exclude?</a:t>
            </a:r>
          </a:p>
          <a:p>
            <a:r>
              <a:rPr lang="en-US" dirty="0">
                <a:sym typeface="Wingdings" panose="05000000000000000000" pitchFamily="2" charset="2"/>
              </a:rPr>
              <a:t>Phenotypic variables EDA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Phenotypic variable histograms/distributions seem reasonable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Few missing values  exclude? (some had 5 missing values, some had 7)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Birth weight had 22 missing values  what to do here?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Measurement dates were 30+ days after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4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8A44-D0E9-47F9-9BC7-BA81EB40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6CF-C989-4C6D-8156-C3CFBF1B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precise models</a:t>
            </a:r>
          </a:p>
          <a:p>
            <a:pPr lvl="1"/>
            <a:r>
              <a:rPr lang="en-US" dirty="0"/>
              <a:t>Thoughts on predictors/outcomes: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534EDC-0BC7-4C30-8B33-80C30531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92534"/>
              </p:ext>
            </p:extLst>
          </p:nvPr>
        </p:nvGraphicFramePr>
        <p:xfrm>
          <a:off x="838200" y="2785738"/>
          <a:ext cx="10591800" cy="3843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735">
                  <a:extLst>
                    <a:ext uri="{9D8B030D-6E8A-4147-A177-3AD203B41FA5}">
                      <a16:colId xmlns:a16="http://schemas.microsoft.com/office/drawing/2014/main" val="2054114286"/>
                    </a:ext>
                  </a:extLst>
                </a:gridCol>
                <a:gridCol w="1992617">
                  <a:extLst>
                    <a:ext uri="{9D8B030D-6E8A-4147-A177-3AD203B41FA5}">
                      <a16:colId xmlns:a16="http://schemas.microsoft.com/office/drawing/2014/main" val="2565607383"/>
                    </a:ext>
                  </a:extLst>
                </a:gridCol>
                <a:gridCol w="6571448">
                  <a:extLst>
                    <a:ext uri="{9D8B030D-6E8A-4147-A177-3AD203B41FA5}">
                      <a16:colId xmlns:a16="http://schemas.microsoft.com/office/drawing/2014/main" val="3327390492"/>
                    </a:ext>
                  </a:extLst>
                </a:gridCol>
              </a:tblGrid>
              <a:tr h="180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Reason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extLst>
                  <a:ext uri="{0D108BD9-81ED-4DB2-BD59-A6C34878D82A}">
                    <a16:rowId xmlns:a16="http://schemas.microsoft.com/office/drawing/2014/main" val="52495940"/>
                  </a:ext>
                </a:extLst>
              </a:tr>
              <a:tr h="1901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Mom’s BMI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Predictor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BMI may affect our measure of maternal DNAmAge in adulthood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extLst>
                  <a:ext uri="{0D108BD9-81ED-4DB2-BD59-A6C34878D82A}">
                    <a16:rowId xmlns:a16="http://schemas.microsoft.com/office/drawing/2014/main" val="3226593331"/>
                  </a:ext>
                </a:extLst>
              </a:tr>
              <a:tr h="3803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SES?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Predictor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SES should be something we control for here, (could) affect our measures of the phenotypic variables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extLst>
                  <a:ext uri="{0D108BD9-81ED-4DB2-BD59-A6C34878D82A}">
                    <a16:rowId xmlns:a16="http://schemas.microsoft.com/office/drawing/2014/main" val="709836499"/>
                  </a:ext>
                </a:extLst>
              </a:tr>
              <a:tr h="497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Epigenetic Age of Mom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Predictor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Well, this is the main predictor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extLst>
                  <a:ext uri="{0D108BD9-81ED-4DB2-BD59-A6C34878D82A}">
                    <a16:rowId xmlns:a16="http://schemas.microsoft.com/office/drawing/2014/main" val="2736964909"/>
                  </a:ext>
                </a:extLst>
              </a:tr>
              <a:tr h="3803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Gestational Age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Predictor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We need to control for this because there may be a difference between a baby born at 30 weeks vs. 40 weeks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extLst>
                  <a:ext uri="{0D108BD9-81ED-4DB2-BD59-A6C34878D82A}">
                    <a16:rowId xmlns:a16="http://schemas.microsoft.com/office/drawing/2014/main" val="3353789923"/>
                  </a:ext>
                </a:extLst>
              </a:tr>
              <a:tr h="3803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Post Gest Age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Predictor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Again, we need to control for this because there may be a difference between a baby measured at 5 days old vs. 25 days old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extLst>
                  <a:ext uri="{0D108BD9-81ED-4DB2-BD59-A6C34878D82A}">
                    <a16:rowId xmlns:a16="http://schemas.microsoft.com/office/drawing/2014/main" val="2170481885"/>
                  </a:ext>
                </a:extLst>
              </a:tr>
              <a:tr h="5705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Relative Measurement of Mom’s Epi Age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Predictor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Not sure about this, but what if a mom’s epigenetic age was measured at a different relative time point to the pregnancy compared to another mom? Wouldn’t this also need to be controlled for?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extLst>
                  <a:ext uri="{0D108BD9-81ED-4DB2-BD59-A6C34878D82A}">
                    <a16:rowId xmlns:a16="http://schemas.microsoft.com/office/drawing/2014/main" val="568702670"/>
                  </a:ext>
                </a:extLst>
              </a:tr>
              <a:tr h="1263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Any Phenotypic Variables (Birthweight, Measured Length, Measured Weight, Arm circumference, Head circumference, Abdominal circumference, Total Skin Fold thickness)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Outcomes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These are what we are using for outcomes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428" marR="48428" marT="0" marB="0"/>
                </a:tc>
                <a:extLst>
                  <a:ext uri="{0D108BD9-81ED-4DB2-BD59-A6C34878D82A}">
                    <a16:rowId xmlns:a16="http://schemas.microsoft.com/office/drawing/2014/main" val="61515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74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DE6E-E82B-40F7-8AA2-7FDCC00B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6DF9-3C73-4E4E-B78B-06BE8A96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potential visualizations</a:t>
            </a:r>
          </a:p>
          <a:p>
            <a:pPr lvl="1"/>
            <a:r>
              <a:rPr lang="en-US" dirty="0"/>
              <a:t>Series of scatter plots with the lines of best fit going through with the equation</a:t>
            </a:r>
          </a:p>
          <a:p>
            <a:pPr lvl="1"/>
            <a:r>
              <a:rPr lang="en-US" dirty="0"/>
              <a:t>What else?</a:t>
            </a:r>
          </a:p>
          <a:p>
            <a:pPr lvl="1"/>
            <a:r>
              <a:rPr lang="en-US" dirty="0"/>
              <a:t>Any examples from papers?</a:t>
            </a:r>
          </a:p>
        </p:txBody>
      </p:sp>
    </p:spTree>
    <p:extLst>
      <p:ext uri="{BB962C8B-B14F-4D97-AF65-F5344CB8AC3E}">
        <p14:creationId xmlns:p14="http://schemas.microsoft.com/office/powerpoint/2010/main" val="154849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8/11 Progress Meeting</vt:lpstr>
      <vt:lpstr>Writing</vt:lpstr>
      <vt:lpstr>Analysis</vt:lpstr>
      <vt:lpstr>Analysis (cont.)</vt:lpstr>
      <vt:lpstr>Analysis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8/10 Progress</dc:title>
  <dc:creator>Raviraj Jayanta Rege</dc:creator>
  <cp:lastModifiedBy>Raviraj Jayanta Rege</cp:lastModifiedBy>
  <cp:revision>2</cp:revision>
  <dcterms:created xsi:type="dcterms:W3CDTF">2021-08-11T05:51:03Z</dcterms:created>
  <dcterms:modified xsi:type="dcterms:W3CDTF">2021-08-11T05:53:40Z</dcterms:modified>
</cp:coreProperties>
</file>