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292" r:id="rId4"/>
    <p:sldId id="319" r:id="rId5"/>
    <p:sldId id="318" r:id="rId6"/>
    <p:sldId id="325" r:id="rId7"/>
    <p:sldId id="326" r:id="rId8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>
      <p:cViewPr varScale="1">
        <p:scale>
          <a:sx n="109" d="100"/>
          <a:sy n="109" d="100"/>
        </p:scale>
        <p:origin x="18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3" y="1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/>
          <a:lstStyle>
            <a:lvl1pPr algn="r">
              <a:defRPr sz="1200"/>
            </a:lvl1pPr>
          </a:lstStyle>
          <a:p>
            <a:fld id="{5CCC4812-9A06-4D7F-B5CC-11C80564FA8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 anchor="b"/>
          <a:lstStyle>
            <a:lvl1pPr algn="r">
              <a:defRPr sz="1200"/>
            </a:lvl1pPr>
          </a:lstStyle>
          <a:p>
            <a:fld id="{FE5F9E10-7180-496C-9C57-2754C2A8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4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1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/>
          <a:lstStyle>
            <a:lvl1pPr algn="r">
              <a:defRPr sz="1200"/>
            </a:lvl1pPr>
          </a:lstStyle>
          <a:p>
            <a:fld id="{E07E45AE-6E56-4B23-9118-BEC229A90D36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3" tIns="46661" rIns="93323" bIns="466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23" tIns="46661" rIns="93323" bIns="4666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 anchor="b"/>
          <a:lstStyle>
            <a:lvl1pPr algn="r">
              <a:defRPr sz="1200"/>
            </a:lvl1pPr>
          </a:lstStyle>
          <a:p>
            <a:fld id="{11FF1B8D-9DF8-41F7-A62C-4F2AACD10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2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17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0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0D2F-0BC3-4739-98E0-3A32F0389E10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718A21-9998-46FB-B0FD-7F3D2D6F6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7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ROC Curves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github.com/</a:t>
            </a:r>
            <a:r>
              <a:rPr lang="en-US" sz="4000" dirty="0" err="1">
                <a:solidFill>
                  <a:schemeClr val="tx1"/>
                </a:solidFill>
              </a:rPr>
              <a:t>grauzerj</a:t>
            </a:r>
            <a:r>
              <a:rPr lang="en-US" sz="4000" dirty="0">
                <a:solidFill>
                  <a:schemeClr val="tx1"/>
                </a:solidFill>
              </a:rPr>
              <a:t>/ROC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Jeff Grauzer</a:t>
            </a:r>
          </a:p>
          <a:p>
            <a:r>
              <a:rPr lang="en-US" dirty="0" smtClean="0"/>
              <a:t>R Users Group – 2/13/2019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grauzerj</a:t>
            </a:r>
            <a:r>
              <a:rPr lang="en-US" dirty="0" smtClean="0"/>
              <a:t>/ROC</a:t>
            </a:r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Perfect Screening Tool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183880" cy="418795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perfect screening tool will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4"/>
            <a:r>
              <a:rPr lang="en-US" dirty="0" smtClean="0"/>
              <a:t>Always correctly identify when a patient has a condition (</a:t>
            </a:r>
            <a:r>
              <a:rPr lang="en-US" b="1" dirty="0" smtClean="0"/>
              <a:t>True Positive – TP)</a:t>
            </a:r>
            <a:endParaRPr lang="en-US" dirty="0" smtClean="0"/>
          </a:p>
          <a:p>
            <a:pPr lvl="4"/>
            <a:endParaRPr lang="en-US" dirty="0"/>
          </a:p>
          <a:p>
            <a:pPr lvl="4"/>
            <a:r>
              <a:rPr lang="en-US" dirty="0" smtClean="0"/>
              <a:t>Always correctly identify when a patient is free of a condition </a:t>
            </a:r>
            <a:r>
              <a:rPr lang="en-US" dirty="0"/>
              <a:t>(</a:t>
            </a:r>
            <a:r>
              <a:rPr lang="en-US" b="1" dirty="0"/>
              <a:t>True </a:t>
            </a:r>
            <a:r>
              <a:rPr lang="en-US" b="1" dirty="0" smtClean="0"/>
              <a:t>Negative </a:t>
            </a:r>
            <a:r>
              <a:rPr lang="en-US" b="1" dirty="0"/>
              <a:t>– </a:t>
            </a:r>
            <a:r>
              <a:rPr lang="en-US" b="1" dirty="0" smtClean="0"/>
              <a:t>TN)</a:t>
            </a:r>
            <a:endParaRPr lang="en-US" dirty="0"/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In other words, the measure will:</a:t>
            </a:r>
          </a:p>
          <a:p>
            <a:pPr lvl="4"/>
            <a:r>
              <a:rPr lang="en-US" dirty="0" smtClean="0"/>
              <a:t>Never be </a:t>
            </a:r>
            <a:r>
              <a:rPr lang="en-US" b="1" dirty="0" smtClean="0"/>
              <a:t>positive</a:t>
            </a:r>
            <a:r>
              <a:rPr lang="en-US" dirty="0" smtClean="0"/>
              <a:t> for a patient without the condition (</a:t>
            </a:r>
            <a:r>
              <a:rPr lang="en-US" b="1" dirty="0" smtClean="0"/>
              <a:t>False Positive – FP)</a:t>
            </a:r>
          </a:p>
          <a:p>
            <a:pPr marL="1097280" lvl="4" indent="0">
              <a:buNone/>
            </a:pPr>
            <a:endParaRPr lang="en-US" dirty="0" smtClean="0"/>
          </a:p>
          <a:p>
            <a:pPr lvl="4"/>
            <a:r>
              <a:rPr lang="en-US" dirty="0" smtClean="0"/>
              <a:t>Never be </a:t>
            </a:r>
            <a:r>
              <a:rPr lang="en-US" b="1" dirty="0" smtClean="0"/>
              <a:t>negative </a:t>
            </a:r>
            <a:r>
              <a:rPr lang="en-US" dirty="0" smtClean="0"/>
              <a:t>for a patient with the condition (</a:t>
            </a:r>
            <a:r>
              <a:rPr lang="en-US" b="1" dirty="0" smtClean="0"/>
              <a:t>False Negative – FN)</a:t>
            </a:r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6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2x2 Contingency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5788270" cy="48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2530" y="1066800"/>
            <a:ext cx="4920670" cy="248384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" y="3645932"/>
            <a:ext cx="8229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every possible </a:t>
            </a:r>
            <a:r>
              <a:rPr lang="en-US" dirty="0" smtClean="0"/>
              <a:t>score cut-off </a:t>
            </a:r>
            <a:r>
              <a:rPr lang="en-US" dirty="0" smtClean="0"/>
              <a:t>there </a:t>
            </a:r>
            <a:r>
              <a:rPr lang="en-US" dirty="0"/>
              <a:t>will be some cases with the </a:t>
            </a:r>
            <a:r>
              <a:rPr lang="en-US" dirty="0" smtClean="0"/>
              <a:t>condition </a:t>
            </a:r>
            <a:r>
              <a:rPr lang="en-US" dirty="0"/>
              <a:t>correctly classified as positive </a:t>
            </a:r>
            <a:r>
              <a:rPr lang="en-US" dirty="0" smtClean="0"/>
              <a:t>but </a:t>
            </a:r>
            <a:r>
              <a:rPr lang="en-US" dirty="0"/>
              <a:t>some cases with the </a:t>
            </a:r>
            <a:r>
              <a:rPr lang="en-US" dirty="0" smtClean="0"/>
              <a:t>condition </a:t>
            </a:r>
            <a:r>
              <a:rPr lang="en-US" dirty="0"/>
              <a:t>will be classified </a:t>
            </a:r>
            <a:r>
              <a:rPr lang="en-US" dirty="0" smtClean="0"/>
              <a:t>negative. </a:t>
            </a:r>
          </a:p>
          <a:p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the other hand, some cases without the </a:t>
            </a:r>
            <a:r>
              <a:rPr lang="en-US" dirty="0" smtClean="0"/>
              <a:t>condition </a:t>
            </a:r>
            <a:r>
              <a:rPr lang="en-US" dirty="0"/>
              <a:t>will be correctly classified as negative </a:t>
            </a:r>
            <a:r>
              <a:rPr lang="en-US" dirty="0" smtClean="0"/>
              <a:t>but </a:t>
            </a:r>
            <a:r>
              <a:rPr lang="en-US" dirty="0"/>
              <a:t>some cases without the </a:t>
            </a:r>
            <a:r>
              <a:rPr lang="en-US" dirty="0" smtClean="0"/>
              <a:t>condition </a:t>
            </a:r>
            <a:r>
              <a:rPr lang="en-US" dirty="0"/>
              <a:t>will be classified as </a:t>
            </a:r>
            <a:r>
              <a:rPr lang="en-US" dirty="0" smtClean="0"/>
              <a:t>positive.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ROC Curve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183880" cy="4187952"/>
          </a:xfrm>
        </p:spPr>
        <p:txBody>
          <a:bodyPr>
            <a:normAutofit/>
          </a:bodyPr>
          <a:lstStyle/>
          <a:p>
            <a:pPr marL="347472" lvl="1" indent="0">
              <a:buNone/>
            </a:pPr>
            <a:endParaRPr lang="en-US" dirty="0" smtClean="0"/>
          </a:p>
          <a:p>
            <a:pPr marL="347472" lvl="1" indent="0">
              <a:buNone/>
            </a:pPr>
            <a:endParaRPr lang="en-US" dirty="0"/>
          </a:p>
          <a:p>
            <a:pPr marL="347472" lvl="1" indent="0">
              <a:buNone/>
            </a:pPr>
            <a:endParaRPr lang="en-US" dirty="0" smtClean="0"/>
          </a:p>
          <a:p>
            <a:pPr marL="347472" lvl="1" indent="0">
              <a:buNone/>
            </a:pPr>
            <a:r>
              <a:rPr lang="en-US" dirty="0" smtClean="0"/>
              <a:t>One way to evaluate the accuracy of a test for all possible score cutoffs is to use Receiver Operating Characteristic (ROC) curve analysis.</a:t>
            </a:r>
          </a:p>
          <a:p>
            <a:pPr marL="347472" lvl="1" indent="0">
              <a:buNone/>
            </a:pPr>
            <a:endParaRPr lang="en-US" dirty="0"/>
          </a:p>
          <a:p>
            <a:pPr marL="3474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304800"/>
            <a:ext cx="818388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ROC Curve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183880" cy="4187952"/>
          </a:xfrm>
        </p:spPr>
        <p:txBody>
          <a:bodyPr>
            <a:normAutofit/>
          </a:bodyPr>
          <a:lstStyle/>
          <a:p>
            <a:pPr marL="347472" lvl="1" indent="0">
              <a:buNone/>
            </a:pPr>
            <a:endParaRPr lang="en-US" dirty="0" smtClean="0"/>
          </a:p>
          <a:p>
            <a:pPr marL="347472" lvl="1" indent="0">
              <a:buNone/>
            </a:pPr>
            <a:endParaRPr lang="en-US" dirty="0"/>
          </a:p>
          <a:p>
            <a:pPr marL="347472" lvl="1" indent="0">
              <a:buNone/>
            </a:pPr>
            <a:endParaRPr lang="en-US" dirty="0" smtClean="0"/>
          </a:p>
          <a:p>
            <a:pPr marL="347472" lvl="1" indent="0">
              <a:buNone/>
            </a:pPr>
            <a:endParaRPr lang="en-US" dirty="0"/>
          </a:p>
          <a:p>
            <a:pPr marL="347472" lvl="1" indent="0">
              <a:buNone/>
            </a:pPr>
            <a:endParaRPr lang="en-US" dirty="0" smtClean="0"/>
          </a:p>
          <a:p>
            <a:pPr marL="347472" lvl="1" indent="0">
              <a:buNone/>
            </a:pPr>
            <a:endParaRPr lang="en-US" dirty="0"/>
          </a:p>
          <a:p>
            <a:pPr marL="347472" lvl="1" indent="0">
              <a:buNone/>
            </a:pPr>
            <a:endParaRPr lang="en-US" sz="1800" dirty="0" smtClean="0"/>
          </a:p>
          <a:p>
            <a:pPr marL="347472" lvl="1" indent="0">
              <a:buNone/>
            </a:pPr>
            <a:endParaRPr lang="en-US" sz="1800" dirty="0"/>
          </a:p>
          <a:p>
            <a:pPr marL="347472" lvl="1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a ROC curve the true positive rate (Sensitivity) is plotted in </a:t>
            </a:r>
            <a:r>
              <a:rPr lang="en-US" sz="1800" dirty="0" smtClean="0"/>
              <a:t>versus the </a:t>
            </a:r>
            <a:r>
              <a:rPr lang="en-US" sz="1800" dirty="0"/>
              <a:t>false positive rate (100-Specificity) for </a:t>
            </a:r>
            <a:r>
              <a:rPr lang="en-US" sz="1800" b="1" dirty="0" smtClean="0"/>
              <a:t>all </a:t>
            </a:r>
            <a:r>
              <a:rPr lang="en-US" sz="1800" b="1" dirty="0" smtClean="0"/>
              <a:t>cut-off </a:t>
            </a:r>
            <a:r>
              <a:rPr lang="en-US" sz="1800" b="1" dirty="0"/>
              <a:t>points</a:t>
            </a:r>
            <a:r>
              <a:rPr lang="en-US" sz="1800" dirty="0"/>
              <a:t> of </a:t>
            </a:r>
            <a:r>
              <a:rPr lang="en-US" sz="1800" dirty="0" smtClean="0"/>
              <a:t>an assessment.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8862"/>
            <a:ext cx="3449662" cy="33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ROC </a:t>
            </a:r>
            <a:r>
              <a:rPr lang="en-US" dirty="0" smtClean="0">
                <a:solidFill>
                  <a:schemeClr val="tx1"/>
                </a:solidFill>
              </a:rPr>
              <a:t>Analysis in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183880" cy="4187952"/>
          </a:xfrm>
        </p:spPr>
        <p:txBody>
          <a:bodyPr>
            <a:normAutofit/>
          </a:bodyPr>
          <a:lstStyle/>
          <a:p>
            <a:pPr marL="347472" lvl="1" indent="0">
              <a:buNone/>
            </a:pPr>
            <a:endParaRPr lang="en-US" dirty="0" smtClean="0"/>
          </a:p>
          <a:p>
            <a:pPr marL="633222" lvl="1"/>
            <a:r>
              <a:rPr lang="en-US" dirty="0" smtClean="0"/>
              <a:t>How do we compute and plot sensitivity and specificity for all</a:t>
            </a:r>
          </a:p>
          <a:p>
            <a:pPr marL="347472" lvl="1" indent="0">
              <a:buNone/>
            </a:pPr>
            <a:r>
              <a:rPr lang="en-US" dirty="0" smtClean="0"/>
              <a:t>possible scores of a screener?</a:t>
            </a:r>
          </a:p>
          <a:p>
            <a:pPr marL="347472" lvl="1" indent="0">
              <a:buNone/>
            </a:pPr>
            <a:endParaRPr lang="en-US" dirty="0" smtClean="0"/>
          </a:p>
          <a:p>
            <a:pPr marL="633222" lvl="1"/>
            <a:r>
              <a:rPr lang="en-US" dirty="0" smtClean="0"/>
              <a:t>How do we find the “optimal” cut-off point for a screener?</a:t>
            </a:r>
          </a:p>
          <a:p>
            <a:pPr marL="633222" lvl="1"/>
            <a:endParaRPr lang="en-US" dirty="0" smtClean="0"/>
          </a:p>
          <a:p>
            <a:pPr marL="633222" lvl="1"/>
            <a:r>
              <a:rPr lang="en-US" dirty="0" smtClean="0"/>
              <a:t>How do we assess overall quality of a screener?</a:t>
            </a:r>
          </a:p>
          <a:p>
            <a:pPr marL="633222" lvl="1"/>
            <a:endParaRPr lang="en-US" dirty="0" smtClean="0"/>
          </a:p>
          <a:p>
            <a:pPr marL="633222" lvl="1"/>
            <a:r>
              <a:rPr lang="en-US" dirty="0" smtClean="0"/>
              <a:t>How do we compare screening methods against one another?</a:t>
            </a:r>
            <a:endParaRPr lang="en-US" dirty="0"/>
          </a:p>
          <a:p>
            <a:pPr marL="347472" lvl="1" indent="0">
              <a:buNone/>
            </a:pPr>
            <a:endParaRPr lang="en-US" dirty="0" smtClean="0"/>
          </a:p>
          <a:p>
            <a:pPr marL="347472" lvl="1" indent="0">
              <a:buNone/>
            </a:pPr>
            <a:endParaRPr lang="en-US" dirty="0"/>
          </a:p>
          <a:p>
            <a:pPr marL="3474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28991</TotalTime>
  <Words>266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ROC Curves github.com/grauzerj/ROC </vt:lpstr>
      <vt:lpstr>The Perfect Screening Tool </vt:lpstr>
      <vt:lpstr>2x2 Contingency Table</vt:lpstr>
      <vt:lpstr>PowerPoint Presentation</vt:lpstr>
      <vt:lpstr>ROC Curve Analysis</vt:lpstr>
      <vt:lpstr>The ROC Curve</vt:lpstr>
      <vt:lpstr>ROC Analysis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Data</dc:title>
  <dc:creator>JG</dc:creator>
  <cp:lastModifiedBy>Jeffrey Michael Grauzer</cp:lastModifiedBy>
  <cp:revision>315</cp:revision>
  <cp:lastPrinted>2016-12-05T17:07:16Z</cp:lastPrinted>
  <dcterms:created xsi:type="dcterms:W3CDTF">2014-08-26T20:03:08Z</dcterms:created>
  <dcterms:modified xsi:type="dcterms:W3CDTF">2019-02-13T15:18:08Z</dcterms:modified>
</cp:coreProperties>
</file>