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4"/>
  </p:notesMasterIdLst>
  <p:sldIdLst>
    <p:sldId id="349" r:id="rId5"/>
    <p:sldId id="574" r:id="rId6"/>
    <p:sldId id="429" r:id="rId7"/>
    <p:sldId id="609" r:id="rId8"/>
    <p:sldId id="608" r:id="rId9"/>
    <p:sldId id="483" r:id="rId10"/>
    <p:sldId id="472" r:id="rId11"/>
    <p:sldId id="576" r:id="rId12"/>
    <p:sldId id="645" r:id="rId13"/>
    <p:sldId id="463" r:id="rId14"/>
    <p:sldId id="464" r:id="rId15"/>
    <p:sldId id="599" r:id="rId16"/>
    <p:sldId id="648" r:id="rId17"/>
    <p:sldId id="649" r:id="rId18"/>
    <p:sldId id="650" r:id="rId19"/>
    <p:sldId id="651" r:id="rId20"/>
    <p:sldId id="661" r:id="rId21"/>
    <p:sldId id="652" r:id="rId22"/>
    <p:sldId id="653" r:id="rId23"/>
    <p:sldId id="607" r:id="rId24"/>
    <p:sldId id="654" r:id="rId25"/>
    <p:sldId id="655" r:id="rId26"/>
    <p:sldId id="656" r:id="rId27"/>
    <p:sldId id="662" r:id="rId28"/>
    <p:sldId id="657" r:id="rId29"/>
    <p:sldId id="658" r:id="rId30"/>
    <p:sldId id="659" r:id="rId31"/>
    <p:sldId id="660" r:id="rId32"/>
    <p:sldId id="4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E8AB8AD7-BF60-FA41-93E6-431DEC51BFAF}">
          <p14:sldIdLst>
            <p14:sldId id="349"/>
            <p14:sldId id="574"/>
          </p14:sldIdLst>
        </p14:section>
        <p14:section name="Intros" id="{6B8481E6-24E4-E743-AC65-597BF10B6841}">
          <p14:sldIdLst>
            <p14:sldId id="429"/>
            <p14:sldId id="609"/>
            <p14:sldId id="608"/>
            <p14:sldId id="483"/>
          </p14:sldIdLst>
        </p14:section>
        <p14:section name="Intro" id="{D5194DD8-51F5-624C-A75E-1B3AEC06DAD5}">
          <p14:sldIdLst>
            <p14:sldId id="472"/>
            <p14:sldId id="576"/>
            <p14:sldId id="645"/>
          </p14:sldIdLst>
        </p14:section>
        <p14:section name="Show the thing" id="{96EE0586-C40A-C042-B2D0-CDD007C6E610}">
          <p14:sldIdLst>
            <p14:sldId id="463"/>
          </p14:sldIdLst>
        </p14:section>
        <p14:section name="User related" id="{CB157903-5A46-FE40-8435-B87C2FF57C33}">
          <p14:sldIdLst>
            <p14:sldId id="464"/>
            <p14:sldId id="599"/>
            <p14:sldId id="648"/>
            <p14:sldId id="649"/>
            <p14:sldId id="650"/>
            <p14:sldId id="651"/>
          </p14:sldIdLst>
        </p14:section>
        <p14:section name="Overview" id="{F372C9B0-7855-D24A-BB38-D52CCFB2A8A9}">
          <p14:sldIdLst>
            <p14:sldId id="661"/>
            <p14:sldId id="652"/>
            <p14:sldId id="653"/>
            <p14:sldId id="607"/>
            <p14:sldId id="654"/>
            <p14:sldId id="655"/>
            <p14:sldId id="656"/>
          </p14:sldIdLst>
        </p14:section>
        <p14:section name="Tech" id="{3DEBCEC1-BF7F-884F-9DB1-C1038414F37D}">
          <p14:sldIdLst>
            <p14:sldId id="662"/>
            <p14:sldId id="657"/>
            <p14:sldId id="658"/>
            <p14:sldId id="659"/>
            <p14:sldId id="660"/>
          </p14:sldIdLst>
        </p14:section>
        <p14:section name="Uncategorised slides" id="{B7C747CC-E605-4247-A244-94246E9628BE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0AA905-2C2E-3505-0538-0135766707B8}" name="Robert Koentopp" initials="RK" userId="S::robert.koentopp@cps.gov.uk::713ac884-8ce0-4734-84f3-869e9baa0126" providerId="AD"/>
  <p188:author id="{5A9A3E40-26A9-FF1E-4F18-0A8D03A582B7}" name="Daniel Cabrero" initials="DC" userId="S::daniel.cabrero@cps.gov.uk::eb64731a-77ca-4511-b08e-223ca5c994c1" providerId="AD"/>
  <p188:author id="{232D4B40-492C-20DB-7A99-85DC0035EEDF}" name="Nicky Freeman" initials="NF" userId="S::nicky.freeman@cps.gov.uk::4563370f-9f77-41fb-86dd-a806a7d1f293" providerId="AD"/>
  <p188:author id="{45F2A953-216F-9C1D-3AB8-B5B8766AA4CA}" name="Antony Collyer" initials="AC" userId="S::Antony.Collyer@cps.gov.uk::0299d56a-430f-4177-befc-1f51e9f86871" providerId="AD"/>
  <p188:author id="{C3041F81-5620-6ECC-5971-1CB4DE15FFC3}" name="Tanya Dale" initials="TD" userId="S::tanya.dale@cps.gov.uk::8cf5793f-3651-4379-876b-e5755eb6af54" providerId="AD"/>
  <p188:author id="{62E33481-B466-0379-799B-27D61929297A}" name="Nicky Freeman" initials="NF" userId="S::Nicky.Freeman@cps.gov.uk::4563370f-9f77-41fb-86dd-a806a7d1f293" providerId="AD"/>
  <p188:author id="{5197FB8F-8FBC-86F8-D12E-DEC7233701E1}" name="Gregory Smith" initials="GS" userId="S::Gregory.Smith@cps.gov.uk::03c2768f-4d6a-4170-b7cf-4680c120f1f2" providerId="AD"/>
  <p188:author id="{591F7B9F-A4A1-F89A-AC55-A2DB8ECCAD26}" name="Antony Collyer" initials="AC" userId="S::antony.collyer@cps.gov.uk::0299d56a-430f-4177-befc-1f51e9f86871" providerId="AD"/>
  <p188:author id="{0BF055C8-B0DB-F0DB-5369-14FD38C7C4D4}" name="Madison Bailey" initials="MB" userId="S::Madison.Bailey@cps.gov.uk::a29255af-99a8-48c9-8b39-5bf1d31959d8" providerId="AD"/>
  <p188:author id="{CE6244D2-6BA3-F79C-AFCF-60D8ABF9FA91}" name="Madison Bailey" initials="MB" userId="S::madison.bailey@cps.gov.uk::a29255af-99a8-48c9-8b39-5bf1d31959d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int Dawe" initials="GD" lastIdx="2" clrIdx="0">
    <p:extLst>
      <p:ext uri="{19B8F6BF-5375-455C-9EA6-DF929625EA0E}">
        <p15:presenceInfo xmlns:p15="http://schemas.microsoft.com/office/powerpoint/2012/main" userId="S::geraint.dawe@cps.gov.uk::95ff7a72-f4f8-4752-9efd-d10a86f6273e" providerId="AD"/>
      </p:ext>
    </p:extLst>
  </p:cmAuthor>
  <p:cmAuthor id="2" name="Daniel G. Cabrero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A"/>
    <a:srgbClr val="1100FF"/>
    <a:srgbClr val="74B3CD"/>
    <a:srgbClr val="E9EDF4"/>
    <a:srgbClr val="4F81BD"/>
    <a:srgbClr val="E6E6E6"/>
    <a:srgbClr val="E46C0A"/>
    <a:srgbClr val="A22D1D"/>
    <a:srgbClr val="7F7F7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95" autoAdjust="0"/>
  </p:normalViewPr>
  <p:slideViewPr>
    <p:cSldViewPr snapToGrid="0">
      <p:cViewPr varScale="1">
        <p:scale>
          <a:sx n="80" d="100"/>
          <a:sy n="80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3205C-0490-4E56-BD8B-6144271ABEF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A8898-965F-47FC-B1E6-C5C1F4BF723B}">
      <dgm:prSet phldrT="[Text]"/>
      <dgm:spPr>
        <a:solidFill>
          <a:srgbClr val="005EAA"/>
        </a:solidFill>
      </dgm:spPr>
      <dgm:t>
        <a:bodyPr/>
        <a:lstStyle/>
        <a:p>
          <a:r>
            <a:rPr lang="en-US">
              <a:ea typeface="+mn-lt"/>
              <a:cs typeface="+mn-lt"/>
            </a:rPr>
            <a:t>Discovery </a:t>
          </a:r>
        </a:p>
        <a:p>
          <a:r>
            <a:rPr lang="en-US">
              <a:ea typeface="+mn-lt"/>
              <a:cs typeface="+mn-lt"/>
            </a:rPr>
            <a:t>March 22 to May 22</a:t>
          </a:r>
          <a:endParaRPr lang="en-GB"/>
        </a:p>
      </dgm:t>
    </dgm:pt>
    <dgm:pt modelId="{26D2FBAD-6952-4FE9-9E4D-3ABC5C29F7EE}" type="parTrans" cxnId="{E0207186-E72D-4D1A-ACEF-7B4F5CFCA8EA}">
      <dgm:prSet/>
      <dgm:spPr/>
      <dgm:t>
        <a:bodyPr/>
        <a:lstStyle/>
        <a:p>
          <a:endParaRPr lang="en-GB"/>
        </a:p>
      </dgm:t>
    </dgm:pt>
    <dgm:pt modelId="{B0E574C1-D0A1-441E-A632-79B1F7170393}" type="sibTrans" cxnId="{E0207186-E72D-4D1A-ACEF-7B4F5CFCA8EA}">
      <dgm:prSet/>
      <dgm:spPr/>
      <dgm:t>
        <a:bodyPr/>
        <a:lstStyle/>
        <a:p>
          <a:endParaRPr lang="en-GB"/>
        </a:p>
      </dgm:t>
    </dgm:pt>
    <dgm:pt modelId="{6771C2F6-62C8-485D-9394-90131CD2B6CB}">
      <dgm:prSet phldrT="[Text]"/>
      <dgm:spPr/>
      <dgm:t>
        <a:bodyPr/>
        <a:lstStyle/>
        <a:p>
          <a:r>
            <a:rPr lang="en-US">
              <a:ea typeface="+mn-lt"/>
              <a:cs typeface="+mn-lt"/>
            </a:rPr>
            <a:t>Three main processes were identified that form part of overall ULS process, with the addition of a fourth annual stat process</a:t>
          </a:r>
          <a:endParaRPr lang="en-GB"/>
        </a:p>
      </dgm:t>
    </dgm:pt>
    <dgm:pt modelId="{C84AFB8B-D03E-4EDF-82AD-8BD3DD4C1E70}" type="parTrans" cxnId="{99D04277-FB26-438A-A009-4622DD882335}">
      <dgm:prSet/>
      <dgm:spPr/>
      <dgm:t>
        <a:bodyPr/>
        <a:lstStyle/>
        <a:p>
          <a:endParaRPr lang="en-GB"/>
        </a:p>
      </dgm:t>
    </dgm:pt>
    <dgm:pt modelId="{BE85BEF3-33F6-499E-ABB7-D4A9EB0737BE}" type="sibTrans" cxnId="{99D04277-FB26-438A-A009-4622DD882335}">
      <dgm:prSet/>
      <dgm:spPr/>
      <dgm:t>
        <a:bodyPr/>
        <a:lstStyle/>
        <a:p>
          <a:endParaRPr lang="en-GB"/>
        </a:p>
      </dgm:t>
    </dgm:pt>
    <dgm:pt modelId="{E9AD42C3-22C1-4076-9D8F-1FE1D01476EB}">
      <dgm:prSet phldrT="[Text]"/>
      <dgm:spPr/>
      <dgm:t>
        <a:bodyPr/>
        <a:lstStyle/>
        <a:p>
          <a:r>
            <a:rPr lang="en-US">
              <a:ea typeface="+mn-lt"/>
              <a:cs typeface="+mn-lt"/>
            </a:rPr>
            <a:t>7 user types and their responsibilities were identified</a:t>
          </a:r>
          <a:endParaRPr lang="en-GB"/>
        </a:p>
      </dgm:t>
    </dgm:pt>
    <dgm:pt modelId="{C60A9A24-C2A4-48BD-869B-BA1281686FD6}" type="parTrans" cxnId="{1653EE72-EF40-4B2C-A185-7B60A3F2A65E}">
      <dgm:prSet/>
      <dgm:spPr/>
      <dgm:t>
        <a:bodyPr/>
        <a:lstStyle/>
        <a:p>
          <a:endParaRPr lang="en-GB"/>
        </a:p>
      </dgm:t>
    </dgm:pt>
    <dgm:pt modelId="{6BBAEBA4-8B90-42FF-B7B6-E46E3E87652E}" type="sibTrans" cxnId="{1653EE72-EF40-4B2C-A185-7B60A3F2A65E}">
      <dgm:prSet/>
      <dgm:spPr/>
      <dgm:t>
        <a:bodyPr/>
        <a:lstStyle/>
        <a:p>
          <a:endParaRPr lang="en-GB"/>
        </a:p>
      </dgm:t>
    </dgm:pt>
    <dgm:pt modelId="{1DA84AE6-CC84-4DC2-8783-CE2B21663401}">
      <dgm:prSet phldrT="[Text]"/>
      <dgm:spPr>
        <a:solidFill>
          <a:srgbClr val="005EAA"/>
        </a:solidFill>
      </dgm:spPr>
      <dgm:t>
        <a:bodyPr/>
        <a:lstStyle/>
        <a:p>
          <a:r>
            <a:rPr lang="en-US">
              <a:ea typeface="+mn-lt"/>
              <a:cs typeface="+mn-lt"/>
            </a:rPr>
            <a:t>Alpha </a:t>
          </a:r>
        </a:p>
        <a:p>
          <a:r>
            <a:rPr lang="en-US">
              <a:ea typeface="+mn-lt"/>
              <a:cs typeface="+mn-lt"/>
            </a:rPr>
            <a:t>May 22 to October 22</a:t>
          </a:r>
          <a:endParaRPr lang="en-GB"/>
        </a:p>
      </dgm:t>
    </dgm:pt>
    <dgm:pt modelId="{99C3E568-A77E-41A4-8CB9-138F3CA2EF95}" type="parTrans" cxnId="{A2DD3113-AD6B-47B8-8B93-6CE3806E2EA3}">
      <dgm:prSet/>
      <dgm:spPr/>
      <dgm:t>
        <a:bodyPr/>
        <a:lstStyle/>
        <a:p>
          <a:endParaRPr lang="en-GB"/>
        </a:p>
      </dgm:t>
    </dgm:pt>
    <dgm:pt modelId="{FBF87972-1EAB-43A0-A138-C4BA411EF5F8}" type="sibTrans" cxnId="{A2DD3113-AD6B-47B8-8B93-6CE3806E2EA3}">
      <dgm:prSet/>
      <dgm:spPr/>
      <dgm:t>
        <a:bodyPr/>
        <a:lstStyle/>
        <a:p>
          <a:endParaRPr lang="en-GB"/>
        </a:p>
      </dgm:t>
    </dgm:pt>
    <dgm:pt modelId="{967BBE49-1838-43DA-9596-F6B600BB1659}">
      <dgm:prSet phldrT="[Text]" custT="1"/>
      <dgm:spPr/>
      <dgm:t>
        <a:bodyPr anchor="ctr"/>
        <a:lstStyle/>
        <a:p>
          <a:r>
            <a:rPr lang="en-US" sz="1600">
              <a:ea typeface="+mn-lt"/>
              <a:cs typeface="+mn-lt"/>
            </a:rPr>
            <a:t>Formal assignment of a product owner from AGO</a:t>
          </a:r>
          <a:endParaRPr lang="en-GB" sz="1600"/>
        </a:p>
      </dgm:t>
    </dgm:pt>
    <dgm:pt modelId="{D8760612-9892-46B2-99B1-16280729904F}" type="parTrans" cxnId="{0414E82D-786B-4771-A3A3-8BAE1A04FA3B}">
      <dgm:prSet/>
      <dgm:spPr/>
      <dgm:t>
        <a:bodyPr/>
        <a:lstStyle/>
        <a:p>
          <a:endParaRPr lang="en-GB"/>
        </a:p>
      </dgm:t>
    </dgm:pt>
    <dgm:pt modelId="{A08C4ED3-5AB5-4E0B-BE7E-C4EA323F17FA}" type="sibTrans" cxnId="{0414E82D-786B-4771-A3A3-8BAE1A04FA3B}">
      <dgm:prSet/>
      <dgm:spPr/>
      <dgm:t>
        <a:bodyPr/>
        <a:lstStyle/>
        <a:p>
          <a:endParaRPr lang="en-GB"/>
        </a:p>
      </dgm:t>
    </dgm:pt>
    <dgm:pt modelId="{FA962BFF-1F16-4919-B371-8038C8A19566}">
      <dgm:prSet phldrT="[Text]"/>
      <dgm:spPr>
        <a:solidFill>
          <a:srgbClr val="005EAA"/>
        </a:solidFill>
      </dgm:spPr>
      <dgm:t>
        <a:bodyPr/>
        <a:lstStyle/>
        <a:p>
          <a:r>
            <a:rPr lang="en-US">
              <a:ea typeface="+mn-lt"/>
              <a:cs typeface="+mn-lt"/>
            </a:rPr>
            <a:t>Private Beta  </a:t>
          </a:r>
        </a:p>
        <a:p>
          <a:r>
            <a:rPr lang="en-US">
              <a:ea typeface="+mn-lt"/>
              <a:cs typeface="+mn-lt"/>
            </a:rPr>
            <a:t>Nov’ 22-Oct’ 23</a:t>
          </a:r>
          <a:endParaRPr lang="en-GB"/>
        </a:p>
      </dgm:t>
    </dgm:pt>
    <dgm:pt modelId="{EEC0D9AB-FAA1-459D-BED0-6660E0168B5F}" type="parTrans" cxnId="{6B2B23D8-659A-4AA2-9FE8-0AE9A2C6F2D8}">
      <dgm:prSet/>
      <dgm:spPr/>
      <dgm:t>
        <a:bodyPr/>
        <a:lstStyle/>
        <a:p>
          <a:endParaRPr lang="en-GB"/>
        </a:p>
      </dgm:t>
    </dgm:pt>
    <dgm:pt modelId="{AC1FF9EA-C3E3-4187-A9AF-218EAB26B689}" type="sibTrans" cxnId="{6B2B23D8-659A-4AA2-9FE8-0AE9A2C6F2D8}">
      <dgm:prSet/>
      <dgm:spPr/>
      <dgm:t>
        <a:bodyPr/>
        <a:lstStyle/>
        <a:p>
          <a:endParaRPr lang="en-GB"/>
        </a:p>
      </dgm:t>
    </dgm:pt>
    <dgm:pt modelId="{B584D44D-E07B-43B2-B5A4-9E9462249BF2}">
      <dgm:prSet phldrT="[Text]"/>
      <dgm:spPr/>
      <dgm:t>
        <a:bodyPr/>
        <a:lstStyle/>
        <a:p>
          <a:r>
            <a:rPr lang="en-US">
              <a:ea typeface="+mn-lt"/>
              <a:cs typeface="+mn-lt"/>
            </a:rPr>
            <a:t>10 artefacts related to the process were identified </a:t>
          </a:r>
          <a:endParaRPr lang="en-GB"/>
        </a:p>
      </dgm:t>
    </dgm:pt>
    <dgm:pt modelId="{65CCAEDD-8A98-4A41-BCE0-A6BD367D8A84}" type="parTrans" cxnId="{52379968-6558-471F-B946-FCEAB3F635D2}">
      <dgm:prSet/>
      <dgm:spPr/>
      <dgm:t>
        <a:bodyPr/>
        <a:lstStyle/>
        <a:p>
          <a:endParaRPr lang="en-GB"/>
        </a:p>
      </dgm:t>
    </dgm:pt>
    <dgm:pt modelId="{F9720280-A4A6-4CCB-9EA2-FDED3D835CD2}" type="sibTrans" cxnId="{52379968-6558-471F-B946-FCEAB3F635D2}">
      <dgm:prSet/>
      <dgm:spPr/>
      <dgm:t>
        <a:bodyPr/>
        <a:lstStyle/>
        <a:p>
          <a:endParaRPr lang="en-GB"/>
        </a:p>
      </dgm:t>
    </dgm:pt>
    <dgm:pt modelId="{1A2AF043-AA85-4FBC-9C47-2C26FEDC4880}">
      <dgm:prSet phldrT="[Text]"/>
      <dgm:spPr/>
      <dgm:t>
        <a:bodyPr/>
        <a:lstStyle/>
        <a:p>
          <a:r>
            <a:rPr lang="en-US">
              <a:ea typeface="+mn-lt"/>
              <a:cs typeface="+mn-lt"/>
            </a:rPr>
            <a:t>4 reporting views were identified</a:t>
          </a:r>
          <a:endParaRPr lang="en-GB"/>
        </a:p>
      </dgm:t>
    </dgm:pt>
    <dgm:pt modelId="{BF64C356-28FE-4D87-B971-B6BF02041974}" type="parTrans" cxnId="{CFCA63B9-E68B-4EDA-B8E8-8857D3D13C1B}">
      <dgm:prSet/>
      <dgm:spPr/>
      <dgm:t>
        <a:bodyPr/>
        <a:lstStyle/>
        <a:p>
          <a:endParaRPr lang="en-GB"/>
        </a:p>
      </dgm:t>
    </dgm:pt>
    <dgm:pt modelId="{84D53BF5-DB39-4EF6-8855-40252550B387}" type="sibTrans" cxnId="{CFCA63B9-E68B-4EDA-B8E8-8857D3D13C1B}">
      <dgm:prSet/>
      <dgm:spPr/>
      <dgm:t>
        <a:bodyPr/>
        <a:lstStyle/>
        <a:p>
          <a:endParaRPr lang="en-GB"/>
        </a:p>
      </dgm:t>
    </dgm:pt>
    <dgm:pt modelId="{26212FDA-CE84-4F92-9C2E-E5D920932B84}">
      <dgm:prSet phldrT="[Text]" custT="1"/>
      <dgm:spPr/>
      <dgm:t>
        <a:bodyPr anchor="ctr"/>
        <a:lstStyle/>
        <a:p>
          <a:r>
            <a:rPr lang="en-GB" sz="1600"/>
            <a:t>540 product backlog items</a:t>
          </a:r>
        </a:p>
      </dgm:t>
    </dgm:pt>
    <dgm:pt modelId="{A7181283-80A9-4093-98DB-6D940F58B17C}" type="parTrans" cxnId="{09A9FF0A-9DE1-45BD-8949-ADD8C5407BF5}">
      <dgm:prSet/>
      <dgm:spPr/>
      <dgm:t>
        <a:bodyPr/>
        <a:lstStyle/>
        <a:p>
          <a:endParaRPr lang="en-GB"/>
        </a:p>
      </dgm:t>
    </dgm:pt>
    <dgm:pt modelId="{C4AD08ED-386C-4169-B0FE-012443858CEC}" type="sibTrans" cxnId="{09A9FF0A-9DE1-45BD-8949-ADD8C5407BF5}">
      <dgm:prSet/>
      <dgm:spPr/>
      <dgm:t>
        <a:bodyPr/>
        <a:lstStyle/>
        <a:p>
          <a:endParaRPr lang="en-GB"/>
        </a:p>
      </dgm:t>
    </dgm:pt>
    <dgm:pt modelId="{88DD2860-B3E6-4987-8209-B86D8E5D4678}">
      <dgm:prSet phldrT="[Text]" custT="1"/>
      <dgm:spPr/>
      <dgm:t>
        <a:bodyPr anchor="ctr"/>
        <a:lstStyle/>
        <a:p>
          <a:r>
            <a:rPr lang="en-GB" sz="1600"/>
            <a:t>14 features</a:t>
          </a:r>
        </a:p>
      </dgm:t>
    </dgm:pt>
    <dgm:pt modelId="{E7B68EA0-B1C5-48D3-99EA-857A48164E4E}" type="parTrans" cxnId="{A3ED477B-C123-4D4B-A634-FBE200E6EAC2}">
      <dgm:prSet/>
      <dgm:spPr/>
      <dgm:t>
        <a:bodyPr/>
        <a:lstStyle/>
        <a:p>
          <a:endParaRPr lang="en-GB"/>
        </a:p>
      </dgm:t>
    </dgm:pt>
    <dgm:pt modelId="{425BEDEA-0B8F-413E-99E3-2431FD128F2F}" type="sibTrans" cxnId="{A3ED477B-C123-4D4B-A634-FBE200E6EAC2}">
      <dgm:prSet/>
      <dgm:spPr/>
      <dgm:t>
        <a:bodyPr/>
        <a:lstStyle/>
        <a:p>
          <a:endParaRPr lang="en-GB"/>
        </a:p>
      </dgm:t>
    </dgm:pt>
    <dgm:pt modelId="{6539481C-D44C-4952-B081-7060092C5152}">
      <dgm:prSet phldrT="[Text]" custT="1"/>
      <dgm:spPr/>
      <dgm:t>
        <a:bodyPr anchor="ctr"/>
        <a:lstStyle/>
        <a:p>
          <a:r>
            <a:rPr lang="en-US" sz="1600">
              <a:ea typeface="+mn-lt"/>
              <a:cs typeface="+mn-lt"/>
            </a:rPr>
            <a:t>It was established at this stage that the document management and storage element would not be included in this first phase of delivery</a:t>
          </a:r>
          <a:endParaRPr lang="en-GB" sz="1600"/>
        </a:p>
      </dgm:t>
    </dgm:pt>
    <dgm:pt modelId="{36812AE0-CD30-4077-9253-8BA2AA1738F5}" type="parTrans" cxnId="{DE534B81-6AB0-46D4-B77B-080CBB6CFD04}">
      <dgm:prSet/>
      <dgm:spPr/>
      <dgm:t>
        <a:bodyPr/>
        <a:lstStyle/>
        <a:p>
          <a:endParaRPr lang="en-GB"/>
        </a:p>
      </dgm:t>
    </dgm:pt>
    <dgm:pt modelId="{7631C2DC-1770-4272-93C0-C2B79D2A8F25}" type="sibTrans" cxnId="{DE534B81-6AB0-46D4-B77B-080CBB6CFD04}">
      <dgm:prSet/>
      <dgm:spPr/>
      <dgm:t>
        <a:bodyPr/>
        <a:lstStyle/>
        <a:p>
          <a:endParaRPr lang="en-GB"/>
        </a:p>
      </dgm:t>
    </dgm:pt>
    <dgm:pt modelId="{2AB04531-543F-4914-B6DF-A265BAC7E005}" type="pres">
      <dgm:prSet presAssocID="{91E3205C-0490-4E56-BD8B-6144271ABEFC}" presName="Name0" presStyleCnt="0">
        <dgm:presLayoutVars>
          <dgm:dir/>
          <dgm:animLvl val="lvl"/>
          <dgm:resizeHandles/>
        </dgm:presLayoutVars>
      </dgm:prSet>
      <dgm:spPr/>
    </dgm:pt>
    <dgm:pt modelId="{D0E4A6E2-0F66-4929-83D6-F8F652385DC1}" type="pres">
      <dgm:prSet presAssocID="{FA6A8898-965F-47FC-B1E6-C5C1F4BF723B}" presName="linNode" presStyleCnt="0"/>
      <dgm:spPr/>
    </dgm:pt>
    <dgm:pt modelId="{6DFEE537-C5D0-4F6F-B0AA-5DEA30EB9A0C}" type="pres">
      <dgm:prSet presAssocID="{FA6A8898-965F-47FC-B1E6-C5C1F4BF723B}" presName="parentShp" presStyleLbl="node1" presStyleIdx="0" presStyleCnt="3" custLinFactNeighborX="-14946" custLinFactNeighborY="1174">
        <dgm:presLayoutVars>
          <dgm:bulletEnabled val="1"/>
        </dgm:presLayoutVars>
      </dgm:prSet>
      <dgm:spPr/>
    </dgm:pt>
    <dgm:pt modelId="{A75661C3-4732-413B-89EA-80DA9960F902}" type="pres">
      <dgm:prSet presAssocID="{FA6A8898-965F-47FC-B1E6-C5C1F4BF723B}" presName="childShp" presStyleLbl="bgAccFollowNode1" presStyleIdx="0" presStyleCnt="3">
        <dgm:presLayoutVars>
          <dgm:bulletEnabled val="1"/>
        </dgm:presLayoutVars>
      </dgm:prSet>
      <dgm:spPr/>
    </dgm:pt>
    <dgm:pt modelId="{85EF0AA9-A6EA-4CE5-A4F2-F509E1142EFC}" type="pres">
      <dgm:prSet presAssocID="{B0E574C1-D0A1-441E-A632-79B1F7170393}" presName="spacing" presStyleCnt="0"/>
      <dgm:spPr/>
    </dgm:pt>
    <dgm:pt modelId="{6FEF095B-8D77-439E-92F2-5C477AD3C039}" type="pres">
      <dgm:prSet presAssocID="{1DA84AE6-CC84-4DC2-8783-CE2B21663401}" presName="linNode" presStyleCnt="0"/>
      <dgm:spPr/>
    </dgm:pt>
    <dgm:pt modelId="{20973C8F-F477-45B0-AD59-ECDCE21B8706}" type="pres">
      <dgm:prSet presAssocID="{1DA84AE6-CC84-4DC2-8783-CE2B21663401}" presName="parentShp" presStyleLbl="node1" presStyleIdx="1" presStyleCnt="3" custScaleX="104692">
        <dgm:presLayoutVars>
          <dgm:bulletEnabled val="1"/>
        </dgm:presLayoutVars>
      </dgm:prSet>
      <dgm:spPr/>
    </dgm:pt>
    <dgm:pt modelId="{5903D364-6295-49CD-90D0-D851DEAF68E3}" type="pres">
      <dgm:prSet presAssocID="{1DA84AE6-CC84-4DC2-8783-CE2B21663401}" presName="childShp" presStyleLbl="bgAccFollowNode1" presStyleIdx="1" presStyleCnt="3" custScaleX="104456" custLinFactNeighborX="844" custLinFactNeighborY="-2930">
        <dgm:presLayoutVars>
          <dgm:bulletEnabled val="1"/>
        </dgm:presLayoutVars>
      </dgm:prSet>
      <dgm:spPr/>
    </dgm:pt>
    <dgm:pt modelId="{AB6DFEEF-27D8-4361-B7ED-1F3597508143}" type="pres">
      <dgm:prSet presAssocID="{FBF87972-1EAB-43A0-A138-C4BA411EF5F8}" presName="spacing" presStyleCnt="0"/>
      <dgm:spPr/>
    </dgm:pt>
    <dgm:pt modelId="{55164D14-0C44-465B-B8F1-8576738D2EAB}" type="pres">
      <dgm:prSet presAssocID="{FA962BFF-1F16-4919-B371-8038C8A19566}" presName="linNode" presStyleCnt="0"/>
      <dgm:spPr/>
    </dgm:pt>
    <dgm:pt modelId="{F462450B-6DCD-4BE7-88EF-BD8DDCDA2570}" type="pres">
      <dgm:prSet presAssocID="{FA962BFF-1F16-4919-B371-8038C8A19566}" presName="parentShp" presStyleLbl="node1" presStyleIdx="2" presStyleCnt="3">
        <dgm:presLayoutVars>
          <dgm:bulletEnabled val="1"/>
        </dgm:presLayoutVars>
      </dgm:prSet>
      <dgm:spPr/>
    </dgm:pt>
    <dgm:pt modelId="{49EF6794-9B7D-46E9-8151-B7558AD0BB36}" type="pres">
      <dgm:prSet presAssocID="{FA962BFF-1F16-4919-B371-8038C8A19566}" presName="childShp" presStyleLbl="bgAccFollowNode1" presStyleIdx="2" presStyleCnt="3" custLinFactNeighborY="1291">
        <dgm:presLayoutVars>
          <dgm:bulletEnabled val="1"/>
        </dgm:presLayoutVars>
      </dgm:prSet>
      <dgm:spPr/>
    </dgm:pt>
  </dgm:ptLst>
  <dgm:cxnLst>
    <dgm:cxn modelId="{09A9FF0A-9DE1-45BD-8949-ADD8C5407BF5}" srcId="{FA962BFF-1F16-4919-B371-8038C8A19566}" destId="{26212FDA-CE84-4F92-9C2E-E5D920932B84}" srcOrd="1" destOrd="0" parTransId="{A7181283-80A9-4093-98DB-6D940F58B17C}" sibTransId="{C4AD08ED-386C-4169-B0FE-012443858CEC}"/>
    <dgm:cxn modelId="{A2DD3113-AD6B-47B8-8B93-6CE3806E2EA3}" srcId="{91E3205C-0490-4E56-BD8B-6144271ABEFC}" destId="{1DA84AE6-CC84-4DC2-8783-CE2B21663401}" srcOrd="1" destOrd="0" parTransId="{99C3E568-A77E-41A4-8CB9-138F3CA2EF95}" sibTransId="{FBF87972-1EAB-43A0-A138-C4BA411EF5F8}"/>
    <dgm:cxn modelId="{8D19B42B-175E-4AB7-80B6-023815445620}" type="presOf" srcId="{FA962BFF-1F16-4919-B371-8038C8A19566}" destId="{F462450B-6DCD-4BE7-88EF-BD8DDCDA2570}" srcOrd="0" destOrd="0" presId="urn:microsoft.com/office/officeart/2005/8/layout/vList6"/>
    <dgm:cxn modelId="{0414E82D-786B-4771-A3A3-8BAE1A04FA3B}" srcId="{1DA84AE6-CC84-4DC2-8783-CE2B21663401}" destId="{967BBE49-1838-43DA-9596-F6B600BB1659}" srcOrd="1" destOrd="0" parTransId="{D8760612-9892-46B2-99B1-16280729904F}" sibTransId="{A08C4ED3-5AB5-4E0B-BE7E-C4EA323F17FA}"/>
    <dgm:cxn modelId="{33934634-B44D-4E9B-B35A-09A7E83624FE}" type="presOf" srcId="{1A2AF043-AA85-4FBC-9C47-2C26FEDC4880}" destId="{A75661C3-4732-413B-89EA-80DA9960F902}" srcOrd="0" destOrd="3" presId="urn:microsoft.com/office/officeart/2005/8/layout/vList6"/>
    <dgm:cxn modelId="{3191B55D-4222-484F-AF11-20187A54AAAD}" type="presOf" srcId="{967BBE49-1838-43DA-9596-F6B600BB1659}" destId="{5903D364-6295-49CD-90D0-D851DEAF68E3}" srcOrd="0" destOrd="1" presId="urn:microsoft.com/office/officeart/2005/8/layout/vList6"/>
    <dgm:cxn modelId="{52379968-6558-471F-B946-FCEAB3F635D2}" srcId="{FA6A8898-965F-47FC-B1E6-C5C1F4BF723B}" destId="{B584D44D-E07B-43B2-B5A4-9E9462249BF2}" srcOrd="2" destOrd="0" parTransId="{65CCAEDD-8A98-4A41-BCE0-A6BD367D8A84}" sibTransId="{F9720280-A4A6-4CCB-9EA2-FDED3D835CD2}"/>
    <dgm:cxn modelId="{1653EE72-EF40-4B2C-A185-7B60A3F2A65E}" srcId="{FA6A8898-965F-47FC-B1E6-C5C1F4BF723B}" destId="{E9AD42C3-22C1-4076-9D8F-1FE1D01476EB}" srcOrd="1" destOrd="0" parTransId="{C60A9A24-C2A4-48BD-869B-BA1281686FD6}" sibTransId="{6BBAEBA4-8B90-42FF-B7B6-E46E3E87652E}"/>
    <dgm:cxn modelId="{0DB29A54-F07D-4972-883A-E031649D0B89}" type="presOf" srcId="{91E3205C-0490-4E56-BD8B-6144271ABEFC}" destId="{2AB04531-543F-4914-B6DF-A265BAC7E005}" srcOrd="0" destOrd="0" presId="urn:microsoft.com/office/officeart/2005/8/layout/vList6"/>
    <dgm:cxn modelId="{99D04277-FB26-438A-A009-4622DD882335}" srcId="{FA6A8898-965F-47FC-B1E6-C5C1F4BF723B}" destId="{6771C2F6-62C8-485D-9394-90131CD2B6CB}" srcOrd="0" destOrd="0" parTransId="{C84AFB8B-D03E-4EDF-82AD-8BD3DD4C1E70}" sibTransId="{BE85BEF3-33F6-499E-ABB7-D4A9EB0737BE}"/>
    <dgm:cxn modelId="{A3ED477B-C123-4D4B-A634-FBE200E6EAC2}" srcId="{FA962BFF-1F16-4919-B371-8038C8A19566}" destId="{88DD2860-B3E6-4987-8209-B86D8E5D4678}" srcOrd="0" destOrd="0" parTransId="{E7B68EA0-B1C5-48D3-99EA-857A48164E4E}" sibTransId="{425BEDEA-0B8F-413E-99E3-2431FD128F2F}"/>
    <dgm:cxn modelId="{DE534B81-6AB0-46D4-B77B-080CBB6CFD04}" srcId="{1DA84AE6-CC84-4DC2-8783-CE2B21663401}" destId="{6539481C-D44C-4952-B081-7060092C5152}" srcOrd="0" destOrd="0" parTransId="{36812AE0-CD30-4077-9253-8BA2AA1738F5}" sibTransId="{7631C2DC-1770-4272-93C0-C2B79D2A8F25}"/>
    <dgm:cxn modelId="{E0207186-E72D-4D1A-ACEF-7B4F5CFCA8EA}" srcId="{91E3205C-0490-4E56-BD8B-6144271ABEFC}" destId="{FA6A8898-965F-47FC-B1E6-C5C1F4BF723B}" srcOrd="0" destOrd="0" parTransId="{26D2FBAD-6952-4FE9-9E4D-3ABC5C29F7EE}" sibTransId="{B0E574C1-D0A1-441E-A632-79B1F7170393}"/>
    <dgm:cxn modelId="{76BA2E9B-2693-4882-9DE9-8C9EA0DCBF31}" type="presOf" srcId="{88DD2860-B3E6-4987-8209-B86D8E5D4678}" destId="{49EF6794-9B7D-46E9-8151-B7558AD0BB36}" srcOrd="0" destOrd="0" presId="urn:microsoft.com/office/officeart/2005/8/layout/vList6"/>
    <dgm:cxn modelId="{E2CCB7A2-B8E2-4AA9-A8E6-93C524F4C8A9}" type="presOf" srcId="{E9AD42C3-22C1-4076-9D8F-1FE1D01476EB}" destId="{A75661C3-4732-413B-89EA-80DA9960F902}" srcOrd="0" destOrd="1" presId="urn:microsoft.com/office/officeart/2005/8/layout/vList6"/>
    <dgm:cxn modelId="{91DFCEA6-D8F2-4929-898E-A5DB085A103D}" type="presOf" srcId="{1DA84AE6-CC84-4DC2-8783-CE2B21663401}" destId="{20973C8F-F477-45B0-AD59-ECDCE21B8706}" srcOrd="0" destOrd="0" presId="urn:microsoft.com/office/officeart/2005/8/layout/vList6"/>
    <dgm:cxn modelId="{6638D6AA-FE07-447A-A8C5-1BD208180AA2}" type="presOf" srcId="{26212FDA-CE84-4F92-9C2E-E5D920932B84}" destId="{49EF6794-9B7D-46E9-8151-B7558AD0BB36}" srcOrd="0" destOrd="1" presId="urn:microsoft.com/office/officeart/2005/8/layout/vList6"/>
    <dgm:cxn modelId="{11D07EB0-3969-4B59-B5FA-FF6CD357CCD0}" type="presOf" srcId="{B584D44D-E07B-43B2-B5A4-9E9462249BF2}" destId="{A75661C3-4732-413B-89EA-80DA9960F902}" srcOrd="0" destOrd="2" presId="urn:microsoft.com/office/officeart/2005/8/layout/vList6"/>
    <dgm:cxn modelId="{CFCA63B9-E68B-4EDA-B8E8-8857D3D13C1B}" srcId="{FA6A8898-965F-47FC-B1E6-C5C1F4BF723B}" destId="{1A2AF043-AA85-4FBC-9C47-2C26FEDC4880}" srcOrd="3" destOrd="0" parTransId="{BF64C356-28FE-4D87-B971-B6BF02041974}" sibTransId="{84D53BF5-DB39-4EF6-8855-40252550B387}"/>
    <dgm:cxn modelId="{275FD4BF-0161-4E5D-B900-3BF10542FB2C}" type="presOf" srcId="{6771C2F6-62C8-485D-9394-90131CD2B6CB}" destId="{A75661C3-4732-413B-89EA-80DA9960F902}" srcOrd="0" destOrd="0" presId="urn:microsoft.com/office/officeart/2005/8/layout/vList6"/>
    <dgm:cxn modelId="{6B2B23D8-659A-4AA2-9FE8-0AE9A2C6F2D8}" srcId="{91E3205C-0490-4E56-BD8B-6144271ABEFC}" destId="{FA962BFF-1F16-4919-B371-8038C8A19566}" srcOrd="2" destOrd="0" parTransId="{EEC0D9AB-FAA1-459D-BED0-6660E0168B5F}" sibTransId="{AC1FF9EA-C3E3-4187-A9AF-218EAB26B689}"/>
    <dgm:cxn modelId="{C9EEEDDB-430A-4956-B4E2-7532B3BED5D6}" type="presOf" srcId="{FA6A8898-965F-47FC-B1E6-C5C1F4BF723B}" destId="{6DFEE537-C5D0-4F6F-B0AA-5DEA30EB9A0C}" srcOrd="0" destOrd="0" presId="urn:microsoft.com/office/officeart/2005/8/layout/vList6"/>
    <dgm:cxn modelId="{71BAC8E6-E853-4F2B-BBE4-FDF25C0CAC83}" type="presOf" srcId="{6539481C-D44C-4952-B081-7060092C5152}" destId="{5903D364-6295-49CD-90D0-D851DEAF68E3}" srcOrd="0" destOrd="0" presId="urn:microsoft.com/office/officeart/2005/8/layout/vList6"/>
    <dgm:cxn modelId="{0E3D0F4B-1574-4E25-B115-8FD89BCF6137}" type="presParOf" srcId="{2AB04531-543F-4914-B6DF-A265BAC7E005}" destId="{D0E4A6E2-0F66-4929-83D6-F8F652385DC1}" srcOrd="0" destOrd="0" presId="urn:microsoft.com/office/officeart/2005/8/layout/vList6"/>
    <dgm:cxn modelId="{8471B6D7-7AAF-4F9D-9F59-B079EC809C49}" type="presParOf" srcId="{D0E4A6E2-0F66-4929-83D6-F8F652385DC1}" destId="{6DFEE537-C5D0-4F6F-B0AA-5DEA30EB9A0C}" srcOrd="0" destOrd="0" presId="urn:microsoft.com/office/officeart/2005/8/layout/vList6"/>
    <dgm:cxn modelId="{19690CE9-B599-4F23-B0AD-563377C401AB}" type="presParOf" srcId="{D0E4A6E2-0F66-4929-83D6-F8F652385DC1}" destId="{A75661C3-4732-413B-89EA-80DA9960F902}" srcOrd="1" destOrd="0" presId="urn:microsoft.com/office/officeart/2005/8/layout/vList6"/>
    <dgm:cxn modelId="{DB357BFA-3497-4216-9F9E-ECDEBF38EC31}" type="presParOf" srcId="{2AB04531-543F-4914-B6DF-A265BAC7E005}" destId="{85EF0AA9-A6EA-4CE5-A4F2-F509E1142EFC}" srcOrd="1" destOrd="0" presId="urn:microsoft.com/office/officeart/2005/8/layout/vList6"/>
    <dgm:cxn modelId="{F9AF6356-B25B-403C-B9C0-9FFE3124E002}" type="presParOf" srcId="{2AB04531-543F-4914-B6DF-A265BAC7E005}" destId="{6FEF095B-8D77-439E-92F2-5C477AD3C039}" srcOrd="2" destOrd="0" presId="urn:microsoft.com/office/officeart/2005/8/layout/vList6"/>
    <dgm:cxn modelId="{80BF09D4-7BBE-4635-AE00-657B92DCE69D}" type="presParOf" srcId="{6FEF095B-8D77-439E-92F2-5C477AD3C039}" destId="{20973C8F-F477-45B0-AD59-ECDCE21B8706}" srcOrd="0" destOrd="0" presId="urn:microsoft.com/office/officeart/2005/8/layout/vList6"/>
    <dgm:cxn modelId="{11EC61E9-7F4B-453F-BAFC-6CACCE71B0A9}" type="presParOf" srcId="{6FEF095B-8D77-439E-92F2-5C477AD3C039}" destId="{5903D364-6295-49CD-90D0-D851DEAF68E3}" srcOrd="1" destOrd="0" presId="urn:microsoft.com/office/officeart/2005/8/layout/vList6"/>
    <dgm:cxn modelId="{C587E511-9DBF-479D-A39E-1193AD84249F}" type="presParOf" srcId="{2AB04531-543F-4914-B6DF-A265BAC7E005}" destId="{AB6DFEEF-27D8-4361-B7ED-1F3597508143}" srcOrd="3" destOrd="0" presId="urn:microsoft.com/office/officeart/2005/8/layout/vList6"/>
    <dgm:cxn modelId="{F8DEF3BA-CC53-4D84-BD79-644F2D08315E}" type="presParOf" srcId="{2AB04531-543F-4914-B6DF-A265BAC7E005}" destId="{55164D14-0C44-465B-B8F1-8576738D2EAB}" srcOrd="4" destOrd="0" presId="urn:microsoft.com/office/officeart/2005/8/layout/vList6"/>
    <dgm:cxn modelId="{8B1F3492-FEC8-4A5F-BA57-8CA575C18FE5}" type="presParOf" srcId="{55164D14-0C44-465B-B8F1-8576738D2EAB}" destId="{F462450B-6DCD-4BE7-88EF-BD8DDCDA2570}" srcOrd="0" destOrd="0" presId="urn:microsoft.com/office/officeart/2005/8/layout/vList6"/>
    <dgm:cxn modelId="{376D6F9C-D771-48BA-8E6C-0AA51EB3F91D}" type="presParOf" srcId="{55164D14-0C44-465B-B8F1-8576738D2EAB}" destId="{49EF6794-9B7D-46E9-8151-B7558AD0B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661C3-4732-413B-89EA-80DA9960F902}">
      <dsp:nvSpPr>
        <dsp:cNvPr id="0" name=""/>
        <dsp:cNvSpPr/>
      </dsp:nvSpPr>
      <dsp:spPr>
        <a:xfrm>
          <a:off x="4248646" y="0"/>
          <a:ext cx="6372970" cy="1539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ea typeface="+mn-lt"/>
              <a:cs typeface="+mn-lt"/>
            </a:rPr>
            <a:t>Three main processes were identified that form part of overall ULS process, with the addition of a fourth annual stat process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ea typeface="+mn-lt"/>
              <a:cs typeface="+mn-lt"/>
            </a:rPr>
            <a:t>7 user types and their responsibilities were identified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ea typeface="+mn-lt"/>
              <a:cs typeface="+mn-lt"/>
            </a:rPr>
            <a:t>10 artefacts related to the process were identified 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ea typeface="+mn-lt"/>
              <a:cs typeface="+mn-lt"/>
            </a:rPr>
            <a:t>4 reporting views were identified</a:t>
          </a:r>
          <a:endParaRPr lang="en-GB" sz="1400" kern="1200"/>
        </a:p>
      </dsp:txBody>
      <dsp:txXfrm>
        <a:off x="4248646" y="192412"/>
        <a:ext cx="5795733" cy="1154475"/>
      </dsp:txXfrm>
    </dsp:sp>
    <dsp:sp modelId="{6DFEE537-C5D0-4F6F-B0AA-5DEA30EB9A0C}">
      <dsp:nvSpPr>
        <dsp:cNvPr id="0" name=""/>
        <dsp:cNvSpPr/>
      </dsp:nvSpPr>
      <dsp:spPr>
        <a:xfrm>
          <a:off x="0" y="18071"/>
          <a:ext cx="4248646" cy="1539299"/>
        </a:xfrm>
        <a:prstGeom prst="roundRect">
          <a:avLst/>
        </a:prstGeom>
        <a:solidFill>
          <a:srgbClr val="00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Discovery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March 22 to May 22</a:t>
          </a:r>
          <a:endParaRPr lang="en-GB" sz="3400" kern="1200"/>
        </a:p>
      </dsp:txBody>
      <dsp:txXfrm>
        <a:off x="75142" y="93213"/>
        <a:ext cx="4098362" cy="1389015"/>
      </dsp:txXfrm>
    </dsp:sp>
    <dsp:sp modelId="{5903D364-6295-49CD-90D0-D851DEAF68E3}">
      <dsp:nvSpPr>
        <dsp:cNvPr id="0" name=""/>
        <dsp:cNvSpPr/>
      </dsp:nvSpPr>
      <dsp:spPr>
        <a:xfrm>
          <a:off x="4257208" y="1648128"/>
          <a:ext cx="6364408" cy="1539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lt"/>
              <a:cs typeface="+mn-lt"/>
            </a:rPr>
            <a:t>It was established at this stage that the document management and storage element would not be included in this first phase of delivery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lt"/>
              <a:cs typeface="+mn-lt"/>
            </a:rPr>
            <a:t>Formal assignment of a product owner from AGO</a:t>
          </a:r>
          <a:endParaRPr lang="en-GB" sz="1600" kern="1200"/>
        </a:p>
      </dsp:txBody>
      <dsp:txXfrm>
        <a:off x="4257208" y="1840540"/>
        <a:ext cx="5787171" cy="1154475"/>
      </dsp:txXfrm>
    </dsp:sp>
    <dsp:sp modelId="{20973C8F-F477-45B0-AD59-ECDCE21B8706}">
      <dsp:nvSpPr>
        <dsp:cNvPr id="0" name=""/>
        <dsp:cNvSpPr/>
      </dsp:nvSpPr>
      <dsp:spPr>
        <a:xfrm>
          <a:off x="2342" y="1693229"/>
          <a:ext cx="4252524" cy="1539299"/>
        </a:xfrm>
        <a:prstGeom prst="roundRect">
          <a:avLst/>
        </a:prstGeom>
        <a:solidFill>
          <a:srgbClr val="00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Alpha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May 22 to October 22</a:t>
          </a:r>
          <a:endParaRPr lang="en-GB" sz="3400" kern="1200"/>
        </a:p>
      </dsp:txBody>
      <dsp:txXfrm>
        <a:off x="77484" y="1768371"/>
        <a:ext cx="4102240" cy="1389015"/>
      </dsp:txXfrm>
    </dsp:sp>
    <dsp:sp modelId="{49EF6794-9B7D-46E9-8151-B7558AD0BB36}">
      <dsp:nvSpPr>
        <dsp:cNvPr id="0" name=""/>
        <dsp:cNvSpPr/>
      </dsp:nvSpPr>
      <dsp:spPr>
        <a:xfrm>
          <a:off x="4248646" y="3386460"/>
          <a:ext cx="6372970" cy="1539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14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540 product backlog items</a:t>
          </a:r>
        </a:p>
      </dsp:txBody>
      <dsp:txXfrm>
        <a:off x="4248646" y="3578872"/>
        <a:ext cx="5795733" cy="1154475"/>
      </dsp:txXfrm>
    </dsp:sp>
    <dsp:sp modelId="{F462450B-6DCD-4BE7-88EF-BD8DDCDA2570}">
      <dsp:nvSpPr>
        <dsp:cNvPr id="0" name=""/>
        <dsp:cNvSpPr/>
      </dsp:nvSpPr>
      <dsp:spPr>
        <a:xfrm>
          <a:off x="0" y="3386460"/>
          <a:ext cx="4248646" cy="1539299"/>
        </a:xfrm>
        <a:prstGeom prst="roundRect">
          <a:avLst/>
        </a:prstGeom>
        <a:solidFill>
          <a:srgbClr val="00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Private Beta 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ea typeface="+mn-lt"/>
              <a:cs typeface="+mn-lt"/>
            </a:rPr>
            <a:t>Nov’ 22-Oct’ 23</a:t>
          </a:r>
          <a:endParaRPr lang="en-GB" sz="3400" kern="1200"/>
        </a:p>
      </dsp:txBody>
      <dsp:txXfrm>
        <a:off x="75142" y="3461602"/>
        <a:ext cx="4098362" cy="138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9201-8A1E-4AD0-A2F9-1E678A438A4D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AAB7-0734-4EF2-BC18-FB556E4A2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4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any constraints found?</a:t>
            </a:r>
          </a:p>
          <a:p>
            <a:r>
              <a:rPr lang="en-US" dirty="0">
                <a:cs typeface="Calibri"/>
              </a:rPr>
              <a:t>- services scope on how users think and what they need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-how service will join up with other parts of user journey so whole problem for users</a:t>
            </a:r>
          </a:p>
          <a:p>
            <a:r>
              <a:rPr lang="en-US" dirty="0">
                <a:cs typeface="Calibri"/>
              </a:rPr>
              <a:t>- alternatives to creating a service considered?</a:t>
            </a:r>
          </a:p>
          <a:p>
            <a:r>
              <a:rPr lang="en-US" dirty="0">
                <a:cs typeface="Calibri"/>
              </a:rPr>
              <a:t>- work in the open so orgs know what is happening (collaboration and reducing duplication)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minimising</a:t>
            </a:r>
            <a:r>
              <a:rPr lang="en-US" dirty="0">
                <a:cs typeface="Calibri"/>
              </a:rPr>
              <a:t> #of times users have to provide same info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service (</a:t>
            </a:r>
            <a:r>
              <a:rPr lang="en-US" dirty="0" err="1">
                <a:cs typeface="Calibri"/>
              </a:rPr>
              <a:t>proj</a:t>
            </a:r>
            <a:r>
              <a:rPr lang="en-US" dirty="0">
                <a:cs typeface="Calibri"/>
              </a:rPr>
              <a:t>) team empowered to find best way to solve problem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front line op staff / users attend UR and contribute to prioritisation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designers and UR working with end users</a:t>
            </a:r>
          </a:p>
          <a:p>
            <a:r>
              <a:rPr lang="en-US" dirty="0">
                <a:cs typeface="Calibri"/>
              </a:rPr>
              <a:t>- data/UR gathered on online service aspect informs offline improvements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front line ops staff know how online service works, can share with users and have a process for keeping end users up to date with changes</a:t>
            </a:r>
          </a:p>
          <a:p>
            <a:r>
              <a:rPr lang="en-US" dirty="0">
                <a:cs typeface="Calibri"/>
              </a:rPr>
              <a:t>- understanding of how service will impact offline services/processes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plans to increase digital uptake to not involve making it more difficult to access offline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9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user can use service intuitively and it is as simple as possible – success first time with minimum help</a:t>
            </a:r>
          </a:p>
          <a:p>
            <a:r>
              <a:rPr lang="en-US">
                <a:cs typeface="Calibri"/>
              </a:rPr>
              <a:t>- test for usability frequently with actual /future users using appropriate research techniques</a:t>
            </a:r>
          </a:p>
          <a:p>
            <a:r>
              <a:rPr lang="en-US">
                <a:cs typeface="Calibri"/>
              </a:rPr>
              <a:t>- test all parts of service user interacts with (online and offline) </a:t>
            </a:r>
          </a:p>
          <a:p>
            <a:r>
              <a:rPr lang="en-US">
                <a:cs typeface="Calibri"/>
              </a:rPr>
              <a:t>- design service to work with range of devices as required by users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0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meet accessibility standards</a:t>
            </a:r>
          </a:p>
          <a:p>
            <a:r>
              <a:rPr lang="en-US">
                <a:cs typeface="Calibri"/>
              </a:rPr>
              <a:t>- avoid exclusion of any users </a:t>
            </a:r>
          </a:p>
          <a:p>
            <a:r>
              <a:rPr lang="en-US">
                <a:cs typeface="Calibri"/>
              </a:rPr>
              <a:t>- carry out research with service audience including those with access needs</a:t>
            </a:r>
          </a:p>
          <a:p>
            <a:r>
              <a:rPr lang="en-US">
                <a:cs typeface="Calibri"/>
              </a:rPr>
              <a:t>- make sure digital skills and internet access do not exclude any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5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multidisciplinary meeting what needs to be achieved and co-located</a:t>
            </a:r>
          </a:p>
          <a:p>
            <a:r>
              <a:rPr lang="en-US">
                <a:cs typeface="Calibri"/>
              </a:rPr>
              <a:t>- people on team with expertise in service delivery (Rachael and Nicola for offline) and Steve for back end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access to SMEs</a:t>
            </a:r>
          </a:p>
          <a:p>
            <a:r>
              <a:rPr lang="en-US">
                <a:cs typeface="Calibri"/>
              </a:rPr>
              <a:t>- any contractors on a sustainable basis</a:t>
            </a:r>
          </a:p>
          <a:p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1. BA/Devs functioned as testers during E2E testing.  </a:t>
            </a:r>
          </a:p>
          <a:p>
            <a:pPr marL="0" indent="0">
              <a:buFont typeface="Arial"/>
              <a:buNone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The development team consists of Developers and Business Analysts, supported by the Delivery Manager and Business Lead where appropriate/ required</a:t>
            </a:r>
          </a:p>
          <a:p>
            <a:pPr marL="0" indent="0">
              <a:buFont typeface="Arial"/>
              <a:buNone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The delivery aspect includes Product Owner, Business Lead and Delivery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2. central SME function - to support with delivery including, but not limited to, Data protection for DPIA, Cyber sec for pen test planning / reviewal</a:t>
            </a:r>
            <a:endParaRPr lang="en-GB" sz="1200">
              <a:solidFill>
                <a:srgbClr val="0B0C0C"/>
              </a:solidFill>
              <a:ea typeface="Calibri"/>
              <a:cs typeface="Calibri"/>
            </a:endParaRPr>
          </a:p>
          <a:p>
            <a:r>
              <a:rPr lang="en-GB" sz="1200">
                <a:solidFill>
                  <a:srgbClr val="0B0C0C"/>
                </a:solidFill>
                <a:cs typeface="Calibri"/>
              </a:rPr>
              <a:t>3. C</a:t>
            </a:r>
            <a:r>
              <a:rPr lang="en-US" err="1">
                <a:cs typeface="Calibri"/>
              </a:rPr>
              <a:t>learer</a:t>
            </a:r>
            <a:r>
              <a:rPr lang="en-US">
                <a:cs typeface="Calibri"/>
              </a:rPr>
              <a:t> routes to SMEs – struggling to access some resources, </a:t>
            </a:r>
            <a:r>
              <a:rPr lang="en-US" err="1">
                <a:cs typeface="Calibri"/>
              </a:rPr>
              <a:t>e..g</a:t>
            </a:r>
            <a:r>
              <a:rPr lang="en-US">
                <a:cs typeface="Calibri"/>
              </a:rPr>
              <a:t> May- end of July to access cyber sec, </a:t>
            </a:r>
            <a:r>
              <a:rPr lang="en-GB" sz="1200">
                <a:solidFill>
                  <a:srgbClr val="000000"/>
                </a:solidFill>
                <a:ea typeface="+mn-lt"/>
                <a:cs typeface="Calibri"/>
              </a:rPr>
              <a:t>, especially during the start and end of each project phase to encourage reflection/lessons learnt (this would have also been helpful changes in project team, handover etc)</a:t>
            </a:r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4. 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Testing gaps filled by BA/DM/Devs  - but UAT not just structured scripts encourage natural use of test system and protect time for it. Consistent access i.e. repeatable method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3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Inspect, learn, adapt (agile)</a:t>
            </a:r>
          </a:p>
          <a:p>
            <a:r>
              <a:rPr lang="en-US">
                <a:cs typeface="Calibri"/>
              </a:rPr>
              <a:t>- governance arrangements </a:t>
            </a:r>
          </a:p>
          <a:p>
            <a:r>
              <a:rPr lang="en-US">
                <a:cs typeface="Calibri"/>
              </a:rPr>
              <a:t>- Test service with senior stakeholders where appropriate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- 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adapt given the amount of change within project team</a:t>
            </a:r>
            <a:endParaRPr lang="en-GB" sz="12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8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S&amp;T - </a:t>
            </a:r>
            <a:r>
              <a:rPr lang="en-GB" sz="1200">
                <a:cs typeface="Calibri"/>
              </a:rPr>
              <a:t>incorporating their feedback into the iteration of the design of the new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3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Iteration for all phases including live.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 Wireframe fed app design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2. feedback 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throughout to shape iterations and improvements as well as S&amp;T and UAT feedback, another example is colour schemes for the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3. Business dialect – S&amp;T sometimes feel one sided or light touch</a:t>
            </a:r>
            <a:br>
              <a:rPr lang="en-GB" sz="1200">
                <a:solidFill>
                  <a:srgbClr val="0B0C0C"/>
                </a:solidFill>
                <a:ea typeface="+mn-lt"/>
                <a:cs typeface="+mn-lt"/>
              </a:rPr>
            </a:b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3. UR resource to support feedback from users and involve users more deeply to invoke feedback</a:t>
            </a:r>
            <a:endParaRPr lang="en-GB" sz="1200">
              <a:solidFill>
                <a:srgbClr val="0B0C0C"/>
              </a:solidFill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4. Iteration and improvement could be more effective if there was more involvement from end users and their feedback </a:t>
            </a:r>
            <a:br>
              <a:rPr lang="en-GB" sz="1200">
                <a:solidFill>
                  <a:srgbClr val="0B0C0C"/>
                </a:solidFill>
                <a:ea typeface="+mn-lt"/>
                <a:cs typeface="+mn-lt"/>
              </a:rPr>
            </a:b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4. Even without a UR, could project team make sprint reviews more interactive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4. Prototype in alpha (ULS alpha more focussed on process, data fields + data modelling / architecture)– would have enabled more/early user feedback HOWEVER would have required more development resource or UI</a:t>
            </a:r>
            <a:endParaRPr lang="en-GB" sz="1200">
              <a:solidFill>
                <a:srgbClr val="0B0C0C"/>
              </a:solidFill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0B0C0C"/>
              </a:solidFill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0B0C0C"/>
              </a:solidFill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20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Actively identify security/ privacy threats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Plan + budget to manage security for service lifecycles</a:t>
            </a:r>
          </a:p>
          <a:p>
            <a:r>
              <a:rPr lang="en-US">
                <a:cs typeface="Calibri"/>
              </a:rPr>
              <a:t>- Collect/ process user personal info in secure and private way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follow cookie guidance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approach to identity assurance/ authentication that balances risk proportionately </a:t>
            </a:r>
          </a:p>
          <a:p>
            <a:r>
              <a:rPr lang="en-US">
                <a:cs typeface="Calibri"/>
              </a:rPr>
              <a:t>- work w business and info risk tams to ensure service meets security risk requirements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vulnerability and pen testing</a:t>
            </a:r>
          </a:p>
          <a:p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2. Stakeholder access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– Cyber Security for pen testing and Data Protection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0B0C0C"/>
              </a:solidFill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3. Delay in access to stakeholder for auditing/ </a:t>
            </a:r>
            <a:r>
              <a:rPr lang="en-GB" sz="1200" err="1">
                <a:solidFill>
                  <a:srgbClr val="0B0C0C"/>
                </a:solidFill>
                <a:ea typeface="+mn-lt"/>
                <a:cs typeface="+mn-lt"/>
              </a:rPr>
              <a:t>dpia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 from cyber sec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21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identify metrics to measure performance + Track against and use data to support problem fixing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- CSAT  </a:t>
            </a:r>
            <a:r>
              <a:rPr lang="en-GB" sz="1200">
                <a:solidFill>
                  <a:srgbClr val="0B0C0C"/>
                </a:solidFill>
                <a:ea typeface="+mn-lt"/>
                <a:cs typeface="+mn-lt"/>
              </a:rPr>
              <a:t>(at Alpha this was agreed that CSAT would be captured externally from the system)  which can be captured within Outsystems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1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51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tool/ tech to create a good quality cost effective service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show good decisions re which technology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understand total cost of ownership of tech </a:t>
            </a:r>
          </a:p>
          <a:p>
            <a:r>
              <a:rPr lang="en-US">
                <a:cs typeface="Calibri"/>
              </a:rPr>
              <a:t>- effective approach to legacy tech service integrates with/depends on – N/A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66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-write code in open from start and publish in open repository (minus sensitive info)</a:t>
            </a:r>
          </a:p>
          <a:p>
            <a:r>
              <a:rPr lang="en-US">
                <a:cs typeface="Calibri"/>
              </a:rPr>
              <a:t>- keep ownership of intellectual property of code created as part of service but make it available under open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7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use open standards (propose new one if not existing)</a:t>
            </a:r>
          </a:p>
          <a:p>
            <a:r>
              <a:rPr lang="en-US">
                <a:cs typeface="Calibri"/>
              </a:rPr>
              <a:t>- use standard gov tech components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maximise flexibility in use of technology</a:t>
            </a:r>
          </a:p>
          <a:p>
            <a:r>
              <a:rPr lang="en-US">
                <a:cs typeface="Calibri"/>
              </a:rPr>
              <a:t>- use common components/patterns and share any new ones created/adapted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97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maximise</a:t>
            </a:r>
            <a:r>
              <a:rPr lang="en-US">
                <a:cs typeface="Calibri"/>
              </a:rPr>
              <a:t> uptime/ speed of response for service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able to deploy regular software changes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carry out QAT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test service in environ as similar to live as possible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appropriate monitoring in place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 actively work towards any org/contract issues that could impact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5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5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30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2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Confirm resourcing at this stage</a:t>
            </a:r>
            <a:br>
              <a:rPr lang="en-GB" dirty="0"/>
            </a:br>
            <a:r>
              <a:rPr lang="en-GB" dirty="0"/>
              <a:t>Discovery started with Ben, Naz took over. Dave/Balli/Nicola</a:t>
            </a:r>
            <a:br>
              <a:rPr lang="en-GB" dirty="0"/>
            </a:br>
            <a:r>
              <a:rPr lang="en-GB" dirty="0"/>
              <a:t>Alpha – Naz and Steve, Mo too. Balli / Rachael / Nicola</a:t>
            </a:r>
            <a:br>
              <a:rPr lang="en-GB" dirty="0"/>
            </a:br>
            <a:r>
              <a:rPr lang="en-GB" dirty="0"/>
              <a:t>Private Beta – Naz, Steve, Mo. </a:t>
            </a:r>
            <a:r>
              <a:rPr lang="en-GB" dirty="0" err="1"/>
              <a:t>Bav</a:t>
            </a:r>
            <a:r>
              <a:rPr lang="en-GB" dirty="0"/>
              <a:t> joined Jan 23, Oluchi joined June, Me July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3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5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Understanding the problem not </a:t>
            </a:r>
            <a:r>
              <a:rPr lang="en-US" dirty="0" err="1">
                <a:cs typeface="Calibri"/>
              </a:rPr>
              <a:t>solutionising</a:t>
            </a:r>
            <a:r>
              <a:rPr lang="en-US" dirty="0">
                <a:cs typeface="Calibri"/>
              </a:rPr>
              <a:t>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-UR to understand what users need – any additional research/analysis?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 quick throwaway prototypes to test hypotheses?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- Products = </a:t>
            </a:r>
            <a:r>
              <a:rPr lang="en-GB" sz="1200" dirty="0">
                <a:solidFill>
                  <a:srgbClr val="0B0C0C"/>
                </a:solidFill>
                <a:ea typeface="+mn-lt"/>
                <a:cs typeface="+mn-lt"/>
              </a:rPr>
              <a:t>Document analysis , AS-IS and TO-BE process flows.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5AAB7-0734-4EF2-BC18-FB556E4A2D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7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4B4305-AAE5-8275-FB49-8D755AA8505B}"/>
              </a:ext>
            </a:extLst>
          </p:cNvPr>
          <p:cNvSpPr/>
          <p:nvPr userDrawn="1"/>
        </p:nvSpPr>
        <p:spPr>
          <a:xfrm>
            <a:off x="-9235" y="-1"/>
            <a:ext cx="12192000" cy="6858001"/>
          </a:xfrm>
          <a:prstGeom prst="rect">
            <a:avLst/>
          </a:prstGeom>
          <a:solidFill>
            <a:srgbClr val="005EAA"/>
          </a:solidFill>
          <a:ln>
            <a:solidFill>
              <a:srgbClr val="00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Isosceles Triangle 5">
            <a:extLst>
              <a:ext uri="{FF2B5EF4-FFF2-40B4-BE49-F238E27FC236}">
                <a16:creationId xmlns:a16="http://schemas.microsoft.com/office/drawing/2014/main" id="{F8BD5E9F-3FCD-3C09-0A76-7D50A8743B24}"/>
              </a:ext>
            </a:extLst>
          </p:cNvPr>
          <p:cNvSpPr/>
          <p:nvPr userDrawn="1"/>
        </p:nvSpPr>
        <p:spPr>
          <a:xfrm rot="19139184">
            <a:off x="-2177058" y="-1375254"/>
            <a:ext cx="9245913" cy="5025477"/>
          </a:xfrm>
          <a:custGeom>
            <a:avLst/>
            <a:gdLst>
              <a:gd name="connsiteX0" fmla="*/ 0 w 10526692"/>
              <a:gd name="connsiteY0" fmla="*/ 5452783 h 5452783"/>
              <a:gd name="connsiteX1" fmla="*/ 5263346 w 10526692"/>
              <a:gd name="connsiteY1" fmla="*/ 0 h 5452783"/>
              <a:gd name="connsiteX2" fmla="*/ 10526692 w 10526692"/>
              <a:gd name="connsiteY2" fmla="*/ 5452783 h 5452783"/>
              <a:gd name="connsiteX3" fmla="*/ 0 w 10526692"/>
              <a:gd name="connsiteY3" fmla="*/ 5452783 h 5452783"/>
              <a:gd name="connsiteX0" fmla="*/ 0 w 10526692"/>
              <a:gd name="connsiteY0" fmla="*/ 3291042 h 3291042"/>
              <a:gd name="connsiteX1" fmla="*/ 4248873 w 10526692"/>
              <a:gd name="connsiteY1" fmla="*/ 0 h 3291042"/>
              <a:gd name="connsiteX2" fmla="*/ 10526692 w 10526692"/>
              <a:gd name="connsiteY2" fmla="*/ 3291042 h 3291042"/>
              <a:gd name="connsiteX3" fmla="*/ 0 w 10526692"/>
              <a:gd name="connsiteY3" fmla="*/ 3291042 h 3291042"/>
              <a:gd name="connsiteX0" fmla="*/ 0 w 9526960"/>
              <a:gd name="connsiteY0" fmla="*/ 3291042 h 4224907"/>
              <a:gd name="connsiteX1" fmla="*/ 4248873 w 9526960"/>
              <a:gd name="connsiteY1" fmla="*/ 0 h 4224907"/>
              <a:gd name="connsiteX2" fmla="*/ 9526960 w 9526960"/>
              <a:gd name="connsiteY2" fmla="*/ 4224907 h 4224907"/>
              <a:gd name="connsiteX3" fmla="*/ 0 w 9526960"/>
              <a:gd name="connsiteY3" fmla="*/ 3291042 h 4224907"/>
              <a:gd name="connsiteX0" fmla="*/ 0 w 8316234"/>
              <a:gd name="connsiteY0" fmla="*/ 3391854 h 4224907"/>
              <a:gd name="connsiteX1" fmla="*/ 3038147 w 8316234"/>
              <a:gd name="connsiteY1" fmla="*/ 0 h 4224907"/>
              <a:gd name="connsiteX2" fmla="*/ 8316234 w 8316234"/>
              <a:gd name="connsiteY2" fmla="*/ 4224907 h 4224907"/>
              <a:gd name="connsiteX3" fmla="*/ 0 w 8316234"/>
              <a:gd name="connsiteY3" fmla="*/ 3391854 h 4224907"/>
              <a:gd name="connsiteX0" fmla="*/ 0 w 8316234"/>
              <a:gd name="connsiteY0" fmla="*/ 3638992 h 4472045"/>
              <a:gd name="connsiteX1" fmla="*/ 3152097 w 8316234"/>
              <a:gd name="connsiteY1" fmla="*/ 0 h 4472045"/>
              <a:gd name="connsiteX2" fmla="*/ 8316234 w 8316234"/>
              <a:gd name="connsiteY2" fmla="*/ 4472045 h 4472045"/>
              <a:gd name="connsiteX3" fmla="*/ 0 w 8316234"/>
              <a:gd name="connsiteY3" fmla="*/ 3638992 h 4472045"/>
              <a:gd name="connsiteX0" fmla="*/ 0 w 6934435"/>
              <a:gd name="connsiteY0" fmla="*/ 3638992 h 4352292"/>
              <a:gd name="connsiteX1" fmla="*/ 3152097 w 6934435"/>
              <a:gd name="connsiteY1" fmla="*/ 0 h 4352292"/>
              <a:gd name="connsiteX2" fmla="*/ 6934435 w 6934435"/>
              <a:gd name="connsiteY2" fmla="*/ 4352292 h 4352292"/>
              <a:gd name="connsiteX3" fmla="*/ 0 w 6934435"/>
              <a:gd name="connsiteY3" fmla="*/ 3638992 h 4352292"/>
              <a:gd name="connsiteX0" fmla="*/ 0 w 6934435"/>
              <a:gd name="connsiteY0" fmla="*/ 3055808 h 3769108"/>
              <a:gd name="connsiteX1" fmla="*/ 2644900 w 6934435"/>
              <a:gd name="connsiteY1" fmla="*/ 0 h 3769108"/>
              <a:gd name="connsiteX2" fmla="*/ 6934435 w 6934435"/>
              <a:gd name="connsiteY2" fmla="*/ 3769108 h 3769108"/>
              <a:gd name="connsiteX3" fmla="*/ 0 w 6934435"/>
              <a:gd name="connsiteY3" fmla="*/ 3055808 h 37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435" h="3769108">
                <a:moveTo>
                  <a:pt x="0" y="3055808"/>
                </a:moveTo>
                <a:lnTo>
                  <a:pt x="2644900" y="0"/>
                </a:lnTo>
                <a:lnTo>
                  <a:pt x="6934435" y="3769108"/>
                </a:lnTo>
                <a:lnTo>
                  <a:pt x="0" y="3055808"/>
                </a:lnTo>
                <a:close/>
              </a:path>
            </a:pathLst>
          </a:custGeom>
          <a:solidFill>
            <a:srgbClr val="6A95C8"/>
          </a:solidFill>
          <a:ln>
            <a:solidFill>
              <a:srgbClr val="6A9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ED2E9BF-E598-E48F-5046-0186A7177DAC}"/>
              </a:ext>
            </a:extLst>
          </p:cNvPr>
          <p:cNvSpPr/>
          <p:nvPr userDrawn="1"/>
        </p:nvSpPr>
        <p:spPr>
          <a:xfrm rot="18474959">
            <a:off x="-1609121" y="-329887"/>
            <a:ext cx="4798283" cy="2705267"/>
          </a:xfrm>
          <a:custGeom>
            <a:avLst/>
            <a:gdLst>
              <a:gd name="connsiteX0" fmla="*/ 0 w 4366389"/>
              <a:gd name="connsiteY0" fmla="*/ 2166623 h 2166623"/>
              <a:gd name="connsiteX1" fmla="*/ 2183195 w 4366389"/>
              <a:gd name="connsiteY1" fmla="*/ 0 h 2166623"/>
              <a:gd name="connsiteX2" fmla="*/ 4366389 w 4366389"/>
              <a:gd name="connsiteY2" fmla="*/ 2166623 h 2166623"/>
              <a:gd name="connsiteX3" fmla="*/ 0 w 4366389"/>
              <a:gd name="connsiteY3" fmla="*/ 2166623 h 2166623"/>
              <a:gd name="connsiteX0" fmla="*/ 0 w 4137429"/>
              <a:gd name="connsiteY0" fmla="*/ 2166623 h 2403526"/>
              <a:gd name="connsiteX1" fmla="*/ 2183195 w 4137429"/>
              <a:gd name="connsiteY1" fmla="*/ 0 h 2403526"/>
              <a:gd name="connsiteX2" fmla="*/ 4137429 w 4137429"/>
              <a:gd name="connsiteY2" fmla="*/ 2403526 h 2403526"/>
              <a:gd name="connsiteX3" fmla="*/ 0 w 4137429"/>
              <a:gd name="connsiteY3" fmla="*/ 2166623 h 2403526"/>
              <a:gd name="connsiteX0" fmla="*/ 0 w 3810972"/>
              <a:gd name="connsiteY0" fmla="*/ 2158005 h 2403526"/>
              <a:gd name="connsiteX1" fmla="*/ 1856738 w 3810972"/>
              <a:gd name="connsiteY1" fmla="*/ 0 h 2403526"/>
              <a:gd name="connsiteX2" fmla="*/ 3810972 w 3810972"/>
              <a:gd name="connsiteY2" fmla="*/ 2403526 h 2403526"/>
              <a:gd name="connsiteX3" fmla="*/ 0 w 3810972"/>
              <a:gd name="connsiteY3" fmla="*/ 2158005 h 2403526"/>
              <a:gd name="connsiteX0" fmla="*/ 0 w 3810972"/>
              <a:gd name="connsiteY0" fmla="*/ 1736331 h 1981852"/>
              <a:gd name="connsiteX1" fmla="*/ 2218512 w 3810972"/>
              <a:gd name="connsiteY1" fmla="*/ 0 h 1981852"/>
              <a:gd name="connsiteX2" fmla="*/ 3810972 w 3810972"/>
              <a:gd name="connsiteY2" fmla="*/ 1981852 h 1981852"/>
              <a:gd name="connsiteX3" fmla="*/ 0 w 3810972"/>
              <a:gd name="connsiteY3" fmla="*/ 1736331 h 1981852"/>
              <a:gd name="connsiteX0" fmla="*/ 0 w 3564443"/>
              <a:gd name="connsiteY0" fmla="*/ 1736331 h 2116647"/>
              <a:gd name="connsiteX1" fmla="*/ 2218512 w 3564443"/>
              <a:gd name="connsiteY1" fmla="*/ 0 h 2116647"/>
              <a:gd name="connsiteX2" fmla="*/ 3564443 w 3564443"/>
              <a:gd name="connsiteY2" fmla="*/ 2116647 h 2116647"/>
              <a:gd name="connsiteX3" fmla="*/ 0 w 3564443"/>
              <a:gd name="connsiteY3" fmla="*/ 1736331 h 2116647"/>
              <a:gd name="connsiteX0" fmla="*/ 0 w 3564443"/>
              <a:gd name="connsiteY0" fmla="*/ 1551108 h 1931424"/>
              <a:gd name="connsiteX1" fmla="*/ 2027298 w 3564443"/>
              <a:gd name="connsiteY1" fmla="*/ 0 h 1931424"/>
              <a:gd name="connsiteX2" fmla="*/ 3564443 w 3564443"/>
              <a:gd name="connsiteY2" fmla="*/ 1931424 h 1931424"/>
              <a:gd name="connsiteX3" fmla="*/ 0 w 3564443"/>
              <a:gd name="connsiteY3" fmla="*/ 1551108 h 19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443" h="1931424">
                <a:moveTo>
                  <a:pt x="0" y="1551108"/>
                </a:moveTo>
                <a:lnTo>
                  <a:pt x="2027298" y="0"/>
                </a:lnTo>
                <a:lnTo>
                  <a:pt x="3564443" y="1931424"/>
                </a:lnTo>
                <a:lnTo>
                  <a:pt x="0" y="1551108"/>
                </a:lnTo>
                <a:close/>
              </a:path>
            </a:pathLst>
          </a:custGeom>
          <a:solidFill>
            <a:srgbClr val="B6CBE4"/>
          </a:solidFill>
          <a:ln>
            <a:solidFill>
              <a:srgbClr val="A3B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FFBB556-5A7F-E8A8-3A35-1DA27B55D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5" y="5363702"/>
            <a:ext cx="2425884" cy="115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\\azfs\rctHome\rebecca.shirra\My Documents\Information Assistant - HQ Comms\Logo\CPS Logo white.png">
            <a:extLst>
              <a:ext uri="{FF2B5EF4-FFF2-40B4-BE49-F238E27FC236}">
                <a16:creationId xmlns:a16="http://schemas.microsoft.com/office/drawing/2014/main" id="{976ACEE5-F4C7-DF54-8CB7-67F8599A03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" y="5363701"/>
            <a:ext cx="946909" cy="1213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1177E-60C3-C341-8B0C-A500FFB7649D}"/>
              </a:ext>
            </a:extLst>
          </p:cNvPr>
          <p:cNvSpPr txBox="1"/>
          <p:nvPr userDrawn="1"/>
        </p:nvSpPr>
        <p:spPr>
          <a:xfrm>
            <a:off x="6672064" y="1129534"/>
            <a:ext cx="5184576" cy="215443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 defTabSz="1219031"/>
            <a:r>
              <a:rPr lang="en-GB" sz="4800">
                <a:solidFill>
                  <a:schemeClr val="bg1"/>
                </a:solidFill>
                <a:latin typeface="Calibri"/>
              </a:rPr>
              <a:t>[TITLE]</a:t>
            </a:r>
            <a:endParaRPr lang="en-GB" sz="4800">
              <a:solidFill>
                <a:schemeClr val="bg1"/>
              </a:solidFill>
              <a:latin typeface="Calibri"/>
              <a:cs typeface="Calibri"/>
            </a:endParaRPr>
          </a:p>
          <a:p>
            <a:pPr algn="ctr" defTabSz="1219031"/>
            <a:endParaRPr lang="en-GB" sz="4800">
              <a:solidFill>
                <a:prstClr val="white"/>
              </a:solidFill>
              <a:latin typeface="Calibri"/>
              <a:cs typeface="Calibri"/>
            </a:endParaRPr>
          </a:p>
          <a:p>
            <a:pPr algn="ctr" defTabSz="1219031"/>
            <a:r>
              <a:rPr lang="en-GB" sz="3600">
                <a:solidFill>
                  <a:schemeClr val="bg1"/>
                </a:solidFill>
                <a:latin typeface="Calibri"/>
                <a:cs typeface="Calibri"/>
              </a:rPr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27887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69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15" indent="0">
              <a:buNone/>
              <a:defRPr sz="3733"/>
            </a:lvl2pPr>
            <a:lvl3pPr marL="1219031" indent="0">
              <a:buNone/>
              <a:defRPr sz="3200"/>
            </a:lvl3pPr>
            <a:lvl4pPr marL="1828546" indent="0">
              <a:buNone/>
              <a:defRPr sz="2667"/>
            </a:lvl4pPr>
            <a:lvl5pPr marL="2438062" indent="0">
              <a:buNone/>
              <a:defRPr sz="2667"/>
            </a:lvl5pPr>
            <a:lvl6pPr marL="3047577" indent="0">
              <a:buNone/>
              <a:defRPr sz="2667"/>
            </a:lvl6pPr>
            <a:lvl7pPr marL="3657093" indent="0">
              <a:buNone/>
              <a:defRPr sz="2667"/>
            </a:lvl7pPr>
            <a:lvl8pPr marL="4266608" indent="0">
              <a:buNone/>
              <a:defRPr sz="2667"/>
            </a:lvl8pPr>
            <a:lvl9pPr marL="4876123" indent="0">
              <a:buNone/>
              <a:defRPr sz="2667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4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5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5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4F2-B477-4003-965F-AF3C01CE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663A-A75B-4862-8C7D-BEDBED8C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053A-06BC-469E-90A5-A9602FA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BBD8A3-D70D-4BC7-9220-3C2D055891F7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2B85-963D-4A98-AA9D-3998F098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B70D-E86E-4B17-A4C2-E3F46C16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58CBC4-9D40-4504-B74F-FD1CF4DE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17" y="1569871"/>
            <a:ext cx="10970883" cy="32380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2A7DA8C8-066C-DB9B-F133-205132882621}"/>
              </a:ext>
            </a:extLst>
          </p:cNvPr>
          <p:cNvSpPr/>
          <p:nvPr userDrawn="1"/>
        </p:nvSpPr>
        <p:spPr>
          <a:xfrm rot="-5400000">
            <a:off x="5802400" y="446000"/>
            <a:ext cx="609600" cy="12214400"/>
          </a:xfrm>
          <a:prstGeom prst="rect">
            <a:avLst/>
          </a:prstGeom>
          <a:solidFill>
            <a:srgbClr val="005EAA"/>
          </a:solidFill>
          <a:ln w="25400" cap="flat" cmpd="sng">
            <a:solidFill>
              <a:srgbClr val="005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031"/>
            <a:endParaRPr sz="240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7;p16">
            <a:extLst>
              <a:ext uri="{FF2B5EF4-FFF2-40B4-BE49-F238E27FC236}">
                <a16:creationId xmlns:a16="http://schemas.microsoft.com/office/drawing/2014/main" id="{70624112-D7E5-AF41-ADB3-7E634D2CB145}"/>
              </a:ext>
            </a:extLst>
          </p:cNvPr>
          <p:cNvSpPr/>
          <p:nvPr userDrawn="1"/>
        </p:nvSpPr>
        <p:spPr>
          <a:xfrm flipH="1">
            <a:off x="11846549" y="548680"/>
            <a:ext cx="60800" cy="5280400"/>
          </a:xfrm>
          <a:prstGeom prst="rect">
            <a:avLst/>
          </a:prstGeom>
          <a:solidFill>
            <a:srgbClr val="005EAA"/>
          </a:solidFill>
          <a:ln w="25400" cap="flat" cmpd="sng">
            <a:solidFill>
              <a:srgbClr val="005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031"/>
            <a:endParaRPr sz="240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4" descr="Crown Prosecution Service | LinkedIn">
            <a:extLst>
              <a:ext uri="{FF2B5EF4-FFF2-40B4-BE49-F238E27FC236}">
                <a16:creationId xmlns:a16="http://schemas.microsoft.com/office/drawing/2014/main" id="{7D1AFF36-3929-2689-F642-9C3AFC31FE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13881" b="15324"/>
          <a:stretch/>
        </p:blipFill>
        <p:spPr bwMode="auto">
          <a:xfrm>
            <a:off x="382917" y="6257873"/>
            <a:ext cx="1653436" cy="590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DDB5EC8B-04BE-2BB9-9C72-C03796F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17" y="365126"/>
            <a:ext cx="10970883" cy="838642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17" y="1569871"/>
            <a:ext cx="10970883" cy="32380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2A7DA8C8-066C-DB9B-F133-205132882621}"/>
              </a:ext>
            </a:extLst>
          </p:cNvPr>
          <p:cNvSpPr/>
          <p:nvPr userDrawn="1"/>
        </p:nvSpPr>
        <p:spPr>
          <a:xfrm rot="-5400000">
            <a:off x="5791200" y="457881"/>
            <a:ext cx="609600" cy="12192000"/>
          </a:xfrm>
          <a:prstGeom prst="rect">
            <a:avLst/>
          </a:prstGeom>
          <a:solidFill>
            <a:srgbClr val="005EA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031"/>
            <a:endParaRPr sz="240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7;p16">
            <a:extLst>
              <a:ext uri="{FF2B5EF4-FFF2-40B4-BE49-F238E27FC236}">
                <a16:creationId xmlns:a16="http://schemas.microsoft.com/office/drawing/2014/main" id="{70624112-D7E5-AF41-ADB3-7E634D2CB145}"/>
              </a:ext>
            </a:extLst>
          </p:cNvPr>
          <p:cNvSpPr/>
          <p:nvPr userDrawn="1"/>
        </p:nvSpPr>
        <p:spPr>
          <a:xfrm flipH="1">
            <a:off x="11846549" y="548680"/>
            <a:ext cx="60800" cy="5280400"/>
          </a:xfrm>
          <a:prstGeom prst="rect">
            <a:avLst/>
          </a:prstGeom>
          <a:solidFill>
            <a:srgbClr val="005EAA"/>
          </a:solidFill>
          <a:ln w="25400" cap="flat" cmpd="sng">
            <a:solidFill>
              <a:srgbClr val="005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031"/>
            <a:endParaRPr sz="240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4" descr="Crown Prosecution Service | LinkedIn">
            <a:extLst>
              <a:ext uri="{FF2B5EF4-FFF2-40B4-BE49-F238E27FC236}">
                <a16:creationId xmlns:a16="http://schemas.microsoft.com/office/drawing/2014/main" id="{7D1AFF36-3929-2689-F642-9C3AFC31FE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13881" b="15324"/>
          <a:stretch/>
        </p:blipFill>
        <p:spPr bwMode="auto">
          <a:xfrm>
            <a:off x="382917" y="6257873"/>
            <a:ext cx="1653436" cy="590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DDB5EC8B-04BE-2BB9-9C72-C03796F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17" y="365126"/>
            <a:ext cx="10970883" cy="838642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4C11-CC50-3CC3-EEE3-3B9FDFDAD86E}"/>
              </a:ext>
            </a:extLst>
          </p:cNvPr>
          <p:cNvSpPr/>
          <p:nvPr userDrawn="1"/>
        </p:nvSpPr>
        <p:spPr>
          <a:xfrm>
            <a:off x="0" y="1144"/>
            <a:ext cx="12192000" cy="6858001"/>
          </a:xfrm>
          <a:prstGeom prst="rect">
            <a:avLst/>
          </a:prstGeom>
          <a:solidFill>
            <a:srgbClr val="005EAA"/>
          </a:solidFill>
          <a:ln>
            <a:solidFill>
              <a:srgbClr val="00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Isosceles Triangle 5">
            <a:extLst>
              <a:ext uri="{FF2B5EF4-FFF2-40B4-BE49-F238E27FC236}">
                <a16:creationId xmlns:a16="http://schemas.microsoft.com/office/drawing/2014/main" id="{A2C157DA-3E4B-FAFC-F3EA-AC6A9CD36CF0}"/>
              </a:ext>
            </a:extLst>
          </p:cNvPr>
          <p:cNvSpPr/>
          <p:nvPr userDrawn="1"/>
        </p:nvSpPr>
        <p:spPr>
          <a:xfrm rot="19139184">
            <a:off x="-2177058" y="-1375254"/>
            <a:ext cx="9245913" cy="5025477"/>
          </a:xfrm>
          <a:custGeom>
            <a:avLst/>
            <a:gdLst>
              <a:gd name="connsiteX0" fmla="*/ 0 w 10526692"/>
              <a:gd name="connsiteY0" fmla="*/ 5452783 h 5452783"/>
              <a:gd name="connsiteX1" fmla="*/ 5263346 w 10526692"/>
              <a:gd name="connsiteY1" fmla="*/ 0 h 5452783"/>
              <a:gd name="connsiteX2" fmla="*/ 10526692 w 10526692"/>
              <a:gd name="connsiteY2" fmla="*/ 5452783 h 5452783"/>
              <a:gd name="connsiteX3" fmla="*/ 0 w 10526692"/>
              <a:gd name="connsiteY3" fmla="*/ 5452783 h 5452783"/>
              <a:gd name="connsiteX0" fmla="*/ 0 w 10526692"/>
              <a:gd name="connsiteY0" fmla="*/ 3291042 h 3291042"/>
              <a:gd name="connsiteX1" fmla="*/ 4248873 w 10526692"/>
              <a:gd name="connsiteY1" fmla="*/ 0 h 3291042"/>
              <a:gd name="connsiteX2" fmla="*/ 10526692 w 10526692"/>
              <a:gd name="connsiteY2" fmla="*/ 3291042 h 3291042"/>
              <a:gd name="connsiteX3" fmla="*/ 0 w 10526692"/>
              <a:gd name="connsiteY3" fmla="*/ 3291042 h 3291042"/>
              <a:gd name="connsiteX0" fmla="*/ 0 w 9526960"/>
              <a:gd name="connsiteY0" fmla="*/ 3291042 h 4224907"/>
              <a:gd name="connsiteX1" fmla="*/ 4248873 w 9526960"/>
              <a:gd name="connsiteY1" fmla="*/ 0 h 4224907"/>
              <a:gd name="connsiteX2" fmla="*/ 9526960 w 9526960"/>
              <a:gd name="connsiteY2" fmla="*/ 4224907 h 4224907"/>
              <a:gd name="connsiteX3" fmla="*/ 0 w 9526960"/>
              <a:gd name="connsiteY3" fmla="*/ 3291042 h 4224907"/>
              <a:gd name="connsiteX0" fmla="*/ 0 w 8316234"/>
              <a:gd name="connsiteY0" fmla="*/ 3391854 h 4224907"/>
              <a:gd name="connsiteX1" fmla="*/ 3038147 w 8316234"/>
              <a:gd name="connsiteY1" fmla="*/ 0 h 4224907"/>
              <a:gd name="connsiteX2" fmla="*/ 8316234 w 8316234"/>
              <a:gd name="connsiteY2" fmla="*/ 4224907 h 4224907"/>
              <a:gd name="connsiteX3" fmla="*/ 0 w 8316234"/>
              <a:gd name="connsiteY3" fmla="*/ 3391854 h 4224907"/>
              <a:gd name="connsiteX0" fmla="*/ 0 w 8316234"/>
              <a:gd name="connsiteY0" fmla="*/ 3638992 h 4472045"/>
              <a:gd name="connsiteX1" fmla="*/ 3152097 w 8316234"/>
              <a:gd name="connsiteY1" fmla="*/ 0 h 4472045"/>
              <a:gd name="connsiteX2" fmla="*/ 8316234 w 8316234"/>
              <a:gd name="connsiteY2" fmla="*/ 4472045 h 4472045"/>
              <a:gd name="connsiteX3" fmla="*/ 0 w 8316234"/>
              <a:gd name="connsiteY3" fmla="*/ 3638992 h 4472045"/>
              <a:gd name="connsiteX0" fmla="*/ 0 w 6934435"/>
              <a:gd name="connsiteY0" fmla="*/ 3638992 h 4352292"/>
              <a:gd name="connsiteX1" fmla="*/ 3152097 w 6934435"/>
              <a:gd name="connsiteY1" fmla="*/ 0 h 4352292"/>
              <a:gd name="connsiteX2" fmla="*/ 6934435 w 6934435"/>
              <a:gd name="connsiteY2" fmla="*/ 4352292 h 4352292"/>
              <a:gd name="connsiteX3" fmla="*/ 0 w 6934435"/>
              <a:gd name="connsiteY3" fmla="*/ 3638992 h 4352292"/>
              <a:gd name="connsiteX0" fmla="*/ 0 w 6934435"/>
              <a:gd name="connsiteY0" fmla="*/ 3055808 h 3769108"/>
              <a:gd name="connsiteX1" fmla="*/ 2644900 w 6934435"/>
              <a:gd name="connsiteY1" fmla="*/ 0 h 3769108"/>
              <a:gd name="connsiteX2" fmla="*/ 6934435 w 6934435"/>
              <a:gd name="connsiteY2" fmla="*/ 3769108 h 3769108"/>
              <a:gd name="connsiteX3" fmla="*/ 0 w 6934435"/>
              <a:gd name="connsiteY3" fmla="*/ 3055808 h 37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435" h="3769108">
                <a:moveTo>
                  <a:pt x="0" y="3055808"/>
                </a:moveTo>
                <a:lnTo>
                  <a:pt x="2644900" y="0"/>
                </a:lnTo>
                <a:lnTo>
                  <a:pt x="6934435" y="3769108"/>
                </a:lnTo>
                <a:lnTo>
                  <a:pt x="0" y="3055808"/>
                </a:lnTo>
                <a:close/>
              </a:path>
            </a:pathLst>
          </a:custGeom>
          <a:solidFill>
            <a:srgbClr val="6A95C8"/>
          </a:solidFill>
          <a:ln>
            <a:solidFill>
              <a:srgbClr val="6A9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F4AC1161-894D-84D7-8D89-C50EEA9B9E9F}"/>
              </a:ext>
            </a:extLst>
          </p:cNvPr>
          <p:cNvSpPr/>
          <p:nvPr userDrawn="1"/>
        </p:nvSpPr>
        <p:spPr>
          <a:xfrm rot="18474959">
            <a:off x="-1609121" y="-329887"/>
            <a:ext cx="4798283" cy="2705267"/>
          </a:xfrm>
          <a:custGeom>
            <a:avLst/>
            <a:gdLst>
              <a:gd name="connsiteX0" fmla="*/ 0 w 4366389"/>
              <a:gd name="connsiteY0" fmla="*/ 2166623 h 2166623"/>
              <a:gd name="connsiteX1" fmla="*/ 2183195 w 4366389"/>
              <a:gd name="connsiteY1" fmla="*/ 0 h 2166623"/>
              <a:gd name="connsiteX2" fmla="*/ 4366389 w 4366389"/>
              <a:gd name="connsiteY2" fmla="*/ 2166623 h 2166623"/>
              <a:gd name="connsiteX3" fmla="*/ 0 w 4366389"/>
              <a:gd name="connsiteY3" fmla="*/ 2166623 h 2166623"/>
              <a:gd name="connsiteX0" fmla="*/ 0 w 4137429"/>
              <a:gd name="connsiteY0" fmla="*/ 2166623 h 2403526"/>
              <a:gd name="connsiteX1" fmla="*/ 2183195 w 4137429"/>
              <a:gd name="connsiteY1" fmla="*/ 0 h 2403526"/>
              <a:gd name="connsiteX2" fmla="*/ 4137429 w 4137429"/>
              <a:gd name="connsiteY2" fmla="*/ 2403526 h 2403526"/>
              <a:gd name="connsiteX3" fmla="*/ 0 w 4137429"/>
              <a:gd name="connsiteY3" fmla="*/ 2166623 h 2403526"/>
              <a:gd name="connsiteX0" fmla="*/ 0 w 3810972"/>
              <a:gd name="connsiteY0" fmla="*/ 2158005 h 2403526"/>
              <a:gd name="connsiteX1" fmla="*/ 1856738 w 3810972"/>
              <a:gd name="connsiteY1" fmla="*/ 0 h 2403526"/>
              <a:gd name="connsiteX2" fmla="*/ 3810972 w 3810972"/>
              <a:gd name="connsiteY2" fmla="*/ 2403526 h 2403526"/>
              <a:gd name="connsiteX3" fmla="*/ 0 w 3810972"/>
              <a:gd name="connsiteY3" fmla="*/ 2158005 h 2403526"/>
              <a:gd name="connsiteX0" fmla="*/ 0 w 3810972"/>
              <a:gd name="connsiteY0" fmla="*/ 1736331 h 1981852"/>
              <a:gd name="connsiteX1" fmla="*/ 2218512 w 3810972"/>
              <a:gd name="connsiteY1" fmla="*/ 0 h 1981852"/>
              <a:gd name="connsiteX2" fmla="*/ 3810972 w 3810972"/>
              <a:gd name="connsiteY2" fmla="*/ 1981852 h 1981852"/>
              <a:gd name="connsiteX3" fmla="*/ 0 w 3810972"/>
              <a:gd name="connsiteY3" fmla="*/ 1736331 h 1981852"/>
              <a:gd name="connsiteX0" fmla="*/ 0 w 3564443"/>
              <a:gd name="connsiteY0" fmla="*/ 1736331 h 2116647"/>
              <a:gd name="connsiteX1" fmla="*/ 2218512 w 3564443"/>
              <a:gd name="connsiteY1" fmla="*/ 0 h 2116647"/>
              <a:gd name="connsiteX2" fmla="*/ 3564443 w 3564443"/>
              <a:gd name="connsiteY2" fmla="*/ 2116647 h 2116647"/>
              <a:gd name="connsiteX3" fmla="*/ 0 w 3564443"/>
              <a:gd name="connsiteY3" fmla="*/ 1736331 h 2116647"/>
              <a:gd name="connsiteX0" fmla="*/ 0 w 3564443"/>
              <a:gd name="connsiteY0" fmla="*/ 1551108 h 1931424"/>
              <a:gd name="connsiteX1" fmla="*/ 2027298 w 3564443"/>
              <a:gd name="connsiteY1" fmla="*/ 0 h 1931424"/>
              <a:gd name="connsiteX2" fmla="*/ 3564443 w 3564443"/>
              <a:gd name="connsiteY2" fmla="*/ 1931424 h 1931424"/>
              <a:gd name="connsiteX3" fmla="*/ 0 w 3564443"/>
              <a:gd name="connsiteY3" fmla="*/ 1551108 h 19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443" h="1931424">
                <a:moveTo>
                  <a:pt x="0" y="1551108"/>
                </a:moveTo>
                <a:lnTo>
                  <a:pt x="2027298" y="0"/>
                </a:lnTo>
                <a:lnTo>
                  <a:pt x="3564443" y="1931424"/>
                </a:lnTo>
                <a:lnTo>
                  <a:pt x="0" y="1551108"/>
                </a:lnTo>
                <a:close/>
              </a:path>
            </a:pathLst>
          </a:custGeom>
          <a:solidFill>
            <a:srgbClr val="B6CBE4"/>
          </a:solidFill>
          <a:ln>
            <a:solidFill>
              <a:srgbClr val="A3B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8" name="Picture 4" descr="Crown Prosecution Service | LinkedIn">
            <a:extLst>
              <a:ext uri="{FF2B5EF4-FFF2-40B4-BE49-F238E27FC236}">
                <a16:creationId xmlns:a16="http://schemas.microsoft.com/office/drawing/2014/main" id="{11B62EAA-16DC-79F2-F840-01DCA0B64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/>
          <a:stretch/>
        </p:blipFill>
        <p:spPr bwMode="auto">
          <a:xfrm>
            <a:off x="9284048" y="42568"/>
            <a:ext cx="2898717" cy="142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A4CB3-1369-E954-2097-56F0A8E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51" y="5600847"/>
            <a:ext cx="10515600" cy="86177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4C11-CC50-3CC3-EEE3-3B9FDFDAD86E}"/>
              </a:ext>
            </a:extLst>
          </p:cNvPr>
          <p:cNvSpPr/>
          <p:nvPr userDrawn="1"/>
        </p:nvSpPr>
        <p:spPr>
          <a:xfrm>
            <a:off x="-9235" y="-1"/>
            <a:ext cx="4060374" cy="6858001"/>
          </a:xfrm>
          <a:prstGeom prst="rect">
            <a:avLst/>
          </a:prstGeom>
          <a:solidFill>
            <a:srgbClr val="005EAA"/>
          </a:solidFill>
          <a:ln>
            <a:solidFill>
              <a:srgbClr val="00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ED6F5A-0F41-2C69-BED4-B6FB5E6F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53" y="2111411"/>
            <a:ext cx="2226196" cy="15079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32924E-35BD-50BD-2AEF-24AADDBC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73" y="311218"/>
            <a:ext cx="6721899" cy="67710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4" descr="Crown Prosecution Service | LinkedIn">
            <a:extLst>
              <a:ext uri="{FF2B5EF4-FFF2-40B4-BE49-F238E27FC236}">
                <a16:creationId xmlns:a16="http://schemas.microsoft.com/office/drawing/2014/main" id="{5B748E35-1B8F-F4FB-CEF7-34AE8D5EEE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13881" b="15324"/>
          <a:stretch/>
        </p:blipFill>
        <p:spPr bwMode="auto">
          <a:xfrm>
            <a:off x="382917" y="6257873"/>
            <a:ext cx="1653436" cy="590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4C11-CC50-3CC3-EEE3-3B9FDFDAD86E}"/>
              </a:ext>
            </a:extLst>
          </p:cNvPr>
          <p:cNvSpPr/>
          <p:nvPr userDrawn="1"/>
        </p:nvSpPr>
        <p:spPr>
          <a:xfrm>
            <a:off x="-21612" y="-14209"/>
            <a:ext cx="4085125" cy="6886418"/>
          </a:xfrm>
          <a:prstGeom prst="rect">
            <a:avLst/>
          </a:prstGeom>
          <a:solidFill>
            <a:srgbClr val="005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1"/>
            <a:endParaRPr lang="en-GB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ED6F5A-0F41-2C69-BED4-B6FB5E6F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53" y="2111411"/>
            <a:ext cx="2226196" cy="15079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32924E-35BD-50BD-2AEF-24AADDBC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73" y="311218"/>
            <a:ext cx="6721899" cy="67710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4" descr="Crown Prosecution Service | LinkedIn">
            <a:extLst>
              <a:ext uri="{FF2B5EF4-FFF2-40B4-BE49-F238E27FC236}">
                <a16:creationId xmlns:a16="http://schemas.microsoft.com/office/drawing/2014/main" id="{5B748E35-1B8F-F4FB-CEF7-34AE8D5EEE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13881" b="15324"/>
          <a:stretch/>
        </p:blipFill>
        <p:spPr bwMode="auto">
          <a:xfrm>
            <a:off x="382917" y="6257873"/>
            <a:ext cx="1653436" cy="590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95E230-DE0D-497F-B620-86B1A57C67EB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D9335CD-7389-4D40-973F-B4DD039D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5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1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88" r:id="rId5"/>
    <p:sldLayoutId id="214748368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9" r:id="rId15"/>
  </p:sldLayoutIdLst>
  <p:txStyles>
    <p:titleStyle>
      <a:lvl1pPr algn="ctr" defTabSz="121903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7" indent="-457137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62" indent="-380946" algn="l" defTabSz="12190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9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04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9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35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50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6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81" indent="-304758" algn="l" defTabSz="1219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31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6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62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7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93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08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23" algn="l" defTabSz="12190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psgovuk.sharepoint.com/:b:/s/AGOULS/Eb6Mu-oDje1Hoo9v3dcXF1MB5i9YuIC0bbHC348No5Bz-A?e=qYXiZ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GO Unduly Lenient Sentencing Application – Beta Assessment Presentation - slide title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51" y="5100810"/>
            <a:ext cx="11277600" cy="1757189"/>
          </a:xfrm>
        </p:spPr>
        <p:txBody>
          <a:bodyPr lIns="91440" tIns="45720" rIns="91440" bIns="45720" anchor="t"/>
          <a:lstStyle/>
          <a:p>
            <a:r>
              <a:rPr lang="en-GB" dirty="0"/>
              <a:t>AGO Unduly Lenient Sentencing Application – Beta Assessment Presentation</a:t>
            </a:r>
            <a:br>
              <a:rPr lang="en-GB" dirty="0"/>
            </a:br>
            <a:r>
              <a:rPr lang="en-GB" dirty="0"/>
              <a:t>17 November 2023</a:t>
            </a:r>
          </a:p>
        </p:txBody>
      </p:sp>
      <p:sp>
        <p:nvSpPr>
          <p:cNvPr id="3" name="Title 1" descr="Slide title ">
            <a:extLst>
              <a:ext uri="{FF2B5EF4-FFF2-40B4-BE49-F238E27FC236}">
                <a16:creationId xmlns:a16="http://schemas.microsoft.com/office/drawing/2014/main" id="{96AA4137-5BCE-41F6-BB6D-290C389AEB06}"/>
              </a:ext>
            </a:extLst>
          </p:cNvPr>
          <p:cNvSpPr txBox="1">
            <a:spLocks/>
          </p:cNvSpPr>
          <p:nvPr/>
        </p:nvSpPr>
        <p:spPr>
          <a:xfrm>
            <a:off x="459951" y="4940447"/>
            <a:ext cx="10515600" cy="861774"/>
          </a:xfrm>
          <a:prstGeom prst="rect">
            <a:avLst/>
          </a:prstGeom>
        </p:spPr>
        <p:txBody>
          <a:bodyPr/>
          <a:lstStyle>
            <a:lvl1pPr algn="l" defTabSz="1219031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0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AGO ULS Show &amp; Tell 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Users Needs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1. Understanding users and their needs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1DCE6-9409-0E27-BF26-9ED2E6B201F5}"/>
              </a:ext>
            </a:extLst>
          </p:cNvPr>
          <p:cNvSpPr txBox="1"/>
          <p:nvPr/>
        </p:nvSpPr>
        <p:spPr>
          <a:xfrm>
            <a:off x="508560" y="1830824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User identification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AS-IS and TO-BE process mapping 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User journey mapping </a:t>
            </a:r>
          </a:p>
          <a:p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728FE-556E-F46C-DA1A-281D042C80A1}"/>
              </a:ext>
            </a:extLst>
          </p:cNvPr>
          <p:cNvSpPr txBox="1"/>
          <p:nvPr/>
        </p:nvSpPr>
        <p:spPr>
          <a:xfrm>
            <a:off x="593227" y="1512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FF03-F3A1-946D-46B2-39E6AA4DF4EC}"/>
              </a:ext>
            </a:extLst>
          </p:cNvPr>
          <p:cNvSpPr txBox="1"/>
          <p:nvPr/>
        </p:nvSpPr>
        <p:spPr>
          <a:xfrm>
            <a:off x="5973217" y="151561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F62CE-FD88-F077-FC88-58160ED2E82D}"/>
              </a:ext>
            </a:extLst>
          </p:cNvPr>
          <p:cNvSpPr txBox="1"/>
          <p:nvPr/>
        </p:nvSpPr>
        <p:spPr>
          <a:xfrm>
            <a:off x="593227" y="3915156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AC11C-C685-6C52-6A61-1C03F2E6469B}"/>
              </a:ext>
            </a:extLst>
          </p:cNvPr>
          <p:cNvSpPr txBox="1"/>
          <p:nvPr/>
        </p:nvSpPr>
        <p:spPr>
          <a:xfrm>
            <a:off x="6246032" y="3897371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B4FD-9E37-FB95-34BA-45798DCF39D2}"/>
              </a:ext>
            </a:extLst>
          </p:cNvPr>
          <p:cNvSpPr txBox="1"/>
          <p:nvPr/>
        </p:nvSpPr>
        <p:spPr>
          <a:xfrm>
            <a:off x="5973217" y="1830824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Products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Key stakeholders/SMEs workshops </a:t>
            </a:r>
          </a:p>
          <a:p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3C61-5884-0C2C-3024-C788E109FF4B}"/>
              </a:ext>
            </a:extLst>
          </p:cNvPr>
          <p:cNvSpPr txBox="1"/>
          <p:nvPr/>
        </p:nvSpPr>
        <p:spPr>
          <a:xfrm>
            <a:off x="481312" y="4441568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Build throwaway prototypes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Utilising UR (User Researcher) </a:t>
            </a:r>
          </a:p>
          <a:p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6C11-66A1-F6A6-DF04-C8161419BC3E}"/>
              </a:ext>
            </a:extLst>
          </p:cNvPr>
          <p:cNvSpPr txBox="1"/>
          <p:nvPr/>
        </p:nvSpPr>
        <p:spPr>
          <a:xfrm>
            <a:off x="5945969" y="4441568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Consistent engagement with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User centric approach &amp; </a:t>
            </a: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user personas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Wireframe feedback</a:t>
            </a: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79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2. Solve a whole problem for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E319F-C508-A01F-667B-155C9A65522E}"/>
              </a:ext>
            </a:extLst>
          </p:cNvPr>
          <p:cNvSpPr txBox="1"/>
          <p:nvPr/>
        </p:nvSpPr>
        <p:spPr>
          <a:xfrm>
            <a:off x="593227" y="1829286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Designed strictly in scope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Single Sign On (SSO)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Worked in the open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65288-0228-D853-21D6-DD3679DDA6FE}"/>
              </a:ext>
            </a:extLst>
          </p:cNvPr>
          <p:cNvSpPr txBox="1"/>
          <p:nvPr/>
        </p:nvSpPr>
        <p:spPr>
          <a:xfrm>
            <a:off x="593227" y="1512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A7F8F-D6D7-7243-6EFC-43D04C68FA18}"/>
              </a:ext>
            </a:extLst>
          </p:cNvPr>
          <p:cNvSpPr txBox="1"/>
          <p:nvPr/>
        </p:nvSpPr>
        <p:spPr>
          <a:xfrm>
            <a:off x="5973217" y="151561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2C26F-F0CF-64DF-E915-E6EBABA2D635}"/>
              </a:ext>
            </a:extLst>
          </p:cNvPr>
          <p:cNvSpPr txBox="1"/>
          <p:nvPr/>
        </p:nvSpPr>
        <p:spPr>
          <a:xfrm>
            <a:off x="528484" y="3900390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E50E-8084-A8B3-13B5-E6FFFF5AAE9B}"/>
              </a:ext>
            </a:extLst>
          </p:cNvPr>
          <p:cNvSpPr txBox="1"/>
          <p:nvPr/>
        </p:nvSpPr>
        <p:spPr>
          <a:xfrm>
            <a:off x="6256681" y="3966087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2F1B0-5D16-1D54-1913-674DCA8C81D8}"/>
              </a:ext>
            </a:extLst>
          </p:cNvPr>
          <p:cNvSpPr txBox="1"/>
          <p:nvPr/>
        </p:nvSpPr>
        <p:spPr>
          <a:xfrm>
            <a:off x="5959660" y="1829286"/>
            <a:ext cx="46044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Implemented requirements to meet AGO policy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Working closely with AGO stakeholders</a:t>
            </a:r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68F6A-4BE7-B264-5783-53C26AB487E1}"/>
              </a:ext>
            </a:extLst>
          </p:cNvPr>
          <p:cNvSpPr txBox="1"/>
          <p:nvPr/>
        </p:nvSpPr>
        <p:spPr>
          <a:xfrm>
            <a:off x="502968" y="4137610"/>
            <a:ext cx="46044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Feedback from other team, AGO staff etc during show and tells </a:t>
            </a: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62B2B-8B3F-6F9A-863F-D1B9813A5504}"/>
              </a:ext>
            </a:extLst>
          </p:cNvPr>
          <p:cNvSpPr txBox="1"/>
          <p:nvPr/>
        </p:nvSpPr>
        <p:spPr>
          <a:xfrm>
            <a:off x="5959660" y="4137610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Engagement with users at every cycle of the project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Utilise AGO all staff meeting</a:t>
            </a:r>
            <a:endParaRPr lang="en-GB" sz="1600" dirty="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97" y="158350"/>
            <a:ext cx="10970883" cy="838642"/>
          </a:xfrm>
        </p:spPr>
        <p:txBody>
          <a:bodyPr lIns="91440" tIns="45720" rIns="91440" bIns="45720" anchor="t">
            <a:normAutofit fontScale="90000"/>
          </a:bodyPr>
          <a:lstStyle/>
          <a:p>
            <a:pPr algn="ctr"/>
            <a:r>
              <a:rPr lang="en-GB" sz="4400" dirty="0"/>
              <a:t>3. Provide a joined-up experience across all channels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459F9-71D3-CEC4-BF00-8D62EF6866B8}"/>
              </a:ext>
            </a:extLst>
          </p:cNvPr>
          <p:cNvSpPr txBox="1"/>
          <p:nvPr/>
        </p:nvSpPr>
        <p:spPr>
          <a:xfrm>
            <a:off x="671019" y="1461515"/>
            <a:ext cx="53021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Engagement with AGO front life staff and key stakeholders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E2E testing prior to UAT 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Handover process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2B9F-8B50-4531-2B3E-02D2840FB111}"/>
              </a:ext>
            </a:extLst>
          </p:cNvPr>
          <p:cNvSpPr txBox="1"/>
          <p:nvPr/>
        </p:nvSpPr>
        <p:spPr>
          <a:xfrm>
            <a:off x="1113370" y="1461515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E1648-D11D-B69D-265A-89448F19AA00}"/>
              </a:ext>
            </a:extLst>
          </p:cNvPr>
          <p:cNvSpPr txBox="1"/>
          <p:nvPr/>
        </p:nvSpPr>
        <p:spPr>
          <a:xfrm>
            <a:off x="6666229" y="1461515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BD439-7932-4325-DBC4-39D24962D881}"/>
              </a:ext>
            </a:extLst>
          </p:cNvPr>
          <p:cNvSpPr txBox="1"/>
          <p:nvPr/>
        </p:nvSpPr>
        <p:spPr>
          <a:xfrm>
            <a:off x="734191" y="3758488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4C7C4-E3AC-2B60-D22B-ADA5F5838AFE}"/>
              </a:ext>
            </a:extLst>
          </p:cNvPr>
          <p:cNvSpPr txBox="1"/>
          <p:nvPr/>
        </p:nvSpPr>
        <p:spPr>
          <a:xfrm>
            <a:off x="6728238" y="375848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9DC20-5CF3-1DB7-1E52-9D0EC33D3E7D}"/>
              </a:ext>
            </a:extLst>
          </p:cNvPr>
          <p:cNvSpPr txBox="1"/>
          <p:nvPr/>
        </p:nvSpPr>
        <p:spPr>
          <a:xfrm>
            <a:off x="6525566" y="1745705"/>
            <a:ext cx="4604442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Inviting AGO frontline staff to all the relevant ceremonies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Process to resolve issues/bugs once live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Improvements on offline services </a:t>
            </a:r>
          </a:p>
          <a:p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EEA6D1-5F43-A08F-CFEF-18ED36A6CBF4}"/>
              </a:ext>
            </a:extLst>
          </p:cNvPr>
          <p:cNvSpPr txBox="1"/>
          <p:nvPr/>
        </p:nvSpPr>
        <p:spPr>
          <a:xfrm>
            <a:off x="6728238" y="4295849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ea typeface="Calibri"/>
                <a:cs typeface="Calibri"/>
              </a:rPr>
              <a:t>Importance of feedbacks from key stakeholders during show and tell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User researcher resource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Traceability of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A011A-DE21-ED3F-2C4E-370B2CD92A32}"/>
              </a:ext>
            </a:extLst>
          </p:cNvPr>
          <p:cNvSpPr txBox="1"/>
          <p:nvPr/>
        </p:nvSpPr>
        <p:spPr>
          <a:xfrm>
            <a:off x="734191" y="4145173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Calibri"/>
                <a:cs typeface="Calibri"/>
              </a:rPr>
              <a:t>Feedback during S&amp;Ts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Calibri"/>
                <a:cs typeface="Calibri"/>
              </a:rPr>
              <a:t>User Researcher sessions </a:t>
            </a:r>
          </a:p>
          <a:p>
            <a:endParaRPr lang="en-GB" sz="160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57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4. Make a service simple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5718289" y="1941522"/>
            <a:ext cx="5765075" cy="15386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FC2F2-E2DE-B8F8-B979-76525F4531C0}"/>
              </a:ext>
            </a:extLst>
          </p:cNvPr>
          <p:cNvSpPr txBox="1"/>
          <p:nvPr/>
        </p:nvSpPr>
        <p:spPr>
          <a:xfrm>
            <a:off x="593227" y="1818836"/>
            <a:ext cx="485937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Straightforward navigation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AGO UAT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Training guides and videos</a:t>
            </a: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D03ED-A4D7-5877-4C5B-310C48823531}"/>
              </a:ext>
            </a:extLst>
          </p:cNvPr>
          <p:cNvSpPr txBox="1"/>
          <p:nvPr/>
        </p:nvSpPr>
        <p:spPr>
          <a:xfrm>
            <a:off x="593227" y="1512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16AF5-19DB-986A-FEBB-513AE667B9B1}"/>
              </a:ext>
            </a:extLst>
          </p:cNvPr>
          <p:cNvSpPr txBox="1"/>
          <p:nvPr/>
        </p:nvSpPr>
        <p:spPr>
          <a:xfrm>
            <a:off x="5973217" y="151561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8BA63-0327-F5F7-B573-FA91E425BE53}"/>
              </a:ext>
            </a:extLst>
          </p:cNvPr>
          <p:cNvSpPr txBox="1"/>
          <p:nvPr/>
        </p:nvSpPr>
        <p:spPr>
          <a:xfrm>
            <a:off x="593227" y="3853117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B9F4F-35E8-3B39-193B-99ECC336B197}"/>
              </a:ext>
            </a:extLst>
          </p:cNvPr>
          <p:cNvSpPr txBox="1"/>
          <p:nvPr/>
        </p:nvSpPr>
        <p:spPr>
          <a:xfrm>
            <a:off x="5973217" y="3853116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3B96-3E01-B129-EE1D-83B59097FC63}"/>
              </a:ext>
            </a:extLst>
          </p:cNvPr>
          <p:cNvSpPr txBox="1"/>
          <p:nvPr/>
        </p:nvSpPr>
        <p:spPr>
          <a:xfrm>
            <a:off x="5973217" y="2057810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Creating accessible service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Engagement with Customer Management team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Preparing user for “go live”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Service works with a range of devices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C9661-B191-B986-0466-8DA91BACF3A1}"/>
              </a:ext>
            </a:extLst>
          </p:cNvPr>
          <p:cNvSpPr txBox="1"/>
          <p:nvPr/>
        </p:nvSpPr>
        <p:spPr>
          <a:xfrm>
            <a:off x="593227" y="4362055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User Research &amp; sessions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Content designer</a:t>
            </a:r>
          </a:p>
          <a:p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E9005-9D69-ADC8-6BC8-1882320312F8}"/>
              </a:ext>
            </a:extLst>
          </p:cNvPr>
          <p:cNvSpPr txBox="1"/>
          <p:nvPr/>
        </p:nvSpPr>
        <p:spPr>
          <a:xfrm>
            <a:off x="5973217" y="4362055"/>
            <a:ext cx="46044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Setting expectations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Maximise UAT</a:t>
            </a:r>
          </a:p>
        </p:txBody>
      </p:sp>
    </p:spTree>
    <p:extLst>
      <p:ext uri="{BB962C8B-B14F-4D97-AF65-F5344CB8AC3E}">
        <p14:creationId xmlns:p14="http://schemas.microsoft.com/office/powerpoint/2010/main" val="221194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GB" sz="4000"/>
              <a:t>5. Make sure everyone can use the service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497BF-FCDC-24A5-2E7B-3A0C918F35A8}"/>
              </a:ext>
            </a:extLst>
          </p:cNvPr>
          <p:cNvSpPr txBox="1"/>
          <p:nvPr/>
        </p:nvSpPr>
        <p:spPr>
          <a:xfrm>
            <a:off x="593227" y="1548356"/>
            <a:ext cx="460444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Engagement with the accessibility team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Integrated speech recognition software and screen readers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SSO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“Need help” functionality 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1A325-8327-5793-39F2-47B43D65368E}"/>
              </a:ext>
            </a:extLst>
          </p:cNvPr>
          <p:cNvSpPr txBox="1"/>
          <p:nvPr/>
        </p:nvSpPr>
        <p:spPr>
          <a:xfrm>
            <a:off x="696708" y="1389977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5838F-907D-AF70-31B3-F7F4227710C5}"/>
              </a:ext>
            </a:extLst>
          </p:cNvPr>
          <p:cNvSpPr txBox="1"/>
          <p:nvPr/>
        </p:nvSpPr>
        <p:spPr>
          <a:xfrm>
            <a:off x="5973217" y="151561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8A34B-CEF9-7D1F-D49F-7DBD26D084C3}"/>
              </a:ext>
            </a:extLst>
          </p:cNvPr>
          <p:cNvSpPr txBox="1"/>
          <p:nvPr/>
        </p:nvSpPr>
        <p:spPr>
          <a:xfrm>
            <a:off x="780949" y="4326415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7A642-FB89-7A6F-FC6E-B134467D2F2E}"/>
              </a:ext>
            </a:extLst>
          </p:cNvPr>
          <p:cNvSpPr txBox="1"/>
          <p:nvPr/>
        </p:nvSpPr>
        <p:spPr>
          <a:xfrm>
            <a:off x="5985614" y="4326415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30183-1112-05A1-E828-A3D00B0DCD6B}"/>
              </a:ext>
            </a:extLst>
          </p:cNvPr>
          <p:cNvSpPr txBox="1"/>
          <p:nvPr/>
        </p:nvSpPr>
        <p:spPr>
          <a:xfrm>
            <a:off x="5973217" y="1943467"/>
            <a:ext cx="46044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ITA engagement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Preparation for go live sessions 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BBD2-65C1-3AD2-0930-741782B0BD53}"/>
              </a:ext>
            </a:extLst>
          </p:cNvPr>
          <p:cNvSpPr txBox="1"/>
          <p:nvPr/>
        </p:nvSpPr>
        <p:spPr>
          <a:xfrm>
            <a:off x="593227" y="4557248"/>
            <a:ext cx="46044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UR sessions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accessibility software earlier </a:t>
            </a: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82266-AE32-5308-711E-B714CB9F74B7}"/>
              </a:ext>
            </a:extLst>
          </p:cNvPr>
          <p:cNvSpPr txBox="1"/>
          <p:nvPr/>
        </p:nvSpPr>
        <p:spPr>
          <a:xfrm>
            <a:off x="5789576" y="4557248"/>
            <a:ext cx="46044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Absence of UR – BA user sessions </a:t>
            </a: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30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Providing a Good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8F9B7-FFC5-B522-0D86-0F1CCE1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/>
          </a:bodyPr>
          <a:lstStyle/>
          <a:p>
            <a:pPr marL="456565" indent="-456565"/>
            <a:endParaRPr lang="en-GB"/>
          </a:p>
          <a:p>
            <a:pPr marL="456565" indent="-456565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6. Have a multidisciplinary team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8F914-2CF0-0FC3-4177-9857BCE9ECDB}"/>
              </a:ext>
            </a:extLst>
          </p:cNvPr>
          <p:cNvSpPr txBox="1"/>
          <p:nvPr/>
        </p:nvSpPr>
        <p:spPr>
          <a:xfrm>
            <a:off x="5959660" y="5126149"/>
            <a:ext cx="44646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400">
              <a:solidFill>
                <a:srgbClr val="0B0C0C"/>
              </a:solidFill>
              <a:ea typeface="+mn-lt"/>
              <a:cs typeface="+mn-lt"/>
            </a:endParaRPr>
          </a:p>
          <a:p>
            <a:endParaRPr lang="en-GB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8408B-8BFC-52AA-ACE9-7CD93AF832A0}"/>
              </a:ext>
            </a:extLst>
          </p:cNvPr>
          <p:cNvSpPr txBox="1"/>
          <p:nvPr/>
        </p:nvSpPr>
        <p:spPr>
          <a:xfrm>
            <a:off x="560176" y="1634962"/>
            <a:ext cx="512993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Resources assigned from the Low Code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Flexibility of role responsibilities</a:t>
            </a: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0E580-D75F-F97C-6503-D8B8FF41DA3B}"/>
              </a:ext>
            </a:extLst>
          </p:cNvPr>
          <p:cNvSpPr txBox="1"/>
          <p:nvPr/>
        </p:nvSpPr>
        <p:spPr>
          <a:xfrm>
            <a:off x="560177" y="120376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302B6-1045-4745-B9B8-CCDC1DA9CDB8}"/>
              </a:ext>
            </a:extLst>
          </p:cNvPr>
          <p:cNvSpPr txBox="1"/>
          <p:nvPr/>
        </p:nvSpPr>
        <p:spPr>
          <a:xfrm>
            <a:off x="5940167" y="1207105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566CA-3EEE-688F-460C-7B96612E18B4}"/>
              </a:ext>
            </a:extLst>
          </p:cNvPr>
          <p:cNvSpPr txBox="1"/>
          <p:nvPr/>
        </p:nvSpPr>
        <p:spPr>
          <a:xfrm>
            <a:off x="560177" y="3606651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348E3-D4B8-0AE3-F5B6-59679DCA7880}"/>
              </a:ext>
            </a:extLst>
          </p:cNvPr>
          <p:cNvSpPr txBox="1"/>
          <p:nvPr/>
        </p:nvSpPr>
        <p:spPr>
          <a:xfrm>
            <a:off x="5940167" y="3598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7F192-99ED-319B-786C-C92F6129AEB9}"/>
              </a:ext>
            </a:extLst>
          </p:cNvPr>
          <p:cNvSpPr txBox="1"/>
          <p:nvPr/>
        </p:nvSpPr>
        <p:spPr>
          <a:xfrm>
            <a:off x="5940167" y="1634962"/>
            <a:ext cx="46044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business knowledge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SMEs in central functions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Used available skills</a:t>
            </a: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A9D13-35BC-4A07-577C-048D122F9192}"/>
              </a:ext>
            </a:extLst>
          </p:cNvPr>
          <p:cNvSpPr txBox="1"/>
          <p:nvPr/>
        </p:nvSpPr>
        <p:spPr>
          <a:xfrm>
            <a:off x="546027" y="4059938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User Researcher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QA Tester</a:t>
            </a:r>
            <a:endParaRPr lang="en-GB" sz="1600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Calibri"/>
              </a:rPr>
              <a:t>Clearer routes to specific SMEs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Calibri"/>
              </a:rPr>
              <a:t>More F2F AGO project meet ups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94BB4-20EE-4970-DA2D-7E617F32645D}"/>
              </a:ext>
            </a:extLst>
          </p:cNvPr>
          <p:cNvSpPr txBox="1"/>
          <p:nvPr/>
        </p:nvSpPr>
        <p:spPr>
          <a:xfrm>
            <a:off x="5940167" y="4053550"/>
            <a:ext cx="46044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Lack of QA testing and UAT design expertise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Consistent access SME resources and understanding availability 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17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8F9B7-FFC5-B522-0D86-0F1CCE1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/>
          </a:bodyPr>
          <a:lstStyle/>
          <a:p>
            <a:pPr marL="456565" indent="-456565"/>
            <a:endParaRPr lang="en-GB"/>
          </a:p>
          <a:p>
            <a:pPr marL="456565" indent="-456565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7. Use agile ways of working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C14A-295C-D6B2-0316-90A8FEF0C9A5}"/>
              </a:ext>
            </a:extLst>
          </p:cNvPr>
          <p:cNvSpPr txBox="1"/>
          <p:nvPr/>
        </p:nvSpPr>
        <p:spPr>
          <a:xfrm>
            <a:off x="637295" y="1634962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Scrum framework and ceremonies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Azure DevOps for work tracking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Miro for collaboration (BA workshops/Retro)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FA7F9-699F-8159-26FB-489EF6407209}"/>
              </a:ext>
            </a:extLst>
          </p:cNvPr>
          <p:cNvSpPr txBox="1"/>
          <p:nvPr/>
        </p:nvSpPr>
        <p:spPr>
          <a:xfrm>
            <a:off x="637295" y="1205437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CFB69-22C3-6247-4BD6-08827CE8D645}"/>
              </a:ext>
            </a:extLst>
          </p:cNvPr>
          <p:cNvSpPr txBox="1"/>
          <p:nvPr/>
        </p:nvSpPr>
        <p:spPr>
          <a:xfrm>
            <a:off x="6017285" y="1205437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B27B9-E104-B061-7555-E0A16F194E63}"/>
              </a:ext>
            </a:extLst>
          </p:cNvPr>
          <p:cNvSpPr txBox="1"/>
          <p:nvPr/>
        </p:nvSpPr>
        <p:spPr>
          <a:xfrm>
            <a:off x="637295" y="3428685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B6C65-EFCB-B8D8-B8F1-9A05F0594EDE}"/>
              </a:ext>
            </a:extLst>
          </p:cNvPr>
          <p:cNvSpPr txBox="1"/>
          <p:nvPr/>
        </p:nvSpPr>
        <p:spPr>
          <a:xfrm>
            <a:off x="6017285" y="3399235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05AB1-E34D-67E9-EC79-43D1838C0DB1}"/>
              </a:ext>
            </a:extLst>
          </p:cNvPr>
          <p:cNvSpPr txBox="1"/>
          <p:nvPr/>
        </p:nvSpPr>
        <p:spPr>
          <a:xfrm>
            <a:off x="6017285" y="1634962"/>
            <a:ext cx="46044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Trust in team members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Level of support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senior AGO stakeholders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Adaptation</a:t>
            </a: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587C5-043D-9175-C135-9F2989A5B5E4}"/>
              </a:ext>
            </a:extLst>
          </p:cNvPr>
          <p:cNvSpPr txBox="1"/>
          <p:nvPr/>
        </p:nvSpPr>
        <p:spPr>
          <a:xfrm>
            <a:off x="637295" y="3870001"/>
            <a:ext cx="46044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Tools – handover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Central governance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MoU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Utilising functionality of tools more effectively, e.g., templates in DevOps</a:t>
            </a: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A6BE5-CCD0-7D07-1832-64A8EAC4B9A1}"/>
              </a:ext>
            </a:extLst>
          </p:cNvPr>
          <p:cNvSpPr txBox="1"/>
          <p:nvPr/>
        </p:nvSpPr>
        <p:spPr>
          <a:xfrm>
            <a:off x="5935825" y="3860900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Velocity and capacity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Structured planning sessions – goals, effort and prioritisation</a:t>
            </a:r>
            <a:endParaRPr lang="en-GB" sz="1600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Calibri"/>
              </a:rPr>
              <a:t>Work tracking (accountability and clarity)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21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D56E81-9FE7-BE65-FD90-2974E05EF926}"/>
              </a:ext>
            </a:extLst>
          </p:cNvPr>
          <p:cNvSpPr txBox="1">
            <a:spLocks/>
          </p:cNvSpPr>
          <p:nvPr/>
        </p:nvSpPr>
        <p:spPr>
          <a:xfrm>
            <a:off x="4430338" y="59985"/>
            <a:ext cx="2649905" cy="93705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1219031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50"/>
              <a:t>Agenda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780656-4DF3-4336-51C2-019F1EBC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23179"/>
              </p:ext>
            </p:extLst>
          </p:nvPr>
        </p:nvGraphicFramePr>
        <p:xfrm>
          <a:off x="1231259" y="1411952"/>
          <a:ext cx="904806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Introductions to the team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10 minutes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12:00-12:10</a:t>
                      </a:r>
                      <a:endParaRPr lang="en-GB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a typeface="+mn-lt"/>
                          <a:cs typeface="+mn-lt"/>
                        </a:rPr>
                        <a:t>Introduction to AGO ULS</a:t>
                      </a:r>
                      <a:r>
                        <a:rPr lang="en-GB" sz="2000" baseline="0">
                          <a:ea typeface="+mn-lt"/>
                          <a:cs typeface="+mn-lt"/>
                        </a:rPr>
                        <a:t>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12:10-12:25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a typeface="+mn-lt"/>
                          <a:cs typeface="+mn-lt"/>
                        </a:rPr>
                        <a:t>Service Show &amp; Tell                                               </a:t>
                      </a:r>
                      <a:endParaRPr lang="en-GB" sz="2000" b="1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35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a typeface="+mn-lt"/>
                          <a:cs typeface="+mn-lt"/>
                        </a:rPr>
                        <a:t>12:25-13:00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a typeface="+mn-lt"/>
                          <a:cs typeface="+mn-lt"/>
                        </a:rPr>
                        <a:t>User needs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13:00</a:t>
                      </a:r>
                      <a:r>
                        <a:rPr lang="en-GB" sz="2000">
                          <a:ea typeface="+mn-lt"/>
                          <a:cs typeface="+mn-lt"/>
                        </a:rPr>
                        <a:t>-</a:t>
                      </a: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r>
                        <a:rPr lang="en-GB" sz="2000">
                          <a:ea typeface="+mn-lt"/>
                          <a:cs typeface="+mn-lt"/>
                        </a:rPr>
                        <a:t>:20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a typeface="+mn-lt"/>
                          <a:cs typeface="+mn-lt"/>
                        </a:rPr>
                        <a:t>Design and Content                                             </a:t>
                      </a:r>
                      <a:endParaRPr lang="en-GB" sz="2000" b="1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13:20</a:t>
                      </a:r>
                      <a:r>
                        <a:rPr lang="en-GB" sz="2000">
                          <a:ea typeface="+mn-lt"/>
                          <a:cs typeface="+mn-lt"/>
                        </a:rPr>
                        <a:t>-</a:t>
                      </a: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13:40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Technology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20 minutes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13:40</a:t>
                      </a:r>
                      <a:r>
                        <a:rPr lang="en-GB" sz="2000">
                          <a:ea typeface="+mn-lt"/>
                          <a:cs typeface="+mn-lt"/>
                        </a:rPr>
                        <a:t>-</a:t>
                      </a: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14:00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Questions and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14:00-15:00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2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97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6D296C-2364-B766-0FB3-8E812DF1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0" y="131245"/>
            <a:ext cx="10178659" cy="628787"/>
          </a:xfrm>
        </p:spPr>
        <p:txBody>
          <a:bodyPr>
            <a:normAutofit/>
          </a:bodyPr>
          <a:lstStyle/>
          <a:p>
            <a:r>
              <a:rPr lang="en-US" sz="3200" b="1"/>
              <a:t>WoW - Ceremony calendar view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08AF371-0AA2-A38B-AEA0-35AB58B6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62339"/>
              </p:ext>
            </p:extLst>
          </p:nvPr>
        </p:nvGraphicFramePr>
        <p:xfrm>
          <a:off x="983209" y="758166"/>
          <a:ext cx="10617695" cy="23762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3539">
                  <a:extLst>
                    <a:ext uri="{9D8B030D-6E8A-4147-A177-3AD203B41FA5}">
                      <a16:colId xmlns:a16="http://schemas.microsoft.com/office/drawing/2014/main" val="1353575851"/>
                    </a:ext>
                  </a:extLst>
                </a:gridCol>
                <a:gridCol w="2123539">
                  <a:extLst>
                    <a:ext uri="{9D8B030D-6E8A-4147-A177-3AD203B41FA5}">
                      <a16:colId xmlns:a16="http://schemas.microsoft.com/office/drawing/2014/main" val="2958976131"/>
                    </a:ext>
                  </a:extLst>
                </a:gridCol>
                <a:gridCol w="2123539">
                  <a:extLst>
                    <a:ext uri="{9D8B030D-6E8A-4147-A177-3AD203B41FA5}">
                      <a16:colId xmlns:a16="http://schemas.microsoft.com/office/drawing/2014/main" val="2962311236"/>
                    </a:ext>
                  </a:extLst>
                </a:gridCol>
                <a:gridCol w="2123539">
                  <a:extLst>
                    <a:ext uri="{9D8B030D-6E8A-4147-A177-3AD203B41FA5}">
                      <a16:colId xmlns:a16="http://schemas.microsoft.com/office/drawing/2014/main" val="1506357988"/>
                    </a:ext>
                  </a:extLst>
                </a:gridCol>
                <a:gridCol w="2123539">
                  <a:extLst>
                    <a:ext uri="{9D8B030D-6E8A-4147-A177-3AD203B41FA5}">
                      <a16:colId xmlns:a16="http://schemas.microsoft.com/office/drawing/2014/main" val="1245340642"/>
                    </a:ext>
                  </a:extLst>
                </a:gridCol>
              </a:tblGrid>
              <a:tr h="293239"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TUESDAY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WEDNESDAY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THURSDAY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FRIDAY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3291"/>
                  </a:ext>
                </a:extLst>
              </a:tr>
              <a:tr h="1020475"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  <a:b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Show &amp; Tell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Retrospective</a:t>
                      </a:r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8734"/>
                  </a:ext>
                </a:extLst>
              </a:tr>
              <a:tr h="1020475"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1219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Daily Stand Up</a:t>
                      </a:r>
                    </a:p>
                    <a:p>
                      <a:pPr algn="ctr"/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Sprint Planning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7343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B4A30-C230-99A0-8D0A-940CC172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40392"/>
              </p:ext>
            </p:extLst>
          </p:nvPr>
        </p:nvGraphicFramePr>
        <p:xfrm>
          <a:off x="294237" y="1086415"/>
          <a:ext cx="598747" cy="100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47">
                  <a:extLst>
                    <a:ext uri="{9D8B030D-6E8A-4147-A177-3AD203B41FA5}">
                      <a16:colId xmlns:a16="http://schemas.microsoft.com/office/drawing/2014/main" val="2612923266"/>
                    </a:ext>
                  </a:extLst>
                </a:gridCol>
              </a:tblGrid>
              <a:tr h="1005663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SPRINT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 sz="1200"/>
                        <a:t> WEEK 1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61210993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E915919-010C-78F1-6726-12A3485D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0891"/>
              </p:ext>
            </p:extLst>
          </p:nvPr>
        </p:nvGraphicFramePr>
        <p:xfrm>
          <a:off x="294751" y="2099022"/>
          <a:ext cx="598747" cy="103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47">
                  <a:extLst>
                    <a:ext uri="{9D8B030D-6E8A-4147-A177-3AD203B41FA5}">
                      <a16:colId xmlns:a16="http://schemas.microsoft.com/office/drawing/2014/main" val="2612923266"/>
                    </a:ext>
                  </a:extLst>
                </a:gridCol>
              </a:tblGrid>
              <a:tr h="1032691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SPRINT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 sz="1200"/>
                        <a:t> WEEK 2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6121099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30A936-98CA-3C31-3744-DE9D7FE89D03}"/>
              </a:ext>
            </a:extLst>
          </p:cNvPr>
          <p:cNvSpPr txBox="1"/>
          <p:nvPr/>
        </p:nvSpPr>
        <p:spPr>
          <a:xfrm>
            <a:off x="453192" y="3429000"/>
            <a:ext cx="1128561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cs typeface="Calibri"/>
              </a:rPr>
              <a:t>Additional ceremonies ran ad-hoc, e.g. backlog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cs typeface="Calibri"/>
              </a:rPr>
              <a:t>Used S&amp;Ts bi-weekly to presents most recent developments to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cs typeface="Calibri"/>
              </a:rPr>
              <a:t>MS Teams is primary tool outside of ceremonies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ea typeface="+mn-lt"/>
                <a:cs typeface="+mn-lt"/>
              </a:rPr>
              <a:t>DevOps used for work management and MS Teams to store project artefacts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cs typeface="Calibri"/>
              </a:rPr>
              <a:t>Miro has been used to capture the output brainstorm sessions and workshops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9626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8. Iterate and improve frequently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E70D3-ACF6-EC16-901D-58757E02F467}"/>
              </a:ext>
            </a:extLst>
          </p:cNvPr>
          <p:cNvSpPr txBox="1"/>
          <p:nvPr/>
        </p:nvSpPr>
        <p:spPr>
          <a:xfrm>
            <a:off x="615261" y="1634962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Feedback from S&amp;Ts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Feedback process during public beta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Wireframes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7D613-0EBD-6120-0A78-C7E02F346BF5}"/>
              </a:ext>
            </a:extLst>
          </p:cNvPr>
          <p:cNvSpPr txBox="1"/>
          <p:nvPr/>
        </p:nvSpPr>
        <p:spPr>
          <a:xfrm>
            <a:off x="615261" y="120376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E0A97-F078-4221-6726-87BC4C64508D}"/>
              </a:ext>
            </a:extLst>
          </p:cNvPr>
          <p:cNvSpPr txBox="1"/>
          <p:nvPr/>
        </p:nvSpPr>
        <p:spPr>
          <a:xfrm>
            <a:off x="5995251" y="1207105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1EB5F-321D-ADCE-0506-89EAC7650258}"/>
              </a:ext>
            </a:extLst>
          </p:cNvPr>
          <p:cNvSpPr txBox="1"/>
          <p:nvPr/>
        </p:nvSpPr>
        <p:spPr>
          <a:xfrm>
            <a:off x="615261" y="3606651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4E895-F075-C7EB-4307-AD45B62F90C1}"/>
              </a:ext>
            </a:extLst>
          </p:cNvPr>
          <p:cNvSpPr txBox="1"/>
          <p:nvPr/>
        </p:nvSpPr>
        <p:spPr>
          <a:xfrm>
            <a:off x="5995251" y="3598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AA6CC-D83E-51EF-8251-51BF6A609B09}"/>
              </a:ext>
            </a:extLst>
          </p:cNvPr>
          <p:cNvSpPr txBox="1"/>
          <p:nvPr/>
        </p:nvSpPr>
        <p:spPr>
          <a:xfrm>
            <a:off x="5995251" y="1634962"/>
            <a:ext cx="4604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Feedback from product owner and business lead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9992-9542-1D25-8930-ADAF3BF76E79}"/>
              </a:ext>
            </a:extLst>
          </p:cNvPr>
          <p:cNvSpPr txBox="1"/>
          <p:nvPr/>
        </p:nvSpPr>
        <p:spPr>
          <a:xfrm>
            <a:off x="615261" y="4053550"/>
            <a:ext cx="460444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More open dialogue with business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Focussed UR resource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Prototypes 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BEE095-FBC0-6F1A-0773-ECA8CAF1F27C}"/>
              </a:ext>
            </a:extLst>
          </p:cNvPr>
          <p:cNvSpPr txBox="1"/>
          <p:nvPr/>
        </p:nvSpPr>
        <p:spPr>
          <a:xfrm>
            <a:off x="5995251" y="4053550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Actively engage end users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Increased interactivity for Sprint Reviews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Prototypes 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5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GB" sz="3600"/>
              <a:t>9. Create a secure service which protects users’ privacy</a:t>
            </a:r>
            <a:endParaRPr lang="en-GB" sz="140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DD9A-456E-0F8D-8318-3C4FE425B18D}"/>
              </a:ext>
            </a:extLst>
          </p:cNvPr>
          <p:cNvSpPr txBox="1"/>
          <p:nvPr/>
        </p:nvSpPr>
        <p:spPr>
          <a:xfrm>
            <a:off x="582210" y="1537777"/>
            <a:ext cx="4604442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Security by design – DPIA and auditing requirements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Retention designed to match AGO policy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Permissions based access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SSO validating via Azure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Penetration testing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</a:rPr>
              <a:t>Data encrypted at rest (include DB storage &amp; backups)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</a:rPr>
              <a:t>Encrypted databases with industry standard AES-256 encryption algorithm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</a:rPr>
              <a:t>HTTPS/SSL encryption is enforced at platform level for all web applications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</a:rPr>
              <a:t>Data in transit uses TLS 1.2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Calibri"/>
                <a:cs typeface="Calibri"/>
              </a:rPr>
              <a:t>Outsystems Sentry – more details later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F5332-94B8-0243-CBD3-810652730C7B}"/>
              </a:ext>
            </a:extLst>
          </p:cNvPr>
          <p:cNvSpPr txBox="1"/>
          <p:nvPr/>
        </p:nvSpPr>
        <p:spPr>
          <a:xfrm>
            <a:off x="582210" y="120376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42144-6F70-9B21-3BC4-F16D30E2F7A7}"/>
              </a:ext>
            </a:extLst>
          </p:cNvPr>
          <p:cNvSpPr txBox="1"/>
          <p:nvPr/>
        </p:nvSpPr>
        <p:spPr>
          <a:xfrm>
            <a:off x="5962200" y="1207105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18D97-2010-A9C4-ED29-E67527C068F8}"/>
              </a:ext>
            </a:extLst>
          </p:cNvPr>
          <p:cNvSpPr txBox="1"/>
          <p:nvPr/>
        </p:nvSpPr>
        <p:spPr>
          <a:xfrm>
            <a:off x="5962200" y="2761001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C6487-7815-A1A5-AEC2-EC540B99D8E5}"/>
              </a:ext>
            </a:extLst>
          </p:cNvPr>
          <p:cNvSpPr txBox="1"/>
          <p:nvPr/>
        </p:nvSpPr>
        <p:spPr>
          <a:xfrm>
            <a:off x="5962200" y="4231429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56845-7989-76F0-1E7F-19C4B7ECCDA8}"/>
              </a:ext>
            </a:extLst>
          </p:cNvPr>
          <p:cNvSpPr txBox="1"/>
          <p:nvPr/>
        </p:nvSpPr>
        <p:spPr>
          <a:xfrm>
            <a:off x="5962200" y="1537777"/>
            <a:ext cx="4604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stakeholders</a:t>
            </a:r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D5555-1233-7953-8B8D-B85BD8DEB96D}"/>
              </a:ext>
            </a:extLst>
          </p:cNvPr>
          <p:cNvSpPr txBox="1"/>
          <p:nvPr/>
        </p:nvSpPr>
        <p:spPr>
          <a:xfrm>
            <a:off x="5962200" y="3207900"/>
            <a:ext cx="46044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SMEs for sign off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MoU for budgeting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BD344D-A6A8-809D-83AE-73A83490AC33}"/>
              </a:ext>
            </a:extLst>
          </p:cNvPr>
          <p:cNvSpPr txBox="1"/>
          <p:nvPr/>
        </p:nvSpPr>
        <p:spPr>
          <a:xfrm>
            <a:off x="5962200" y="4686706"/>
            <a:ext cx="46044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RTP led to creation of platform level collation of RTP – opportunity to explore platform </a:t>
            </a:r>
          </a:p>
        </p:txBody>
      </p:sp>
    </p:spTree>
    <p:extLst>
      <p:ext uri="{BB962C8B-B14F-4D97-AF65-F5344CB8AC3E}">
        <p14:creationId xmlns:p14="http://schemas.microsoft.com/office/powerpoint/2010/main" val="44970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GB" sz="3200"/>
              <a:t>10. Define what success looks like and publish performance data</a:t>
            </a:r>
            <a:endParaRPr lang="en-GB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1DCE6-9409-0E27-BF26-9ED2E6B201F5}"/>
              </a:ext>
            </a:extLst>
          </p:cNvPr>
          <p:cNvSpPr txBox="1"/>
          <p:nvPr/>
        </p:nvSpPr>
        <p:spPr>
          <a:xfrm>
            <a:off x="621265" y="1665433"/>
            <a:ext cx="460444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This was not in the original scope as no performance measurements were designed into the system, aside from any standard platform measurements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Could have spent more time designing performance /reporting?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728FE-556E-F46C-DA1A-281D042C80A1}"/>
              </a:ext>
            </a:extLst>
          </p:cNvPr>
          <p:cNvSpPr txBox="1"/>
          <p:nvPr/>
        </p:nvSpPr>
        <p:spPr>
          <a:xfrm>
            <a:off x="761081" y="120376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GDS Standards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FF03-F3A1-946D-46B2-39E6AA4DF4EC}"/>
              </a:ext>
            </a:extLst>
          </p:cNvPr>
          <p:cNvSpPr txBox="1"/>
          <p:nvPr/>
        </p:nvSpPr>
        <p:spPr>
          <a:xfrm>
            <a:off x="5901408" y="1203768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CPS Benefits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3FE0C-95B5-AD3C-0E5F-319F596FDEC8}"/>
              </a:ext>
            </a:extLst>
          </p:cNvPr>
          <p:cNvSpPr txBox="1"/>
          <p:nvPr/>
        </p:nvSpPr>
        <p:spPr>
          <a:xfrm>
            <a:off x="5901408" y="1695295"/>
            <a:ext cx="466735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 cost benefit analysis was undertaken during Discovery (March 2022 - </a:t>
            </a:r>
            <a:r>
              <a:rPr lang="en-GB" sz="1600">
                <a:hlinkClick r:id="rId3"/>
              </a:rPr>
              <a:t>Discovery Cost Benefit Analysis.pdf</a:t>
            </a:r>
            <a:r>
              <a:rPr lang="en-GB" sz="1600"/>
              <a:t>) with the summary being that they will need to be revalidated after the process improvement work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Lessons learnt: Benefits by design if a new project</a:t>
            </a:r>
          </a:p>
          <a:p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F62CE-FD88-F077-FC88-58160ED2E82D}"/>
              </a:ext>
            </a:extLst>
          </p:cNvPr>
          <p:cNvSpPr txBox="1"/>
          <p:nvPr/>
        </p:nvSpPr>
        <p:spPr>
          <a:xfrm>
            <a:off x="761081" y="3632287"/>
            <a:ext cx="44646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Publishing to gov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DA4E7-60AE-C48A-2820-431A293527AF}"/>
              </a:ext>
            </a:extLst>
          </p:cNvPr>
          <p:cNvSpPr txBox="1"/>
          <p:nvPr/>
        </p:nvSpPr>
        <p:spPr>
          <a:xfrm>
            <a:off x="621265" y="3992443"/>
            <a:ext cx="44646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The system supports the publish of stats posted to gov.uk that AGO are required to publish on a weekly and an annual basis</a:t>
            </a:r>
          </a:p>
          <a:p>
            <a:pPr marL="285750" indent="-285750">
              <a:buFont typeface="Arial"/>
              <a:buChar char="•"/>
            </a:pPr>
            <a:endParaRPr lang="en-GB" sz="1400">
              <a:solidFill>
                <a:srgbClr val="0B0C0C"/>
              </a:solidFill>
              <a:ea typeface="+mn-lt"/>
              <a:cs typeface="+mn-lt"/>
            </a:endParaRPr>
          </a:p>
          <a:p>
            <a:endParaRPr lang="en-GB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307C-EB11-5044-3C7B-CAAB6C820AA7}"/>
              </a:ext>
            </a:extLst>
          </p:cNvPr>
          <p:cNvSpPr txBox="1"/>
          <p:nvPr/>
        </p:nvSpPr>
        <p:spPr>
          <a:xfrm>
            <a:off x="5901661" y="3632287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Proposed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65710-2B57-6531-934D-36053409C6B5}"/>
              </a:ext>
            </a:extLst>
          </p:cNvPr>
          <p:cNvSpPr txBox="1"/>
          <p:nvPr/>
        </p:nvSpPr>
        <p:spPr>
          <a:xfrm>
            <a:off x="5901408" y="4022305"/>
            <a:ext cx="489383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CSAT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Have arranged opportunity for user feedback within MS Forms initially </a:t>
            </a:r>
          </a:p>
        </p:txBody>
      </p:sp>
    </p:spTree>
    <p:extLst>
      <p:ext uri="{BB962C8B-B14F-4D97-AF65-F5344CB8AC3E}">
        <p14:creationId xmlns:p14="http://schemas.microsoft.com/office/powerpoint/2010/main" val="179673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Using the Right Technology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8F9B7-FFC5-B522-0D86-0F1CCE1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/>
          </a:bodyPr>
          <a:lstStyle/>
          <a:p>
            <a:pPr marL="456565" indent="-456565"/>
            <a:endParaRPr lang="en-GB"/>
          </a:p>
          <a:p>
            <a:pPr marL="456565" indent="-456565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11. Choose the right tools and technology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849ED-1DBD-7334-E33E-E6C7771D9A8B}"/>
              </a:ext>
            </a:extLst>
          </p:cNvPr>
          <p:cNvSpPr txBox="1"/>
          <p:nvPr/>
        </p:nvSpPr>
        <p:spPr>
          <a:xfrm>
            <a:off x="838200" y="1761545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Outsystems chosen as appropriate platform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New Outsystems pipeline provisioned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Legacy system to be managed by AGO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Mirrored the SSO process currently used by CPS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866A-493D-7870-32E1-BBAB579FF606}"/>
              </a:ext>
            </a:extLst>
          </p:cNvPr>
          <p:cNvSpPr txBox="1"/>
          <p:nvPr/>
        </p:nvSpPr>
        <p:spPr>
          <a:xfrm>
            <a:off x="838200" y="1330351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87F96-685A-0853-5B58-A59F8BB8F060}"/>
              </a:ext>
            </a:extLst>
          </p:cNvPr>
          <p:cNvSpPr txBox="1"/>
          <p:nvPr/>
        </p:nvSpPr>
        <p:spPr>
          <a:xfrm>
            <a:off x="6218190" y="1333688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57C94-C9FC-6852-D852-519FBC35D51D}"/>
              </a:ext>
            </a:extLst>
          </p:cNvPr>
          <p:cNvSpPr txBox="1"/>
          <p:nvPr/>
        </p:nvSpPr>
        <p:spPr>
          <a:xfrm>
            <a:off x="838200" y="3733234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4AFD0-47CE-7FCC-8026-D0A8103DC8BC}"/>
              </a:ext>
            </a:extLst>
          </p:cNvPr>
          <p:cNvSpPr txBox="1"/>
          <p:nvPr/>
        </p:nvSpPr>
        <p:spPr>
          <a:xfrm>
            <a:off x="6218190" y="3724856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75184-99FE-405E-B2AE-6BC4F2E07979}"/>
              </a:ext>
            </a:extLst>
          </p:cNvPr>
          <p:cNvSpPr txBox="1"/>
          <p:nvPr/>
        </p:nvSpPr>
        <p:spPr>
          <a:xfrm>
            <a:off x="6218190" y="1761545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Provision of new pipeline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went smoothly</a:t>
            </a: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Existing </a:t>
            </a:r>
            <a:r>
              <a:rPr lang="en-GB" sz="1600" dirty="0" err="1">
                <a:solidFill>
                  <a:srgbClr val="0B0C0C"/>
                </a:solidFill>
                <a:ea typeface="+mn-lt"/>
                <a:cs typeface="+mn-lt"/>
              </a:rPr>
              <a:t>Outsystems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 experience on the team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Joined up working between project team and CPS IT to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enable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authentication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27D0-937C-4199-EF50-DFA8B565CA2A}"/>
              </a:ext>
            </a:extLst>
          </p:cNvPr>
          <p:cNvSpPr txBox="1"/>
          <p:nvPr/>
        </p:nvSpPr>
        <p:spPr>
          <a:xfrm>
            <a:off x="760962" y="4096773"/>
            <a:ext cx="460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Visio – for process mapping </a:t>
            </a:r>
            <a:endParaRPr lang="en-GB" sz="1600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Better developer understanding of SSO and authentication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26D09-4FFA-B810-4EB7-1D592EC86524}"/>
              </a:ext>
            </a:extLst>
          </p:cNvPr>
          <p:cNvSpPr txBox="1"/>
          <p:nvPr/>
        </p:nvSpPr>
        <p:spPr>
          <a:xfrm>
            <a:off x="6175928" y="4076421"/>
            <a:ext cx="46044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Access to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relevant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tools/technology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needed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prior to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project start </a:t>
            </a: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More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detail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 needed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 in plans for enabling authentication for a new pipeline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90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8F9B7-FFC5-B522-0D86-0F1CCE1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/>
          </a:bodyPr>
          <a:lstStyle/>
          <a:p>
            <a:pPr marL="456565" indent="-456565"/>
            <a:endParaRPr lang="en-GB"/>
          </a:p>
          <a:p>
            <a:pPr marL="456565" indent="-456565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12. Make new source code open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309CB-2F9E-4BDD-F975-7909A4B458AD}"/>
              </a:ext>
            </a:extLst>
          </p:cNvPr>
          <p:cNvSpPr txBox="1"/>
          <p:nvPr/>
        </p:nvSpPr>
        <p:spPr>
          <a:xfrm>
            <a:off x="977351" y="1761545"/>
            <a:ext cx="46044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New AGO global config and styling created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Audit module designed to potentially form the basis of a global Audit system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Source code cannot be currently made open due to licensing and data portability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5F0E9-71D4-55A1-3304-7127947E8290}"/>
              </a:ext>
            </a:extLst>
          </p:cNvPr>
          <p:cNvSpPr txBox="1"/>
          <p:nvPr/>
        </p:nvSpPr>
        <p:spPr>
          <a:xfrm>
            <a:off x="977351" y="1330351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7012C-14E9-8EA4-43D5-7D6921E482A1}"/>
              </a:ext>
            </a:extLst>
          </p:cNvPr>
          <p:cNvSpPr txBox="1"/>
          <p:nvPr/>
        </p:nvSpPr>
        <p:spPr>
          <a:xfrm>
            <a:off x="6357341" y="1333688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F6D18-6286-6B28-19B7-4B8340E7BED0}"/>
              </a:ext>
            </a:extLst>
          </p:cNvPr>
          <p:cNvSpPr txBox="1"/>
          <p:nvPr/>
        </p:nvSpPr>
        <p:spPr>
          <a:xfrm>
            <a:off x="977351" y="3733234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4610-E603-3DBA-4C16-718868CBBB27}"/>
              </a:ext>
            </a:extLst>
          </p:cNvPr>
          <p:cNvSpPr txBox="1"/>
          <p:nvPr/>
        </p:nvSpPr>
        <p:spPr>
          <a:xfrm>
            <a:off x="6357341" y="3724856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F6B91-DC9E-88E0-A3EE-057504329544}"/>
              </a:ext>
            </a:extLst>
          </p:cNvPr>
          <p:cNvSpPr txBox="1"/>
          <p:nvPr/>
        </p:nvSpPr>
        <p:spPr>
          <a:xfrm>
            <a:off x="6357341" y="1761545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AGO global modules and styling are ready for use on other Low Code projects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Time spent on improved audit functionality will benefit other projects in the long run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AF872-C09E-AB81-8C86-4C4E51E7E2B1}"/>
              </a:ext>
            </a:extLst>
          </p:cNvPr>
          <p:cNvSpPr txBox="1"/>
          <p:nvPr/>
        </p:nvSpPr>
        <p:spPr>
          <a:xfrm>
            <a:off x="977351" y="4180133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Clarity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on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making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code or components open and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recommended 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best </a:t>
            </a: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practice</a:t>
            </a:r>
            <a:endParaRPr lang="en-GB" sz="160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Centralised governance on sharing low code components to the </a:t>
            </a:r>
            <a:r>
              <a:rPr lang="en-GB" sz="1600" dirty="0" err="1">
                <a:solidFill>
                  <a:srgbClr val="0B0C0C"/>
                </a:solidFill>
                <a:ea typeface="+mn-lt"/>
                <a:cs typeface="+mn-lt"/>
              </a:rPr>
              <a:t>Outsystems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 Forge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B2078-B291-307A-21B1-920E79298E0D}"/>
              </a:ext>
            </a:extLst>
          </p:cNvPr>
          <p:cNvSpPr txBox="1"/>
          <p:nvPr/>
        </p:nvSpPr>
        <p:spPr>
          <a:xfrm>
            <a:off x="6357341" y="4180133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B0C0C"/>
                </a:solidFill>
                <a:ea typeface="+mn-lt"/>
                <a:cs typeface="+mn-lt"/>
              </a:rPr>
              <a:t>Need more clarity on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 </a:t>
            </a:r>
            <a:r>
              <a:rPr lang="en-GB" sz="1600" dirty="0" err="1">
                <a:solidFill>
                  <a:srgbClr val="0B0C0C"/>
                </a:solidFill>
                <a:ea typeface="+mn-lt"/>
                <a:cs typeface="+mn-lt"/>
              </a:rPr>
              <a:t>Outsystems</a:t>
            </a: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 data portability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Spend more time considering if components can be designed for reuse on other projects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80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pPr algn="ctr"/>
            <a:r>
              <a:rPr lang="en-GB" sz="4000"/>
              <a:t>13. Use and contribute to open standards, common components and  patterns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D974-578C-1310-B3CE-13AFC6894DF9}"/>
              </a:ext>
            </a:extLst>
          </p:cNvPr>
          <p:cNvSpPr txBox="1"/>
          <p:nvPr/>
        </p:nvSpPr>
        <p:spPr>
          <a:xfrm>
            <a:off x="813564" y="2136127"/>
            <a:ext cx="460444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Utilised existing Azure config when setting up authentication on the new pipeline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Basis of re-useable global Audit module created.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CPS global modules used as template for </a:t>
            </a:r>
            <a:r>
              <a:rPr lang="en-GB" sz="1600" dirty="0">
                <a:solidFill>
                  <a:srgbClr val="0B0C0C"/>
                </a:solidFill>
                <a:ea typeface="Calibri"/>
                <a:cs typeface="Calibri"/>
              </a:rPr>
              <a:t>AGO</a:t>
            </a:r>
            <a:endParaRPr lang="en-GB" sz="160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AGO global modules available for new projects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Followed </a:t>
            </a:r>
            <a:r>
              <a:rPr lang="en-GB" sz="1600" dirty="0" err="1">
                <a:solidFill>
                  <a:srgbClr val="0B0C0C"/>
                </a:solidFill>
                <a:ea typeface="Calibri"/>
                <a:cs typeface="Calibri"/>
              </a:rPr>
              <a:t>Outsystems</a:t>
            </a: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 architectural best practice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BA7FE-4841-3B52-75EC-85F3A0271137}"/>
              </a:ext>
            </a:extLst>
          </p:cNvPr>
          <p:cNvSpPr txBox="1"/>
          <p:nvPr/>
        </p:nvSpPr>
        <p:spPr>
          <a:xfrm>
            <a:off x="813564" y="170493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812D5-9B85-819E-D9F5-43D06CE5013C}"/>
              </a:ext>
            </a:extLst>
          </p:cNvPr>
          <p:cNvSpPr txBox="1"/>
          <p:nvPr/>
        </p:nvSpPr>
        <p:spPr>
          <a:xfrm>
            <a:off x="6193554" y="170827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73A64-8F2F-7C72-EA36-D4401C0BA508}"/>
              </a:ext>
            </a:extLst>
          </p:cNvPr>
          <p:cNvSpPr txBox="1"/>
          <p:nvPr/>
        </p:nvSpPr>
        <p:spPr>
          <a:xfrm>
            <a:off x="813564" y="4107816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5A2D5-A828-73E4-8CE1-800C410413A7}"/>
              </a:ext>
            </a:extLst>
          </p:cNvPr>
          <p:cNvSpPr txBox="1"/>
          <p:nvPr/>
        </p:nvSpPr>
        <p:spPr>
          <a:xfrm>
            <a:off x="6193554" y="409943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DA99-34A6-B28C-0381-6976B0D4375C}"/>
              </a:ext>
            </a:extLst>
          </p:cNvPr>
          <p:cNvSpPr txBox="1"/>
          <p:nvPr/>
        </p:nvSpPr>
        <p:spPr>
          <a:xfrm>
            <a:off x="6193554" y="2136127"/>
            <a:ext cx="460444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The global config and styling for the new pipeline means future projects will benefit in time saved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Work on Audit module provides the basis for a re-useable global audit system</a:t>
            </a:r>
            <a:endParaRPr lang="en-GB" sz="1600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  <a:ea typeface="+mn-lt"/>
                <a:cs typeface="Calibri"/>
              </a:rPr>
              <a:t>Benefitted</a:t>
            </a:r>
            <a:r>
              <a:rPr lang="en-GB" sz="1600">
                <a:solidFill>
                  <a:srgbClr val="000000"/>
                </a:solidFill>
                <a:ea typeface="+mn-lt"/>
                <a:cs typeface="Calibri"/>
              </a:rPr>
              <a:t> from years of development and refinement of the CPS global components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AD8D3-FB25-5DD9-A60A-A978279D5BEE}"/>
              </a:ext>
            </a:extLst>
          </p:cNvPr>
          <p:cNvSpPr txBox="1"/>
          <p:nvPr/>
        </p:nvSpPr>
        <p:spPr>
          <a:xfrm>
            <a:off x="813564" y="4554715"/>
            <a:ext cx="46044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 pre-existing library of global modules and styles for the new pipeline would have saved time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More defined AGO branding would have enabled the theme to be designed more efficiently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D9781-B40B-9A24-FC09-B7A89543A377}"/>
              </a:ext>
            </a:extLst>
          </p:cNvPr>
          <p:cNvSpPr txBox="1"/>
          <p:nvPr/>
        </p:nvSpPr>
        <p:spPr>
          <a:xfrm>
            <a:off x="6193554" y="4554715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Factor in more time to spend in development to assess re-useability of components being created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Communicate more often with developer community regarding re-useable components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8F9B7-FFC5-B522-0D86-0F1CCE1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/>
          </a:bodyPr>
          <a:lstStyle/>
          <a:p>
            <a:pPr marL="456565" indent="-456565"/>
            <a:endParaRPr lang="en-GB"/>
          </a:p>
          <a:p>
            <a:pPr marL="456565" indent="-456565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F5D3-2B00-9DFD-8052-342E12B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ctr"/>
            <a:r>
              <a:rPr lang="en-GB" sz="4000"/>
              <a:t>14. Operate a reliable service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5C252F5-DCDD-D8D3-BE00-F4EE777EE0EE}"/>
              </a:ext>
            </a:extLst>
          </p:cNvPr>
          <p:cNvSpPr txBox="1">
            <a:spLocks/>
          </p:cNvSpPr>
          <p:nvPr/>
        </p:nvSpPr>
        <p:spPr>
          <a:xfrm>
            <a:off x="7148214" y="1979152"/>
            <a:ext cx="5313520" cy="36835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37" indent="-457137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62" indent="-380946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8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04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19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35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50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6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81" indent="-304758" algn="l" defTabSz="12190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266E0-70E2-BBC3-4EEE-C505DC37CD61}"/>
              </a:ext>
            </a:extLst>
          </p:cNvPr>
          <p:cNvSpPr txBox="1"/>
          <p:nvPr/>
        </p:nvSpPr>
        <p:spPr>
          <a:xfrm>
            <a:off x="593227" y="1943467"/>
            <a:ext cx="46044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Post-live patches pushed to production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Project team provided feedback from end users and fed through the CI/CD process promptly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Monitoring </a:t>
            </a: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of error logs through service centre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Calibri"/>
                <a:cs typeface="Calibri"/>
              </a:rPr>
              <a:t>Testing of new environments to ensure reliability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DA4C6-C84C-BD76-1DE1-C2E74BF942E9}"/>
              </a:ext>
            </a:extLst>
          </p:cNvPr>
          <p:cNvSpPr txBox="1"/>
          <p:nvPr/>
        </p:nvSpPr>
        <p:spPr>
          <a:xfrm>
            <a:off x="593227" y="1512273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was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A399A-4954-CEDB-9844-9181A060D6F8}"/>
              </a:ext>
            </a:extLst>
          </p:cNvPr>
          <p:cNvSpPr txBox="1"/>
          <p:nvPr/>
        </p:nvSpPr>
        <p:spPr>
          <a:xfrm>
            <a:off x="5973217" y="1515610"/>
            <a:ext cx="3994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What’s worked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9F8FC-85E1-4A45-8EC8-2DF9694C7212}"/>
              </a:ext>
            </a:extLst>
          </p:cNvPr>
          <p:cNvSpPr txBox="1"/>
          <p:nvPr/>
        </p:nvSpPr>
        <p:spPr>
          <a:xfrm>
            <a:off x="593227" y="3915156"/>
            <a:ext cx="3533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What could have enabled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8A08C-DB70-C764-7CE7-825C11C03639}"/>
              </a:ext>
            </a:extLst>
          </p:cNvPr>
          <p:cNvSpPr txBox="1"/>
          <p:nvPr/>
        </p:nvSpPr>
        <p:spPr>
          <a:xfrm>
            <a:off x="5973217" y="3906778"/>
            <a:ext cx="2862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tx2"/>
                </a:solidFill>
                <a:ea typeface="Calibri"/>
                <a:cs typeface="Calibri"/>
              </a:rPr>
              <a:t>Lessons learnt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4CBA-0424-3765-2EF7-9A11B55BA029}"/>
              </a:ext>
            </a:extLst>
          </p:cNvPr>
          <p:cNvSpPr txBox="1"/>
          <p:nvPr/>
        </p:nvSpPr>
        <p:spPr>
          <a:xfrm>
            <a:off x="5973217" y="1943467"/>
            <a:ext cx="46044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App has had no downtime since going live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Encouraging feedback from end users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No showstopper bugs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Audit functionality has enabled effective incident resolution</a:t>
            </a:r>
            <a:endParaRPr lang="en-GB" sz="1600">
              <a:solidFill>
                <a:srgbClr val="0B0C0C"/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38AC0-10B0-C9A9-C8A2-88DD711C83A5}"/>
              </a:ext>
            </a:extLst>
          </p:cNvPr>
          <p:cNvSpPr txBox="1"/>
          <p:nvPr/>
        </p:nvSpPr>
        <p:spPr>
          <a:xfrm>
            <a:off x="593227" y="4362055"/>
            <a:ext cx="46044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Implementation of CSAT functionality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Improved engagement from some user groups to reinforce common understanding of requirements and their implementation</a:t>
            </a: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15220-F8E9-FF8B-A090-6D610156197E}"/>
              </a:ext>
            </a:extLst>
          </p:cNvPr>
          <p:cNvSpPr txBox="1"/>
          <p:nvPr/>
        </p:nvSpPr>
        <p:spPr>
          <a:xfrm>
            <a:off x="5973217" y="4362055"/>
            <a:ext cx="46044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0B0C0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+mn-lt"/>
                <a:cs typeface="+mn-lt"/>
              </a:rPr>
              <a:t>Improve engagement with Application Support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solidFill>
                  <a:srgbClr val="0B0C0C"/>
                </a:solidFill>
                <a:ea typeface="Calibri"/>
                <a:cs typeface="Calibri"/>
              </a:rPr>
              <a:t>More UAT for data migration to identify additional potential bug scenarios</a:t>
            </a:r>
          </a:p>
          <a:p>
            <a:endParaRPr lang="en-GB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49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6390-535E-D09C-913B-906A2364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Closing remarks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Introductions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627A2E6-F5EA-D384-D7A2-22E682F6E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08313" y="-6023"/>
            <a:ext cx="2452229" cy="7078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8861AC-3D41-4559-8261-D692301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" y="70054"/>
            <a:ext cx="1613861" cy="729376"/>
          </a:xfrm>
        </p:spPr>
        <p:txBody>
          <a:bodyPr lIns="91440" tIns="45720" rIns="91440" bIns="45720" anchor="ctr"/>
          <a:lstStyle/>
          <a:p>
            <a:r>
              <a:rPr lang="en-GB" sz="2000"/>
              <a:t>ULS Team</a:t>
            </a:r>
            <a:endParaRPr lang="en-GB" sz="2000"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2B07D2-5B51-5553-275F-1BC3A794D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88566" y="1989195"/>
            <a:ext cx="1806497" cy="1578572"/>
            <a:chOff x="10256446" y="193172"/>
            <a:chExt cx="2039868" cy="17906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F8178B-B68F-45CF-BC4A-29511942690C}"/>
                </a:ext>
              </a:extLst>
            </p:cNvPr>
            <p:cNvSpPr txBox="1"/>
            <p:nvPr/>
          </p:nvSpPr>
          <p:spPr>
            <a:xfrm>
              <a:off x="10256446" y="1390336"/>
              <a:ext cx="2039868" cy="5935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Muhammed Islam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Developer</a:t>
              </a:r>
              <a:endParaRPr lang="en-GB" sz="1400" b="1">
                <a:cs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DAEDC9-F4CB-01B4-7E57-9AD225638BBD}"/>
                </a:ext>
              </a:extLst>
            </p:cNvPr>
            <p:cNvGrpSpPr/>
            <p:nvPr/>
          </p:nvGrpSpPr>
          <p:grpSpPr>
            <a:xfrm>
              <a:off x="10678997" y="193172"/>
              <a:ext cx="1188999" cy="1186807"/>
              <a:chOff x="10678997" y="193172"/>
              <a:chExt cx="1188999" cy="118680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1855E72-06BF-421A-9EDC-2728EAEC971E}"/>
                  </a:ext>
                </a:extLst>
              </p:cNvPr>
              <p:cNvSpPr/>
              <p:nvPr/>
            </p:nvSpPr>
            <p:spPr>
              <a:xfrm>
                <a:off x="10678997" y="193172"/>
                <a:ext cx="1188999" cy="118680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0" name="Graphic 39" descr="Male profile outline">
                <a:extLst>
                  <a:ext uri="{FF2B5EF4-FFF2-40B4-BE49-F238E27FC236}">
                    <a16:creationId xmlns:a16="http://schemas.microsoft.com/office/drawing/2014/main" id="{8CBB7E28-119E-4838-A81B-41A27169A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846352" y="313181"/>
                <a:ext cx="853661" cy="878859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982B5D-5B5C-1201-E9C2-F4496D9F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88563" y="3686419"/>
            <a:ext cx="1686853" cy="1593955"/>
            <a:chOff x="8341186" y="193172"/>
            <a:chExt cx="1908365" cy="1805912"/>
          </a:xfrm>
        </p:grpSpPr>
        <p:pic>
          <p:nvPicPr>
            <p:cNvPr id="43" name="Graphic 42" descr="Male profile outline">
              <a:extLst>
                <a:ext uri="{FF2B5EF4-FFF2-40B4-BE49-F238E27FC236}">
                  <a16:creationId xmlns:a16="http://schemas.microsoft.com/office/drawing/2014/main" id="{7C8BCF4B-DCD3-428D-B366-EBBBD8120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5298" y="311175"/>
              <a:ext cx="841388" cy="903328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84ED24-95D9-479F-B3F2-977FE45CC68C}"/>
                </a:ext>
              </a:extLst>
            </p:cNvPr>
            <p:cNvSpPr/>
            <p:nvPr/>
          </p:nvSpPr>
          <p:spPr>
            <a:xfrm>
              <a:off x="8700822" y="193172"/>
              <a:ext cx="1186967" cy="119077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1DC8FB-7C87-4A3B-ADD4-C41360D35CFB}"/>
                </a:ext>
              </a:extLst>
            </p:cNvPr>
            <p:cNvSpPr txBox="1"/>
            <p:nvPr/>
          </p:nvSpPr>
          <p:spPr>
            <a:xfrm>
              <a:off x="8341186" y="1406288"/>
              <a:ext cx="1908365" cy="5927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Michael Young</a:t>
              </a:r>
              <a:endParaRPr lang="en-GB" sz="1400">
                <a:cs typeface="Calibri"/>
              </a:endParaRPr>
            </a:p>
            <a:p>
              <a:pPr algn="ctr"/>
              <a:r>
                <a:rPr lang="en-GB" sz="1400" b="1"/>
                <a:t>Developer</a:t>
              </a:r>
              <a:endParaRPr lang="en-GB" sz="1400" b="1">
                <a:cs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F461EA-8914-C50F-1106-738B5D563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34997" y="3695000"/>
            <a:ext cx="1600749" cy="1576792"/>
            <a:chOff x="8383915" y="4773736"/>
            <a:chExt cx="1822260" cy="1782688"/>
          </a:xfrm>
        </p:grpSpPr>
        <p:pic>
          <p:nvPicPr>
            <p:cNvPr id="55" name="Graphic 54" descr="Female Profile outline">
              <a:extLst>
                <a:ext uri="{FF2B5EF4-FFF2-40B4-BE49-F238E27FC236}">
                  <a16:creationId xmlns:a16="http://schemas.microsoft.com/office/drawing/2014/main" id="{20C2AF6A-E1F2-B3C5-5863-080224A1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53EAF0-04AE-E2E8-2A78-80BC51D4EC3B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Meadhbh Major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Delivery Manager</a:t>
              </a:r>
              <a:endParaRPr lang="en-US" sz="1400">
                <a:cs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169EE3-B2C4-F44B-94ED-4E46B25CF1AD}"/>
                </a:ext>
              </a:extLst>
            </p:cNvPr>
            <p:cNvSpPr/>
            <p:nvPr/>
          </p:nvSpPr>
          <p:spPr>
            <a:xfrm>
              <a:off x="8700822" y="4773736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B7594B-7C27-FA81-FEDD-A7BC8E9A7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29181" y="1972809"/>
            <a:ext cx="1686855" cy="1637848"/>
            <a:chOff x="4061597" y="2410893"/>
            <a:chExt cx="1908365" cy="184439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9808C-03EE-4BE6-A364-96A80C1D426E}"/>
                </a:ext>
              </a:extLst>
            </p:cNvPr>
            <p:cNvSpPr/>
            <p:nvPr/>
          </p:nvSpPr>
          <p:spPr>
            <a:xfrm>
              <a:off x="4421232" y="2410893"/>
              <a:ext cx="1194089" cy="1190770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501B59-8C57-49A4-A83E-5A2ADB7E6883}"/>
                </a:ext>
              </a:extLst>
            </p:cNvPr>
            <p:cNvSpPr txBox="1"/>
            <p:nvPr/>
          </p:nvSpPr>
          <p:spPr>
            <a:xfrm>
              <a:off x="4061597" y="3666086"/>
              <a:ext cx="1908365" cy="5892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Nazim Cheema </a:t>
              </a:r>
            </a:p>
            <a:p>
              <a:pPr algn="ctr"/>
              <a:r>
                <a:rPr lang="en-GB" sz="1400" b="1">
                  <a:cs typeface="Calibri"/>
                </a:rPr>
                <a:t>BA/Delivery</a:t>
              </a:r>
              <a:endParaRPr lang="en-US" sz="1400">
                <a:cs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F231EA-7626-2E0D-2C14-2F36EB56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34997" y="1967934"/>
            <a:ext cx="1600749" cy="1621094"/>
            <a:chOff x="8383915" y="4723649"/>
            <a:chExt cx="1822260" cy="18327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13A3C2-4285-6744-F35B-F8B44C6F62C3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Stephen Lomas</a:t>
              </a:r>
            </a:p>
            <a:p>
              <a:pPr algn="ctr"/>
              <a:r>
                <a:rPr lang="en-GB" sz="1400" b="1"/>
                <a:t>Senior Developer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6B7BEEF-EE20-2555-F603-0B41E5FAB5C8}"/>
                </a:ext>
              </a:extLst>
            </p:cNvPr>
            <p:cNvSpPr/>
            <p:nvPr/>
          </p:nvSpPr>
          <p:spPr>
            <a:xfrm>
              <a:off x="8700822" y="4723649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5" name="Picture 7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FE671F9-63B0-39EB-0BE3-9910764C2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642" t="25845" r="1991" b="61829"/>
          <a:stretch/>
        </p:blipFill>
        <p:spPr>
          <a:xfrm>
            <a:off x="43313" y="6111949"/>
            <a:ext cx="1556979" cy="74060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E1F0DAF-4A5F-4A3B-4B40-F6F9F12C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46381" y="3698078"/>
            <a:ext cx="1852454" cy="1570637"/>
            <a:chOff x="3306208" y="717393"/>
            <a:chExt cx="1852454" cy="15706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8D942F-187B-443F-8375-3B90E57D62B8}"/>
                </a:ext>
              </a:extLst>
            </p:cNvPr>
            <p:cNvSpPr txBox="1"/>
            <p:nvPr/>
          </p:nvSpPr>
          <p:spPr>
            <a:xfrm>
              <a:off x="3306208" y="1764810"/>
              <a:ext cx="185245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Oluchi Onuoha</a:t>
              </a:r>
            </a:p>
            <a:p>
              <a:pPr algn="ctr"/>
              <a:r>
                <a:rPr lang="en-GB" sz="1400" b="1"/>
                <a:t>Business Analyst</a:t>
              </a:r>
              <a:endParaRPr lang="en-GB" sz="1400" b="1">
                <a:cs typeface="Calibri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69C1A-A9F0-498F-83B4-CC93D594581E}"/>
                </a:ext>
              </a:extLst>
            </p:cNvPr>
            <p:cNvSpPr/>
            <p:nvPr/>
          </p:nvSpPr>
          <p:spPr>
            <a:xfrm>
              <a:off x="3703763" y="717393"/>
              <a:ext cx="1062007" cy="104554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84AA-496B-D546-9A71-8D5AABEEB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1322" y="3683602"/>
            <a:ext cx="2186604" cy="1599589"/>
            <a:chOff x="5024730" y="668412"/>
            <a:chExt cx="2186604" cy="159958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E1C744-EA54-4387-96B0-49BD86BA42D5}"/>
                </a:ext>
              </a:extLst>
            </p:cNvPr>
            <p:cNvSpPr/>
            <p:nvPr/>
          </p:nvSpPr>
          <p:spPr>
            <a:xfrm>
              <a:off x="5573959" y="668412"/>
              <a:ext cx="1080120" cy="1047981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1F80FE-911C-4150-97E3-C1BAA38F7A9B}"/>
                </a:ext>
              </a:extLst>
            </p:cNvPr>
            <p:cNvSpPr txBox="1"/>
            <p:nvPr/>
          </p:nvSpPr>
          <p:spPr>
            <a:xfrm>
              <a:off x="5024730" y="1744781"/>
              <a:ext cx="218660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Bavneet Shergill</a:t>
              </a:r>
            </a:p>
            <a:p>
              <a:pPr algn="ctr"/>
              <a:r>
                <a:rPr lang="en-GB" sz="1400" b="1"/>
                <a:t>Business Analyst</a:t>
              </a:r>
              <a:endParaRPr lang="en-GB" sz="1400" b="1">
                <a:cs typeface="Calibri"/>
              </a:endParaRPr>
            </a:p>
          </p:txBody>
        </p:sp>
        <p:pic>
          <p:nvPicPr>
            <p:cNvPr id="7" name="Graphic 6" descr="Female Profile outline">
              <a:extLst>
                <a:ext uri="{FF2B5EF4-FFF2-40B4-BE49-F238E27FC236}">
                  <a16:creationId xmlns:a16="http://schemas.microsoft.com/office/drawing/2014/main" id="{6922B6E2-EC33-CD03-A38B-6578E2B9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2860" y="807629"/>
              <a:ext cx="705762" cy="79249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57C25F3-3B7E-1820-1128-6366753B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59062" y="5285996"/>
            <a:ext cx="1447317" cy="1390407"/>
            <a:chOff x="10338651" y="2392468"/>
            <a:chExt cx="1908365" cy="176726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E8D4F2A-D534-667B-5651-F9F75714C984}"/>
                </a:ext>
              </a:extLst>
            </p:cNvPr>
            <p:cNvSpPr/>
            <p:nvPr/>
          </p:nvSpPr>
          <p:spPr>
            <a:xfrm>
              <a:off x="10678997" y="2392468"/>
              <a:ext cx="1186967" cy="1190770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C71B3AC-1B69-3F3C-6114-5851D7EF9592}"/>
                </a:ext>
              </a:extLst>
            </p:cNvPr>
            <p:cNvSpPr txBox="1"/>
            <p:nvPr/>
          </p:nvSpPr>
          <p:spPr>
            <a:xfrm>
              <a:off x="10338651" y="3568355"/>
              <a:ext cx="1908365" cy="5913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Contractor</a:t>
              </a:r>
            </a:p>
            <a:p>
              <a:pPr algn="ctr"/>
              <a:r>
                <a:rPr lang="en-GB" sz="1400" b="1"/>
                <a:t>Skill</a:t>
              </a:r>
              <a:endParaRPr lang="en-GB" sz="1400">
                <a:cs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D66CAE-2E75-3A36-FD7C-6FD02152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47724" y="3574550"/>
            <a:ext cx="1447318" cy="1651905"/>
            <a:chOff x="8383917" y="4143724"/>
            <a:chExt cx="1822260" cy="206387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804E79-49C7-36B3-4540-2AB6F91A8DDB}"/>
                </a:ext>
              </a:extLst>
            </p:cNvPr>
            <p:cNvSpPr/>
            <p:nvPr/>
          </p:nvSpPr>
          <p:spPr>
            <a:xfrm>
              <a:off x="8721607" y="4143724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9564C9-C6DE-7336-3E70-430E57F9ACBA}"/>
                </a:ext>
              </a:extLst>
            </p:cNvPr>
            <p:cNvSpPr txBox="1"/>
            <p:nvPr/>
          </p:nvSpPr>
          <p:spPr>
            <a:xfrm>
              <a:off x="8383917" y="5284721"/>
              <a:ext cx="1822260" cy="9228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AGO Civil </a:t>
              </a:r>
              <a:br>
                <a:rPr lang="en-GB" sz="1400">
                  <a:cs typeface="Calibri"/>
                </a:rPr>
              </a:br>
              <a:r>
                <a:rPr lang="en-GB" sz="1400">
                  <a:cs typeface="Calibri"/>
                </a:rPr>
                <a:t>servant</a:t>
              </a:r>
            </a:p>
            <a:p>
              <a:pPr algn="ctr"/>
              <a:r>
                <a:rPr lang="en-GB" sz="1400" b="1"/>
                <a:t>Skill</a:t>
              </a:r>
              <a:endParaRPr lang="en-GB" sz="1400" b="1"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1874CD5-FD79-BA0E-CE7E-818ECCF2A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59061" y="3574550"/>
            <a:ext cx="1447318" cy="1436460"/>
            <a:chOff x="8383917" y="4143724"/>
            <a:chExt cx="1822260" cy="179470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617DA2-348E-D475-4CB9-598B3DC4DB9D}"/>
                </a:ext>
              </a:extLst>
            </p:cNvPr>
            <p:cNvSpPr/>
            <p:nvPr/>
          </p:nvSpPr>
          <p:spPr>
            <a:xfrm>
              <a:off x="8721607" y="4143724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20F283-88F8-6051-FE4C-1CD348744DB6}"/>
                </a:ext>
              </a:extLst>
            </p:cNvPr>
            <p:cNvSpPr txBox="1"/>
            <p:nvPr/>
          </p:nvSpPr>
          <p:spPr>
            <a:xfrm>
              <a:off x="8383917" y="5284720"/>
              <a:ext cx="1822260" cy="6537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Left CPS</a:t>
              </a:r>
            </a:p>
            <a:p>
              <a:pPr algn="ctr"/>
              <a:r>
                <a:rPr lang="en-GB" sz="1400" b="1"/>
                <a:t>Skill</a:t>
              </a:r>
              <a:endParaRPr lang="en-GB" sz="1400" b="1">
                <a:cs typeface="Calibr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529CF-19F9-59A1-829B-D51C4564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47724" y="5285996"/>
            <a:ext cx="1447318" cy="1651905"/>
            <a:chOff x="8383917" y="4143724"/>
            <a:chExt cx="1822260" cy="206387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0EE452-4234-D8D2-BE1F-1DDA129E4B31}"/>
                </a:ext>
              </a:extLst>
            </p:cNvPr>
            <p:cNvSpPr/>
            <p:nvPr/>
          </p:nvSpPr>
          <p:spPr>
            <a:xfrm>
              <a:off x="8721607" y="4143724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0EF2B7-DD72-6F51-3CBE-76E92861F346}"/>
                </a:ext>
              </a:extLst>
            </p:cNvPr>
            <p:cNvSpPr txBox="1"/>
            <p:nvPr/>
          </p:nvSpPr>
          <p:spPr>
            <a:xfrm>
              <a:off x="8383917" y="5284721"/>
              <a:ext cx="1822260" cy="9228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CPS Civil </a:t>
              </a:r>
              <a:br>
                <a:rPr lang="en-GB" sz="1400">
                  <a:cs typeface="Calibri"/>
                </a:rPr>
              </a:br>
              <a:r>
                <a:rPr lang="en-GB" sz="1400">
                  <a:cs typeface="Calibri"/>
                </a:rPr>
                <a:t>servant</a:t>
              </a:r>
            </a:p>
            <a:p>
              <a:pPr algn="ctr"/>
              <a:r>
                <a:rPr lang="en-GB" sz="1400" b="1"/>
                <a:t>Skill</a:t>
              </a:r>
              <a:endParaRPr lang="en-GB" sz="1400" b="1">
                <a:cs typeface="Calibri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857503-9898-39AD-1B65-CA90A9C49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09461" y="133573"/>
            <a:ext cx="1600749" cy="1576793"/>
            <a:chOff x="8383915" y="4773736"/>
            <a:chExt cx="1822260" cy="17826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815AE2-BFA6-0CE1-F61C-8BD3B5AB034B}"/>
                </a:ext>
              </a:extLst>
            </p:cNvPr>
            <p:cNvSpPr txBox="1"/>
            <p:nvPr/>
          </p:nvSpPr>
          <p:spPr>
            <a:xfrm>
              <a:off x="8383915" y="5964884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Dave Ward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Product Owner</a:t>
              </a:r>
              <a:endParaRPr lang="en-US" sz="1400">
                <a:cs typeface="Calibri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E529C3-4CED-DB43-CB62-866E51EA7391}"/>
                </a:ext>
              </a:extLst>
            </p:cNvPr>
            <p:cNvSpPr/>
            <p:nvPr/>
          </p:nvSpPr>
          <p:spPr>
            <a:xfrm>
              <a:off x="8700822" y="4773736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9C9B67-AE59-DE1C-223F-15F2E4DA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88568" y="142278"/>
            <a:ext cx="1600749" cy="1576791"/>
            <a:chOff x="8383915" y="4773736"/>
            <a:chExt cx="1822260" cy="1782688"/>
          </a:xfrm>
        </p:grpSpPr>
        <p:pic>
          <p:nvPicPr>
            <p:cNvPr id="76" name="Graphic 75" descr="Female Profile outline">
              <a:extLst>
                <a:ext uri="{FF2B5EF4-FFF2-40B4-BE49-F238E27FC236}">
                  <a16:creationId xmlns:a16="http://schemas.microsoft.com/office/drawing/2014/main" id="{866BD87F-EFEB-E02D-EC5B-E4412AE77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2290" y="4881599"/>
              <a:ext cx="803425" cy="89597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B19405-0444-7B29-B2F6-E0672ED08F45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Rachael Davies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Product Owner</a:t>
              </a:r>
              <a:endParaRPr lang="en-US" sz="1400">
                <a:cs typeface="Calibri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4815E8A-BA08-1E08-D1CB-809F1A699DB9}"/>
                </a:ext>
              </a:extLst>
            </p:cNvPr>
            <p:cNvSpPr/>
            <p:nvPr/>
          </p:nvSpPr>
          <p:spPr>
            <a:xfrm>
              <a:off x="8700822" y="4773736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1" name="Graphic 80" descr="Male profile outline">
            <a:extLst>
              <a:ext uri="{FF2B5EF4-FFF2-40B4-BE49-F238E27FC236}">
                <a16:creationId xmlns:a16="http://schemas.microsoft.com/office/drawing/2014/main" id="{EFFEC214-DFB7-D4AF-0B51-12D7AE728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911" y="2122195"/>
            <a:ext cx="755998" cy="774752"/>
          </a:xfrm>
          <a:prstGeom prst="rect">
            <a:avLst/>
          </a:prstGeom>
        </p:spPr>
      </p:pic>
      <p:pic>
        <p:nvPicPr>
          <p:cNvPr id="82" name="Graphic 81" descr="Male profile outline">
            <a:extLst>
              <a:ext uri="{FF2B5EF4-FFF2-40B4-BE49-F238E27FC236}">
                <a16:creationId xmlns:a16="http://schemas.microsoft.com/office/drawing/2014/main" id="{E6FB84DB-8A57-A8BF-3B50-437F00B2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3744" y="2141128"/>
            <a:ext cx="755998" cy="774752"/>
          </a:xfrm>
          <a:prstGeom prst="rect">
            <a:avLst/>
          </a:prstGeom>
        </p:spPr>
      </p:pic>
      <p:pic>
        <p:nvPicPr>
          <p:cNvPr id="83" name="Graphic 82" descr="Female Profile outline">
            <a:extLst>
              <a:ext uri="{FF2B5EF4-FFF2-40B4-BE49-F238E27FC236}">
                <a16:creationId xmlns:a16="http://schemas.microsoft.com/office/drawing/2014/main" id="{53B9CE14-1F25-35F2-D6FB-C97C30492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9727" y="3829832"/>
            <a:ext cx="705762" cy="7924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968963A-7E30-309C-33C8-C780463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2615" y="1989195"/>
            <a:ext cx="1806497" cy="1578572"/>
            <a:chOff x="10256446" y="193172"/>
            <a:chExt cx="2039868" cy="17906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CD56B3-1ADD-CBE6-DE10-8A6BCF556DF3}"/>
                </a:ext>
              </a:extLst>
            </p:cNvPr>
            <p:cNvSpPr txBox="1"/>
            <p:nvPr/>
          </p:nvSpPr>
          <p:spPr>
            <a:xfrm>
              <a:off x="10256446" y="1390336"/>
              <a:ext cx="2039868" cy="5935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Ben Wagner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Business Analyst</a:t>
              </a:r>
              <a:endParaRPr lang="en-GB" sz="1400" b="1">
                <a:cs typeface="Calibr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52EB55-7407-5C1D-D6A5-B5BFF93981B5}"/>
                </a:ext>
              </a:extLst>
            </p:cNvPr>
            <p:cNvGrpSpPr/>
            <p:nvPr/>
          </p:nvGrpSpPr>
          <p:grpSpPr>
            <a:xfrm>
              <a:off x="10678997" y="193172"/>
              <a:ext cx="1188999" cy="1186807"/>
              <a:chOff x="10678997" y="193172"/>
              <a:chExt cx="1188999" cy="118680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2BEE53-629B-B861-A409-A520426E91CE}"/>
                  </a:ext>
                </a:extLst>
              </p:cNvPr>
              <p:cNvSpPr/>
              <p:nvPr/>
            </p:nvSpPr>
            <p:spPr>
              <a:xfrm>
                <a:off x="10678997" y="193172"/>
                <a:ext cx="1188999" cy="118680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 descr="Male profile outline">
                <a:extLst>
                  <a:ext uri="{FF2B5EF4-FFF2-40B4-BE49-F238E27FC236}">
                    <a16:creationId xmlns:a16="http://schemas.microsoft.com/office/drawing/2014/main" id="{408B947A-3BC1-167E-05B8-D0A0ACBCE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846352" y="313181"/>
                <a:ext cx="853661" cy="87885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4B3232-F40F-862D-7D24-5ADE93BD0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2891" y="149817"/>
            <a:ext cx="1600749" cy="1576791"/>
            <a:chOff x="8383915" y="4773736"/>
            <a:chExt cx="1822260" cy="1782688"/>
          </a:xfrm>
        </p:grpSpPr>
        <p:pic>
          <p:nvPicPr>
            <p:cNvPr id="20" name="Graphic 19" descr="Female Profile outline">
              <a:extLst>
                <a:ext uri="{FF2B5EF4-FFF2-40B4-BE49-F238E27FC236}">
                  <a16:creationId xmlns:a16="http://schemas.microsoft.com/office/drawing/2014/main" id="{0B82C43A-9825-6ABF-267D-35F35D26A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332" y="4902206"/>
              <a:ext cx="803425" cy="89597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0D1B59-7177-E0B5-2860-63250CA2B203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Nicola Young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Business Lead</a:t>
              </a:r>
              <a:endParaRPr lang="en-US" sz="1400">
                <a:cs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90F142-6B7C-AA65-F40D-089DB99F90B3}"/>
                </a:ext>
              </a:extLst>
            </p:cNvPr>
            <p:cNvSpPr/>
            <p:nvPr/>
          </p:nvSpPr>
          <p:spPr>
            <a:xfrm>
              <a:off x="8700822" y="4773736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D6299C26-89EC-EA10-D69B-2A01F6A79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971" y="245224"/>
            <a:ext cx="755998" cy="77475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0A30175-FD78-F46F-B4D1-DAE5B3AD1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3626" y="1863103"/>
            <a:ext cx="1447318" cy="1651905"/>
            <a:chOff x="8383917" y="4143724"/>
            <a:chExt cx="1822260" cy="206387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BBC7EE-2BAE-48CA-E1C8-B4D3E6794A1F}"/>
                </a:ext>
              </a:extLst>
            </p:cNvPr>
            <p:cNvSpPr/>
            <p:nvPr/>
          </p:nvSpPr>
          <p:spPr>
            <a:xfrm>
              <a:off x="8721607" y="4143724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4C2D54-BDD8-979D-3309-22C5246CBD2A}"/>
                </a:ext>
              </a:extLst>
            </p:cNvPr>
            <p:cNvSpPr txBox="1"/>
            <p:nvPr/>
          </p:nvSpPr>
          <p:spPr>
            <a:xfrm>
              <a:off x="8383917" y="5284721"/>
              <a:ext cx="1822260" cy="9228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Still within AGO, not on project</a:t>
              </a:r>
            </a:p>
            <a:p>
              <a:pPr algn="ctr"/>
              <a:r>
                <a:rPr lang="en-GB" sz="1400" b="1"/>
                <a:t>Skill</a:t>
              </a:r>
              <a:endParaRPr lang="en-GB" sz="1400" b="1">
                <a:cs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96F7F1A-F854-148D-BD56-D5039CD77A8E}"/>
              </a:ext>
            </a:extLst>
          </p:cNvPr>
          <p:cNvSpPr txBox="1"/>
          <p:nvPr/>
        </p:nvSpPr>
        <p:spPr>
          <a:xfrm>
            <a:off x="2269226" y="5966450"/>
            <a:ext cx="377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Team members in chronological order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48B285-22D2-906C-6897-E403C891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78943" y="129384"/>
            <a:ext cx="1600749" cy="1576791"/>
            <a:chOff x="8383915" y="4773736"/>
            <a:chExt cx="1822260" cy="1782688"/>
          </a:xfrm>
        </p:grpSpPr>
        <p:pic>
          <p:nvPicPr>
            <p:cNvPr id="42" name="Graphic 41" descr="Female Profile outline">
              <a:extLst>
                <a:ext uri="{FF2B5EF4-FFF2-40B4-BE49-F238E27FC236}">
                  <a16:creationId xmlns:a16="http://schemas.microsoft.com/office/drawing/2014/main" id="{78A9368F-9585-1283-88C6-BBE7555C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2290" y="4881599"/>
              <a:ext cx="803425" cy="89597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FBC656-D995-50B3-B5E9-66E08ACFAA75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>
                  <a:cs typeface="Calibri"/>
                </a:rPr>
                <a:t>Balli Sandhu</a:t>
              </a:r>
              <a:endParaRPr lang="en-US" sz="1400">
                <a:cs typeface="Calibri"/>
              </a:endParaRPr>
            </a:p>
            <a:p>
              <a:pPr algn="ctr"/>
              <a:r>
                <a:rPr lang="en-GB" sz="1400" b="1"/>
                <a:t>Product Owner</a:t>
              </a:r>
              <a:endParaRPr lang="en-US" sz="1400">
                <a:cs typeface="Calibri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6265E6-105D-892C-36D9-592CE1144761}"/>
                </a:ext>
              </a:extLst>
            </p:cNvPr>
            <p:cNvSpPr/>
            <p:nvPr/>
          </p:nvSpPr>
          <p:spPr>
            <a:xfrm>
              <a:off x="8700822" y="4773736"/>
              <a:ext cx="1186476" cy="1188138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75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65910-81D2-C388-8B11-584329B61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6697" y="0"/>
            <a:ext cx="2452229" cy="6858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27A2E6-F5EA-D384-D7A2-22E682F6E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3166" y="-402182"/>
            <a:ext cx="2452229" cy="6877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8861AC-3D41-4559-8261-D692301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" y="70054"/>
            <a:ext cx="1613861" cy="729376"/>
          </a:xfrm>
        </p:spPr>
        <p:txBody>
          <a:bodyPr lIns="91440" tIns="45720" rIns="91440" bIns="45720" anchor="ctr"/>
          <a:lstStyle/>
          <a:p>
            <a:r>
              <a:rPr lang="en-GB" sz="2000"/>
              <a:t>Sponsors</a:t>
            </a:r>
            <a:endParaRPr lang="en-GB" sz="200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431FD-9205-0293-348B-728296DE2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95977" y="563852"/>
            <a:ext cx="1600749" cy="1491122"/>
            <a:chOff x="8383915" y="4869732"/>
            <a:chExt cx="1822260" cy="1687156"/>
          </a:xfrm>
        </p:grpSpPr>
        <p:pic>
          <p:nvPicPr>
            <p:cNvPr id="50" name="Graphic 49" descr="Female Profile outline">
              <a:extLst>
                <a:ext uri="{FF2B5EF4-FFF2-40B4-BE49-F238E27FC236}">
                  <a16:creationId xmlns:a16="http://schemas.microsoft.com/office/drawing/2014/main" id="{1E77EC63-135A-1CDF-B3FA-5A80E371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ABEFD7-E888-F968-7C16-DE6E4F651F30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/>
                <a:t>Astrid Goodwin</a:t>
              </a:r>
            </a:p>
            <a:p>
              <a:pPr algn="ctr"/>
              <a:r>
                <a:rPr lang="en-GB" sz="1400" b="1"/>
                <a:t>Business Sponsor</a:t>
              </a:r>
            </a:p>
          </p:txBody>
        </p:sp>
      </p:grpSp>
      <p:pic>
        <p:nvPicPr>
          <p:cNvPr id="75" name="Picture 7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FE671F9-63B0-39EB-0BE3-9910764C2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42" t="25845" r="1991" b="61829"/>
          <a:stretch/>
        </p:blipFill>
        <p:spPr>
          <a:xfrm>
            <a:off x="43313" y="6111949"/>
            <a:ext cx="1597800" cy="72699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8D2CE4-1006-F53A-5F73-2EBCDF78E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397" y="437450"/>
            <a:ext cx="1600749" cy="1836538"/>
            <a:chOff x="8889292" y="4324929"/>
            <a:chExt cx="1600749" cy="18365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9C7799-469B-4D41-4739-A4DF6242086F}"/>
                </a:ext>
              </a:extLst>
            </p:cNvPr>
            <p:cNvGrpSpPr/>
            <p:nvPr/>
          </p:nvGrpSpPr>
          <p:grpSpPr>
            <a:xfrm>
              <a:off x="8889292" y="4324929"/>
              <a:ext cx="1600749" cy="1836538"/>
              <a:chOff x="8383915" y="4723649"/>
              <a:chExt cx="1822260" cy="207635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AD954E0-DEFD-CA25-6720-3D4295F49250}"/>
                  </a:ext>
                </a:extLst>
              </p:cNvPr>
              <p:cNvSpPr/>
              <p:nvPr/>
            </p:nvSpPr>
            <p:spPr>
              <a:xfrm>
                <a:off x="8700822" y="4723649"/>
                <a:ext cx="1186476" cy="1188138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B70D2E9-8DBA-4E03-4C32-9572F774DA8C}"/>
                  </a:ext>
                </a:extLst>
              </p:cNvPr>
              <p:cNvSpPr txBox="1"/>
              <p:nvPr/>
            </p:nvSpPr>
            <p:spPr>
              <a:xfrm>
                <a:off x="8383915" y="5964882"/>
                <a:ext cx="1822260" cy="8351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GB" sz="1400"/>
                  <a:t>Joe Nnabugwu</a:t>
                </a:r>
                <a:endParaRPr lang="en-US" sz="1400">
                  <a:cs typeface="Calibri"/>
                </a:endParaRPr>
              </a:p>
              <a:p>
                <a:pPr algn="ctr"/>
                <a:r>
                  <a:rPr lang="en-GB" sz="1400" b="1"/>
                  <a:t>Accessibility Testing</a:t>
                </a:r>
                <a:endParaRPr lang="en-US" sz="1400">
                  <a:cs typeface="Calibri"/>
                </a:endParaRPr>
              </a:p>
            </p:txBody>
          </p:sp>
        </p:grpSp>
        <p:pic>
          <p:nvPicPr>
            <p:cNvPr id="77" name="Graphic 76" descr="Male profile outline">
              <a:extLst>
                <a:ext uri="{FF2B5EF4-FFF2-40B4-BE49-F238E27FC236}">
                  <a16:creationId xmlns:a16="http://schemas.microsoft.com/office/drawing/2014/main" id="{F0422FBD-00AB-CD7D-2DD7-35F2B3A9A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44145" y="4475623"/>
              <a:ext cx="743725" cy="7992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D37867-B05F-D279-70C5-4F5FB3F6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93414" y="434745"/>
            <a:ext cx="1600749" cy="1835675"/>
            <a:chOff x="8383915" y="4723649"/>
            <a:chExt cx="1822260" cy="2077006"/>
          </a:xfrm>
        </p:grpSpPr>
        <p:pic>
          <p:nvPicPr>
            <p:cNvPr id="6" name="Graphic 5" descr="Female Profile outline">
              <a:extLst>
                <a:ext uri="{FF2B5EF4-FFF2-40B4-BE49-F238E27FC236}">
                  <a16:creationId xmlns:a16="http://schemas.microsoft.com/office/drawing/2014/main" id="{51151918-D4AA-F223-DD22-CAD9D9379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3597D2-3723-69A3-F4EA-FBDE7C121F5A}"/>
                </a:ext>
              </a:extLst>
            </p:cNvPr>
            <p:cNvSpPr/>
            <p:nvPr/>
          </p:nvSpPr>
          <p:spPr>
            <a:xfrm>
              <a:off x="8700822" y="4723649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82DD48-F73B-6ED6-3E2C-7CE1D65423EB}"/>
                </a:ext>
              </a:extLst>
            </p:cNvPr>
            <p:cNvSpPr txBox="1"/>
            <p:nvPr/>
          </p:nvSpPr>
          <p:spPr>
            <a:xfrm>
              <a:off x="8383915" y="5964881"/>
              <a:ext cx="1822260" cy="835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/>
                <a:t>Janine Durham</a:t>
              </a:r>
            </a:p>
            <a:p>
              <a:pPr algn="ctr"/>
              <a:r>
                <a:rPr lang="en-GB" sz="1400" b="1"/>
                <a:t>Accessibility Testing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2183FBB-0460-F75B-92DA-61EA635D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1711" y="462300"/>
            <a:ext cx="1042250" cy="1050910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627A2E6-F5EA-D384-D7A2-22E682F6E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6934" y="-2894"/>
            <a:ext cx="3122374" cy="6860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8861AC-3D41-4559-8261-D692301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-361037"/>
            <a:ext cx="1494127" cy="1972562"/>
          </a:xfrm>
        </p:spPr>
        <p:txBody>
          <a:bodyPr lIns="91440" tIns="45720" rIns="91440" bIns="45720" anchor="ctr"/>
          <a:lstStyle/>
          <a:p>
            <a:r>
              <a:rPr lang="en-GB" sz="2000">
                <a:cs typeface="Calibri"/>
              </a:rPr>
              <a:t>Current AGO ULS Team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E7105-7310-CD6A-B4B0-F95FBD430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16552" y="3403254"/>
            <a:ext cx="1418867" cy="1455076"/>
            <a:chOff x="6295661" y="4759256"/>
            <a:chExt cx="1822260" cy="1783923"/>
          </a:xfrm>
        </p:grpSpPr>
        <p:pic>
          <p:nvPicPr>
            <p:cNvPr id="36" name="Graphic 35" descr="Male profile outline">
              <a:extLst>
                <a:ext uri="{FF2B5EF4-FFF2-40B4-BE49-F238E27FC236}">
                  <a16:creationId xmlns:a16="http://schemas.microsoft.com/office/drawing/2014/main" id="{B2827040-3DA0-4306-840E-F18F25548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1287" y="4830674"/>
              <a:ext cx="803425" cy="89597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9AE892-3907-4880-8A07-CA91DB442663}"/>
                </a:ext>
              </a:extLst>
            </p:cNvPr>
            <p:cNvSpPr txBox="1"/>
            <p:nvPr/>
          </p:nvSpPr>
          <p:spPr>
            <a:xfrm>
              <a:off x="6295661" y="5949322"/>
              <a:ext cx="1822260" cy="5938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Michael Young</a:t>
              </a:r>
            </a:p>
            <a:p>
              <a:pPr algn="ctr"/>
              <a:r>
                <a:rPr lang="en-GB" sz="1400" b="1"/>
                <a:t>Developer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28E1CA-47C3-40C0-9E17-C7FD0C166244}"/>
                </a:ext>
              </a:extLst>
            </p:cNvPr>
            <p:cNvSpPr/>
            <p:nvPr/>
          </p:nvSpPr>
          <p:spPr>
            <a:xfrm>
              <a:off x="6609006" y="4759256"/>
              <a:ext cx="1193597" cy="1188138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F461EA-8914-C50F-1106-738B5D563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01600" y="57574"/>
            <a:ext cx="1418867" cy="1500775"/>
            <a:chOff x="8383915" y="4723649"/>
            <a:chExt cx="1822260" cy="1832775"/>
          </a:xfrm>
        </p:grpSpPr>
        <p:pic>
          <p:nvPicPr>
            <p:cNvPr id="55" name="Graphic 54" descr="Female Profile outline">
              <a:extLst>
                <a:ext uri="{FF2B5EF4-FFF2-40B4-BE49-F238E27FC236}">
                  <a16:creationId xmlns:a16="http://schemas.microsoft.com/office/drawing/2014/main" id="{20C2AF6A-E1F2-B3C5-5863-080224A1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53EAF0-04AE-E2E8-2A78-80BC51D4EC3B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Rachael Davies</a:t>
              </a:r>
              <a:br>
                <a:rPr lang="en-GB" sz="1400"/>
              </a:br>
              <a:r>
                <a:rPr lang="en-GB" sz="1400" b="1"/>
                <a:t>Product Owner</a:t>
              </a:r>
              <a:endParaRPr lang="en-US" sz="1400" b="1">
                <a:cs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169EE3-B2C4-F44B-94ED-4E46B25CF1AD}"/>
                </a:ext>
              </a:extLst>
            </p:cNvPr>
            <p:cNvSpPr/>
            <p:nvPr/>
          </p:nvSpPr>
          <p:spPr>
            <a:xfrm>
              <a:off x="8700822" y="4723649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18FA91-7231-A3B6-E521-5290BF85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8545" y="1724725"/>
            <a:ext cx="1495188" cy="1512150"/>
            <a:chOff x="4351488" y="2415923"/>
            <a:chExt cx="1908365" cy="18393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B7594B-7C27-FA81-FEDD-A7BC8E9A7C3C}"/>
                </a:ext>
              </a:extLst>
            </p:cNvPr>
            <p:cNvGrpSpPr/>
            <p:nvPr/>
          </p:nvGrpSpPr>
          <p:grpSpPr>
            <a:xfrm>
              <a:off x="4351488" y="2415923"/>
              <a:ext cx="1908365" cy="1839366"/>
              <a:chOff x="4061597" y="2415923"/>
              <a:chExt cx="1908365" cy="183936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D9808C-03EE-4BE6-A364-96A80C1D426E}"/>
                  </a:ext>
                </a:extLst>
              </p:cNvPr>
              <p:cNvSpPr/>
              <p:nvPr/>
            </p:nvSpPr>
            <p:spPr>
              <a:xfrm>
                <a:off x="4421232" y="2415923"/>
                <a:ext cx="1194089" cy="1190770"/>
              </a:xfrm>
              <a:prstGeom prst="ellipse">
                <a:avLst/>
              </a:prstGeom>
              <a:noFill/>
              <a:ln w="12700">
                <a:solidFill>
                  <a:srgbClr val="045D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501B59-8C57-49A4-A83E-5A2ADB7E6883}"/>
                  </a:ext>
                </a:extLst>
              </p:cNvPr>
              <p:cNvSpPr txBox="1"/>
              <p:nvPr/>
            </p:nvSpPr>
            <p:spPr>
              <a:xfrm>
                <a:off x="4061597" y="3666086"/>
                <a:ext cx="1908365" cy="5892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GB" sz="1400">
                    <a:cs typeface="Calibri"/>
                  </a:rPr>
                  <a:t>Oluchi Onuoha</a:t>
                </a:r>
              </a:p>
              <a:p>
                <a:pPr algn="ctr"/>
                <a:r>
                  <a:rPr lang="en-GB" sz="1400" b="1">
                    <a:cs typeface="Calibri"/>
                  </a:rPr>
                  <a:t>Business Analyst</a:t>
                </a:r>
                <a:endParaRPr lang="en-US" sz="1400">
                  <a:cs typeface="Calibri"/>
                </a:endParaRPr>
              </a:p>
            </p:txBody>
          </p:sp>
        </p:grpSp>
        <p:pic>
          <p:nvPicPr>
            <p:cNvPr id="59" name="Graphic 58" descr="Female Profile outline">
              <a:extLst>
                <a:ext uri="{FF2B5EF4-FFF2-40B4-BE49-F238E27FC236}">
                  <a16:creationId xmlns:a16="http://schemas.microsoft.com/office/drawing/2014/main" id="{39F6086A-1C2D-7803-71F1-D4A7CC61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4014" y="2568210"/>
              <a:ext cx="853661" cy="87885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F231EA-7626-2E0D-2C14-2F36EB56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01600" y="5024704"/>
            <a:ext cx="1418867" cy="1500775"/>
            <a:chOff x="8383915" y="4723649"/>
            <a:chExt cx="1822260" cy="1832775"/>
          </a:xfrm>
        </p:grpSpPr>
        <p:pic>
          <p:nvPicPr>
            <p:cNvPr id="62" name="Graphic 61" descr="Female Profile outline">
              <a:extLst>
                <a:ext uri="{FF2B5EF4-FFF2-40B4-BE49-F238E27FC236}">
                  <a16:creationId xmlns:a16="http://schemas.microsoft.com/office/drawing/2014/main" id="{4B021E46-E340-1EB9-3B14-6E3042B44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13A3C2-4285-6744-F35B-F8B44C6F62C3}"/>
                </a:ext>
              </a:extLst>
            </p:cNvPr>
            <p:cNvSpPr txBox="1"/>
            <p:nvPr/>
          </p:nvSpPr>
          <p:spPr>
            <a:xfrm>
              <a:off x="8383915" y="5964882"/>
              <a:ext cx="1822260" cy="591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Meadhbh Major</a:t>
              </a:r>
            </a:p>
            <a:p>
              <a:pPr algn="ctr"/>
              <a:r>
                <a:rPr lang="en-GB" sz="1400" b="1"/>
                <a:t>Delivery Manager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6B7BEEF-EE20-2555-F603-0B41E5FAB5C8}"/>
                </a:ext>
              </a:extLst>
            </p:cNvPr>
            <p:cNvSpPr/>
            <p:nvPr/>
          </p:nvSpPr>
          <p:spPr>
            <a:xfrm>
              <a:off x="8700822" y="4723649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5" name="Picture 7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FE671F9-63B0-39EB-0BE3-9910764C2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642" t="25845" r="1991" b="61829"/>
          <a:stretch/>
        </p:blipFill>
        <p:spPr>
          <a:xfrm>
            <a:off x="43313" y="6111949"/>
            <a:ext cx="1597800" cy="72699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850AD2-9D2C-6EC9-FDF0-498420BF6FA1}"/>
              </a:ext>
            </a:extLst>
          </p:cNvPr>
          <p:cNvSpPr txBox="1"/>
          <p:nvPr/>
        </p:nvSpPr>
        <p:spPr>
          <a:xfrm>
            <a:off x="2055424" y="72171"/>
            <a:ext cx="1470317" cy="314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 b="1"/>
              <a:t>Service Owner</a:t>
            </a:r>
            <a:endParaRPr lang="en-US" sz="1400" b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7D8021-A317-8729-CCD7-3DF1D7BD8CCA}"/>
              </a:ext>
            </a:extLst>
          </p:cNvPr>
          <p:cNvSpPr txBox="1"/>
          <p:nvPr/>
        </p:nvSpPr>
        <p:spPr>
          <a:xfrm>
            <a:off x="2055423" y="1699145"/>
            <a:ext cx="17031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 b="1">
                <a:cs typeface="Calibri"/>
              </a:rPr>
              <a:t>Business Analysts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7EF450-9D02-7A38-56AF-6013E4881B23}"/>
              </a:ext>
            </a:extLst>
          </p:cNvPr>
          <p:cNvSpPr txBox="1"/>
          <p:nvPr/>
        </p:nvSpPr>
        <p:spPr>
          <a:xfrm>
            <a:off x="2055422" y="5115947"/>
            <a:ext cx="105842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 b="1">
                <a:cs typeface="Calibri"/>
              </a:rPr>
              <a:t>Delivery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9E4EBE-EE6D-393C-1C88-9E1F178E027D}"/>
              </a:ext>
            </a:extLst>
          </p:cNvPr>
          <p:cNvSpPr txBox="1"/>
          <p:nvPr/>
        </p:nvSpPr>
        <p:spPr>
          <a:xfrm>
            <a:off x="2055421" y="3464030"/>
            <a:ext cx="10584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 b="1">
                <a:cs typeface="Calibri"/>
              </a:rPr>
              <a:t>Technical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AC83D-B164-8DBB-75B9-1FF8C1B5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01600" y="3403253"/>
            <a:ext cx="1418867" cy="1493911"/>
            <a:chOff x="6295661" y="4759256"/>
            <a:chExt cx="1822260" cy="1831534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64D7CA8F-A2C8-91F2-47F7-A06E6B39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1287" y="4830674"/>
              <a:ext cx="803425" cy="8959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994627-06A4-C480-8B8F-3464C09663A4}"/>
                </a:ext>
              </a:extLst>
            </p:cNvPr>
            <p:cNvSpPr txBox="1"/>
            <p:nvPr/>
          </p:nvSpPr>
          <p:spPr>
            <a:xfrm>
              <a:off x="6295661" y="5949322"/>
              <a:ext cx="1822260" cy="64146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Stephen Lomas</a:t>
              </a:r>
            </a:p>
            <a:p>
              <a:pPr algn="ctr"/>
              <a:r>
                <a:rPr lang="en-GB" sz="1400" b="1"/>
                <a:t>Developer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CE2C0D-7026-D8E8-6B3C-B556835544E8}"/>
                </a:ext>
              </a:extLst>
            </p:cNvPr>
            <p:cNvSpPr/>
            <p:nvPr/>
          </p:nvSpPr>
          <p:spPr>
            <a:xfrm>
              <a:off x="6609006" y="4759256"/>
              <a:ext cx="1193597" cy="1188138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F32742-B868-7F77-D627-60A23D4FC0C5}"/>
              </a:ext>
            </a:extLst>
          </p:cNvPr>
          <p:cNvSpPr txBox="1"/>
          <p:nvPr/>
        </p:nvSpPr>
        <p:spPr>
          <a:xfrm>
            <a:off x="9749927" y="229492"/>
            <a:ext cx="22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/>
              <a:t>The team wishes to present each section in its entirety first and gather questions at the end of that section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DC629-978B-A8F4-C29F-BEB9905C7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16552" y="57574"/>
            <a:ext cx="1418867" cy="1500774"/>
            <a:chOff x="8383915" y="4723649"/>
            <a:chExt cx="1822260" cy="1832773"/>
          </a:xfrm>
        </p:grpSpPr>
        <p:pic>
          <p:nvPicPr>
            <p:cNvPr id="13" name="Graphic 12" descr="Female Profile outline">
              <a:extLst>
                <a:ext uri="{FF2B5EF4-FFF2-40B4-BE49-F238E27FC236}">
                  <a16:creationId xmlns:a16="http://schemas.microsoft.com/office/drawing/2014/main" id="{FE4F456F-02E3-2DB7-15D3-F25D0F78A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102" y="4869732"/>
              <a:ext cx="803425" cy="89597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4E4DB-17D0-0993-36F5-27D419FA6547}"/>
                </a:ext>
              </a:extLst>
            </p:cNvPr>
            <p:cNvSpPr txBox="1"/>
            <p:nvPr/>
          </p:nvSpPr>
          <p:spPr>
            <a:xfrm>
              <a:off x="8383915" y="5964881"/>
              <a:ext cx="1822260" cy="5915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/>
                <a:t>Nicola Young</a:t>
              </a:r>
              <a:br>
                <a:rPr lang="en-GB" sz="1400"/>
              </a:br>
              <a:r>
                <a:rPr lang="en-GB" sz="1400" b="1"/>
                <a:t>Business Lead</a:t>
              </a:r>
              <a:endParaRPr lang="en-US" sz="1400" b="1">
                <a:cs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43C5BD-B9A2-7A1D-18E6-A5BEA66C83AA}"/>
                </a:ext>
              </a:extLst>
            </p:cNvPr>
            <p:cNvSpPr/>
            <p:nvPr/>
          </p:nvSpPr>
          <p:spPr>
            <a:xfrm>
              <a:off x="8700822" y="4723649"/>
              <a:ext cx="1186476" cy="1188138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F94A7B-6A2F-0ACE-16A4-E62BCDC38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78391" y="1724725"/>
            <a:ext cx="1495188" cy="1503025"/>
            <a:chOff x="6249371" y="2399589"/>
            <a:chExt cx="1908365" cy="18359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ACCB30-DB87-6435-E7A1-E51C0226969D}"/>
                </a:ext>
              </a:extLst>
            </p:cNvPr>
            <p:cNvSpPr txBox="1"/>
            <p:nvPr/>
          </p:nvSpPr>
          <p:spPr>
            <a:xfrm>
              <a:off x="6249371" y="3643872"/>
              <a:ext cx="1908365" cy="59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/>
                <a:t>Bavneet Shergill</a:t>
              </a:r>
            </a:p>
            <a:p>
              <a:pPr algn="ctr"/>
              <a:r>
                <a:rPr lang="en-GB" sz="1400" b="1"/>
                <a:t>Business Analyst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D3C23-010D-F69A-95F5-A81D8B61B5A6}"/>
                </a:ext>
              </a:extLst>
            </p:cNvPr>
            <p:cNvSpPr/>
            <p:nvPr/>
          </p:nvSpPr>
          <p:spPr>
            <a:xfrm>
              <a:off x="6609006" y="2399589"/>
              <a:ext cx="1194089" cy="1190770"/>
            </a:xfrm>
            <a:prstGeom prst="ellipse">
              <a:avLst/>
            </a:prstGeom>
            <a:noFill/>
            <a:ln w="12700">
              <a:solidFill>
                <a:srgbClr val="045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Graphic 4" descr="Female Profile outline">
            <a:extLst>
              <a:ext uri="{FF2B5EF4-FFF2-40B4-BE49-F238E27FC236}">
                <a16:creationId xmlns:a16="http://schemas.microsoft.com/office/drawing/2014/main" id="{DBD463FA-4CA2-A25E-296C-BC4D49A8C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0248" y="1840796"/>
            <a:ext cx="668836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6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A64-FA07-9970-4192-F890435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Introduction to AGO ULS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98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EBD82E-BC5E-576E-AE08-2D2ECFE8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268494"/>
            <a:ext cx="10972800" cy="1143000"/>
          </a:xfrm>
        </p:spPr>
        <p:txBody>
          <a:bodyPr lIns="91440" tIns="45720" rIns="91440" bIns="45720" anchor="t"/>
          <a:lstStyle/>
          <a:p>
            <a:pPr algn="ctr"/>
            <a:r>
              <a:rPr lang="en-GB" sz="5400"/>
              <a:t>Why was this project initiated?</a:t>
            </a:r>
            <a:endParaRPr lang="en-GB" sz="5400">
              <a:ea typeface="Calibri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0C32FA-C0EC-B317-B25F-14AC7B5C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72" y="1411494"/>
            <a:ext cx="10834744" cy="4646061"/>
          </a:xfrm>
        </p:spPr>
        <p:txBody>
          <a:bodyPr lIns="91440" tIns="45720" rIns="91440" bIns="45720" anchor="t"/>
          <a:lstStyle/>
          <a:p>
            <a:endParaRPr lang="en-US" sz="22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2200">
                <a:solidFill>
                  <a:srgbClr val="000000"/>
                </a:solidFill>
                <a:ea typeface="+mn-lt"/>
                <a:cs typeface="+mn-lt"/>
              </a:rPr>
              <a:t>Labour</a:t>
            </a: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 intensive and time-consuming process </a:t>
            </a: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Prone to duplication and data quality errors</a:t>
            </a: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Increase in number of ULS referrals to AGO</a:t>
            </a: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Increase in cases exacerbated existing issues</a:t>
            </a: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Opportunity to increase public confidence and support future growth</a:t>
            </a: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In 2021 AGO received a recommendation for a single casework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2051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EBD82E-BC5E-576E-AE08-2D2ECFE8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3446"/>
            <a:ext cx="10972800" cy="1143000"/>
          </a:xfrm>
        </p:spPr>
        <p:txBody>
          <a:bodyPr lIns="91440" tIns="45720" rIns="91440" bIns="45720" anchor="t"/>
          <a:lstStyle/>
          <a:p>
            <a:pPr algn="ctr"/>
            <a:r>
              <a:rPr lang="en-GB" sz="5850"/>
              <a:t>Executive Summary</a:t>
            </a:r>
            <a:endParaRPr lang="en-GB" sz="1200"/>
          </a:p>
        </p:txBody>
      </p:sp>
      <p:graphicFrame>
        <p:nvGraphicFramePr>
          <p:cNvPr id="2" name="Diagram 1" descr="Boxes to describe the different project phases and when they happened">
            <a:extLst>
              <a:ext uri="{FF2B5EF4-FFF2-40B4-BE49-F238E27FC236}">
                <a16:creationId xmlns:a16="http://schemas.microsoft.com/office/drawing/2014/main" id="{86119894-43B8-5E88-760D-F1D568EFE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592325"/>
              </p:ext>
            </p:extLst>
          </p:nvPr>
        </p:nvGraphicFramePr>
        <p:xfrm>
          <a:off x="609599" y="1011215"/>
          <a:ext cx="10621617" cy="492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78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ybook draft" id="{1C8D8D20-BF29-C646-B4ED-A95B2BCDB0E0}" vid="{A9F247FA-91B4-2F4A-8ACB-CAD4C728D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d2c6a3-a1c9-4c08-b913-7cdbd9a4e90d">
      <UserInfo>
        <DisplayName>Kirsty Hipwood</DisplayName>
        <AccountId>122</AccountId>
        <AccountType/>
      </UserInfo>
      <UserInfo>
        <DisplayName>Colette Little</DisplayName>
        <AccountId>123</AccountId>
        <AccountType/>
      </UserInfo>
      <UserInfo>
        <DisplayName>Madison Bailey</DisplayName>
        <AccountId>200</AccountId>
        <AccountType/>
      </UserInfo>
      <UserInfo>
        <DisplayName>James Cowling</DisplayName>
        <AccountId>14</AccountId>
        <AccountType/>
      </UserInfo>
      <UserInfo>
        <DisplayName>Himavanth Rapaka</DisplayName>
        <AccountId>92</AccountId>
        <AccountType/>
      </UserInfo>
      <UserInfo>
        <DisplayName>Syntich Degri</DisplayName>
        <AccountId>271</AccountId>
        <AccountType/>
      </UserInfo>
    </SharedWithUsers>
    <lcf76f155ced4ddcb4097134ff3c332f xmlns="343638b5-dfb4-44ea-bedf-b0d2e89c1aa6">
      <Terms xmlns="http://schemas.microsoft.com/office/infopath/2007/PartnerControls"/>
    </lcf76f155ced4ddcb4097134ff3c332f>
    <TaxCatchAll xmlns="4bd2c6a3-a1c9-4c08-b913-7cdbd9a4e9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8D3D26BE1F754CBE6E08E762546D9D" ma:contentTypeVersion="11" ma:contentTypeDescription="Create a new document." ma:contentTypeScope="" ma:versionID="1f15377892cae4976d8430c5234c00e4">
  <xsd:schema xmlns:xsd="http://www.w3.org/2001/XMLSchema" xmlns:xs="http://www.w3.org/2001/XMLSchema" xmlns:p="http://schemas.microsoft.com/office/2006/metadata/properties" xmlns:ns2="343638b5-dfb4-44ea-bedf-b0d2e89c1aa6" xmlns:ns3="4bd2c6a3-a1c9-4c08-b913-7cdbd9a4e90d" targetNamespace="http://schemas.microsoft.com/office/2006/metadata/properties" ma:root="true" ma:fieldsID="a5643719069cfecb5592f528b86d6842" ns2:_="" ns3:_="">
    <xsd:import namespace="343638b5-dfb4-44ea-bedf-b0d2e89c1aa6"/>
    <xsd:import namespace="4bd2c6a3-a1c9-4c08-b913-7cdbd9a4e9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638b5-dfb4-44ea-bedf-b0d2e89c1a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e7db1-3130-40c4-aff4-df0812437d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2c6a3-a1c9-4c08-b913-7cdbd9a4e9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27750d4c-afdf-4f6d-bc7f-ff71ae494e26}" ma:internalName="TaxCatchAll" ma:showField="CatchAllData" ma:web="4bd2c6a3-a1c9-4c08-b913-7cdbd9a4e9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316F5C-8BA7-4786-9384-D4C20F3538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37DA6-565E-4922-BA78-1BA0324F1B3F}">
  <ds:schemaRefs>
    <ds:schemaRef ds:uri="http://purl.org/dc/elements/1.1/"/>
    <ds:schemaRef ds:uri="http://purl.org/dc/dcmitype/"/>
    <ds:schemaRef ds:uri="4bd2c6a3-a1c9-4c08-b913-7cdbd9a4e90d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43638b5-dfb4-44ea-bedf-b0d2e89c1aa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26E7401-B545-4DD6-81C2-8F316C803490}">
  <ds:schemaRefs>
    <ds:schemaRef ds:uri="343638b5-dfb4-44ea-bedf-b0d2e89c1aa6"/>
    <ds:schemaRef ds:uri="4bd2c6a3-a1c9-4c08-b913-7cdbd9a4e9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2907</Words>
  <Application>Microsoft Office PowerPoint</Application>
  <PresentationFormat>Widescreen</PresentationFormat>
  <Paragraphs>498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AGO Unduly Lenient Sentencing Application – Beta Assessment Presentation 17 November 2023</vt:lpstr>
      <vt:lpstr>PowerPoint Presentation</vt:lpstr>
      <vt:lpstr>Introductions</vt:lpstr>
      <vt:lpstr>PowerPoint Presentation</vt:lpstr>
      <vt:lpstr>PowerPoint Presentation</vt:lpstr>
      <vt:lpstr>PowerPoint Presentation</vt:lpstr>
      <vt:lpstr>Introduction to AGO ULS </vt:lpstr>
      <vt:lpstr>Why was this project initiated?</vt:lpstr>
      <vt:lpstr>Executive Summary</vt:lpstr>
      <vt:lpstr>AGO ULS Show &amp; Tell </vt:lpstr>
      <vt:lpstr>Users Needs </vt:lpstr>
      <vt:lpstr>1. Understanding users and their needs</vt:lpstr>
      <vt:lpstr>2. Solve a whole problem for users</vt:lpstr>
      <vt:lpstr>3. Provide a joined-up experience across all channels</vt:lpstr>
      <vt:lpstr>4. Make a service simple</vt:lpstr>
      <vt:lpstr>5. Make sure everyone can use the service</vt:lpstr>
      <vt:lpstr>Providing a Good Service</vt:lpstr>
      <vt:lpstr>6. Have a multidisciplinary team</vt:lpstr>
      <vt:lpstr>7. Use agile ways of working</vt:lpstr>
      <vt:lpstr>WoW - Ceremony calendar view</vt:lpstr>
      <vt:lpstr>8. Iterate and improve frequently</vt:lpstr>
      <vt:lpstr>9. Create a secure service which protects users’ privacy</vt:lpstr>
      <vt:lpstr>10. Define what success looks like and publish performance data</vt:lpstr>
      <vt:lpstr>Using the Right Technology </vt:lpstr>
      <vt:lpstr>11. Choose the right tools and technology</vt:lpstr>
      <vt:lpstr>12. Make new source code open</vt:lpstr>
      <vt:lpstr>13. Use and contribute to open standards, common components and  patterns</vt:lpstr>
      <vt:lpstr>14. Operate a reliable service</vt:lpstr>
      <vt:lpstr>Closing remarks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Koentopp</dc:creator>
  <cp:lastModifiedBy>Bryony Ogden</cp:lastModifiedBy>
  <cp:revision>2</cp:revision>
  <dcterms:created xsi:type="dcterms:W3CDTF">2022-07-12T10:57:51Z</dcterms:created>
  <dcterms:modified xsi:type="dcterms:W3CDTF">2024-06-17T10:20:38Z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0x010100098D3D26BE1F754CBE6E08E762546D9D</vt:lpwstr>
  </property>
  <property fmtid="{D5CDD505-2E9C-101B-9397-08002B2CF9AE}" pid="3" name="Order">
    <vt:r8>229900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