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00" r:id="rId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ven" initials="S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B0ADF1"/>
    <a:srgbClr val="FFFF66"/>
    <a:srgbClr val="FFFF00"/>
    <a:srgbClr val="00FF00"/>
    <a:srgbClr val="FEC200"/>
    <a:srgbClr val="C495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335" autoAdjust="0"/>
    <p:restoredTop sz="67143" autoAdjust="0"/>
  </p:normalViewPr>
  <p:slideViewPr>
    <p:cSldViewPr snapToGrid="0">
      <p:cViewPr>
        <p:scale>
          <a:sx n="57" d="100"/>
          <a:sy n="57" d="100"/>
        </p:scale>
        <p:origin x="256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1332" y="-9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F88D8-08A1-7446-B890-8DA8692EC521}" type="datetimeFigureOut">
              <a:rPr lang="en-US" altLang="en-US"/>
              <a:pPr/>
              <a:t>12/13/17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12FDB5-8963-8041-A1DF-9B34ABF828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1B2865D-5278-974B-B66A-F6D03E382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2083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zh-CN" baseline="0" dirty="0" smtClean="0">
              <a:ea typeface="SimSun" charset="-122"/>
            </a:endParaRPr>
          </a:p>
          <a:p>
            <a:pPr eaLnBrk="1" hangingPunct="1"/>
            <a:endParaRPr lang="en-US" altLang="zh-CN" baseline="0" dirty="0" smtClean="0">
              <a:ea typeface="SimSun" charset="-122"/>
            </a:endParaRPr>
          </a:p>
          <a:p>
            <a:pPr eaLnBrk="1" hangingPunct="1"/>
            <a:endParaRPr lang="en-US" altLang="zh-CN" baseline="0" dirty="0" smtClean="0">
              <a:ea typeface="SimSun" charset="-122"/>
            </a:endParaRPr>
          </a:p>
        </p:txBody>
      </p:sp>
      <p:sp>
        <p:nvSpPr>
          <p:cNvPr id="1208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99AE7846-4966-744D-B0F3-873309A24F9A}" type="slidenum">
              <a:rPr lang="zh-CN" altLang="en-US" b="0">
                <a:ea typeface="SimSun" charset="-122"/>
              </a:rPr>
              <a:pPr/>
              <a:t>1</a:t>
            </a:fld>
            <a:endParaRPr lang="en-US" altLang="zh-CN" b="0"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735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EE82B-67CD-C849-AFB2-AC2786326D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DBB90-08C9-2B49-ACF4-26D37C5550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07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CF48B-3798-C94B-9356-91B1F9F63A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29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2A37C-8B56-2343-BED7-E8C22F2355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901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4683C-B3E3-9249-8E4E-CB1A92E650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314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4BE79-2638-924D-A059-E8609729A0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4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84594D-7960-344A-9670-9C5ED5FC58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16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CF4C9-986A-764D-A20F-0F78B23445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189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9052E-3678-0A4E-9C95-E0D06C1B06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3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AA624-0D79-6347-98C6-90273C4576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0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F9921-261E-F14B-9E40-B615D340B5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4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975CC-0B7F-2C48-8457-1FB153D27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36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8CE91-6644-104C-B60A-0651E2B89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86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16EBE-DCA8-9944-B768-CDF1119603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89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 Template Pg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3EB0AB0-F15F-8B44-A84D-C6D69C0405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latin typeface="+mn-lt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2.png"/><Relationship Id="rId4" Type="http://schemas.openxmlformats.org/officeDocument/2006/relationships/image" Target="../media/image55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>
            <a:cxnSpLocks noChangeAspect="1"/>
          </p:cNvCxnSpPr>
          <p:nvPr/>
        </p:nvCxnSpPr>
        <p:spPr bwMode="auto">
          <a:xfrm>
            <a:off x="643132" y="3471795"/>
            <a:ext cx="807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1166827" y="2566663"/>
            <a:ext cx="0" cy="90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4766827" y="2566663"/>
            <a:ext cx="0" cy="90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17"/>
          <p:cNvSpPr/>
          <p:nvPr/>
        </p:nvSpPr>
        <p:spPr bwMode="auto">
          <a:xfrm>
            <a:off x="1170871" y="3008265"/>
            <a:ext cx="911725" cy="46353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58115" y="369640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mode-switch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7743" y="2108460"/>
                <a:ext cx="1982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𝝉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𝟏𝟎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𝑯𝑪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,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43" y="2108460"/>
                <a:ext cx="1982232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 bwMode="auto">
          <a:xfrm flipV="1">
            <a:off x="8366827" y="2566663"/>
            <a:ext cx="0" cy="90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3357" y="686200"/>
                <a:ext cx="7244676" cy="1647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dirty="0" smtClean="0">
                    <a:solidFill>
                      <a:srgbClr val="000099"/>
                    </a:solidFill>
                  </a:rPr>
                  <a:t> </a:t>
                </a:r>
                <a:r>
                  <a:rPr lang="en-US" sz="2300" dirty="0">
                    <a:solidFill>
                      <a:srgbClr val="000099"/>
                    </a:solidFill>
                  </a:rPr>
                  <a:t>F</a:t>
                </a:r>
                <a:r>
                  <a:rPr lang="en-US" sz="2300" dirty="0" smtClean="0">
                    <a:solidFill>
                      <a:srgbClr val="000099"/>
                    </a:solidFill>
                  </a:rPr>
                  <a:t>unction to determine  budget  dynamically:</a:t>
                </a:r>
              </a:p>
              <a:p>
                <a:r>
                  <a:rPr lang="en-US" sz="2000" dirty="0"/>
                  <a:t>	</a:t>
                </a:r>
                <a:endParaRPr lang="en-US" sz="2300" i="1" dirty="0" smtClean="0">
                  <a:solidFill>
                    <a:srgbClr val="000099"/>
                  </a:solidFill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100" b="1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               </m:t>
                    </m:r>
                    <m:sSub>
                      <m:sSubPr>
                        <m:ctrlPr>
                          <a:rPr lang="en-US" sz="21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𝒃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</m:t>
                        </m:r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𝒌</m:t>
                        </m:r>
                      </m:sub>
                    </m:sSub>
                    <m:r>
                      <a:rPr lang="en-US" sz="2100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  <m:r>
                      <a:rPr lang="en-US" sz="2100" i="1">
                        <a:solidFill>
                          <a:schemeClr val="tx1"/>
                        </a:solidFill>
                        <a:latin typeface="Cambria Math" charset="0"/>
                      </a:rPr>
                      <m:t>×(</m:t>
                    </m:r>
                    <m:sSup>
                      <m:sSup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𝜷</m:t>
                        </m:r>
                      </m:e>
                      <m:sup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𝑼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𝑯</m:t>
                        </m:r>
                      </m:sub>
                    </m:sSub>
                    <m:r>
                      <a:rPr lang="en-US" sz="2100" i="1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∈</m:t>
                        </m:r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𝝉</m:t>
                        </m:r>
                        <m:r>
                          <a:rPr lang="en-US" sz="21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1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1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sz="21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sz="21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𝒎</m:t>
                                </m:r>
                              </m:sup>
                            </m:sSubSup>
                            <m:r>
                              <a:rPr lang="en-US" sz="21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100" b="1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𝒎𝒂𝒙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1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𝒋</m:t>
                                    </m:r>
                                    <m:r>
                                      <a:rPr lang="en-US" sz="21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1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21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1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𝒋</m:t>
                                    </m:r>
                                    <m:r>
                                      <a:rPr lang="en-US" sz="21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en-US" sz="21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21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….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1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1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𝒋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100" i="1">
                        <a:solidFill>
                          <a:schemeClr val="tx1"/>
                        </a:solidFill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100" dirty="0" smtClean="0">
                    <a:solidFill>
                      <a:schemeClr val="tx1"/>
                    </a:solidFill>
                  </a:rPr>
                  <a:t>             </a:t>
                </a:r>
                <a:endParaRPr lang="mr-IN" sz="21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357" y="686200"/>
                <a:ext cx="7244676" cy="1647887"/>
              </a:xfrm>
              <a:prstGeom prst="rect">
                <a:avLst/>
              </a:prstGeom>
              <a:blipFill rotWithShape="0">
                <a:blip r:embed="rId4"/>
                <a:stretch>
                  <a:fillRect l="-168"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23227" y="3026284"/>
                <a:ext cx="1567148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𝟑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227" y="3026284"/>
                <a:ext cx="1567148" cy="6585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>
            <a:cxnSpLocks noChangeAspect="1"/>
          </p:cNvCxnSpPr>
          <p:nvPr/>
        </p:nvCxnSpPr>
        <p:spPr bwMode="auto">
          <a:xfrm>
            <a:off x="698295" y="4864899"/>
            <a:ext cx="807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/>
          <p:nvPr/>
        </p:nvCxnSpPr>
        <p:spPr bwMode="auto">
          <a:xfrm flipV="1">
            <a:off x="1172641" y="3964899"/>
            <a:ext cx="0" cy="90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 flipV="1">
            <a:off x="4772641" y="3964899"/>
            <a:ext cx="0" cy="90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Rectangle 86"/>
          <p:cNvSpPr/>
          <p:nvPr/>
        </p:nvSpPr>
        <p:spPr bwMode="auto">
          <a:xfrm>
            <a:off x="2274791" y="4384279"/>
            <a:ext cx="360000" cy="4806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 flipV="1">
            <a:off x="8372641" y="3964899"/>
            <a:ext cx="0" cy="90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584838" y="4397276"/>
                <a:ext cx="106144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838" y="4397276"/>
                <a:ext cx="1061444" cy="3815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/>
          <p:cNvCxnSpPr>
            <a:cxnSpLocks noChangeAspect="1"/>
          </p:cNvCxnSpPr>
          <p:nvPr/>
        </p:nvCxnSpPr>
        <p:spPr bwMode="auto">
          <a:xfrm>
            <a:off x="713031" y="6153345"/>
            <a:ext cx="8074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V="1">
            <a:off x="1187377" y="5253345"/>
            <a:ext cx="0" cy="90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/>
          <p:cNvSpPr/>
          <p:nvPr/>
        </p:nvSpPr>
        <p:spPr bwMode="auto">
          <a:xfrm>
            <a:off x="2649527" y="5667014"/>
            <a:ext cx="2160000" cy="4806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flipV="1">
            <a:off x="8387377" y="5253345"/>
            <a:ext cx="0" cy="90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30562" y="5280183"/>
                <a:ext cx="12866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𝑳</m:t>
                          </m:r>
                        </m:e>
                      </m:d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562" y="5280183"/>
                <a:ext cx="1286698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45377" y="2578613"/>
                <a:ext cx="112556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𝟒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377" y="2578613"/>
                <a:ext cx="1125565" cy="381515"/>
              </a:xfrm>
              <a:prstGeom prst="rect">
                <a:avLst/>
              </a:prstGeom>
              <a:blipFill rotWithShape="0">
                <a:blip r:embed="rId8"/>
                <a:stretch>
                  <a:fillRect t="-92063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5"/>
              <p:cNvSpPr/>
              <p:nvPr/>
            </p:nvSpPr>
            <p:spPr>
              <a:xfrm>
                <a:off x="2086744" y="4010048"/>
                <a:ext cx="112556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744" y="4010048"/>
                <a:ext cx="1125565" cy="381515"/>
              </a:xfrm>
              <a:prstGeom prst="rect">
                <a:avLst/>
              </a:prstGeom>
              <a:blipFill rotWithShape="0">
                <a:blip r:embed="rId9"/>
                <a:stretch>
                  <a:fillRect t="-93548" b="-1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5478919" y="3034544"/>
                <a:ext cx="1110369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𝟐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919" y="3034544"/>
                <a:ext cx="1110369" cy="6585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/>
          <p:cNvSpPr/>
          <p:nvPr/>
        </p:nvSpPr>
        <p:spPr bwMode="auto">
          <a:xfrm>
            <a:off x="4781563" y="2986045"/>
            <a:ext cx="720000" cy="48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4788977" y="2559242"/>
                <a:ext cx="112556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𝟑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977" y="2559242"/>
                <a:ext cx="1125565" cy="381515"/>
              </a:xfrm>
              <a:prstGeom prst="rect">
                <a:avLst/>
              </a:prstGeom>
              <a:blipFill rotWithShape="0">
                <a:blip r:embed="rId11"/>
                <a:stretch>
                  <a:fillRect t="-93548" b="-1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/>
          <p:cNvSpPr/>
          <p:nvPr/>
        </p:nvSpPr>
        <p:spPr bwMode="auto">
          <a:xfrm>
            <a:off x="5507377" y="4376444"/>
            <a:ext cx="360000" cy="4806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 flipV="1">
            <a:off x="4814764" y="5267564"/>
            <a:ext cx="0" cy="90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4814890" y="3953966"/>
                <a:ext cx="1125565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1" i="1" smtClean="0">
                          <a:latin typeface="Cambria Math" charset="0"/>
                        </a:rPr>
                        <m:t>𝟏</m:t>
                      </m:r>
                      <m:r>
                        <a:rPr lang="en-US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890" y="3953966"/>
                <a:ext cx="1125565" cy="381515"/>
              </a:xfrm>
              <a:prstGeom prst="rect">
                <a:avLst/>
              </a:prstGeom>
              <a:blipFill rotWithShape="0">
                <a:blip r:embed="rId12"/>
                <a:stretch>
                  <a:fillRect t="-93548" b="-1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/>
          <p:cNvSpPr/>
          <p:nvPr/>
        </p:nvSpPr>
        <p:spPr bwMode="auto">
          <a:xfrm>
            <a:off x="5907830" y="4376444"/>
            <a:ext cx="360000" cy="480618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887363" y="4010050"/>
            <a:ext cx="0" cy="8470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6113" y="4905138"/>
                <a:ext cx="2673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𝝉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𝟑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𝟏𝟎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𝟔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𝑳𝑪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113" y="4905138"/>
                <a:ext cx="2673232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8276" y="5652796"/>
                <a:ext cx="1204112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𝒆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𝟑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276" y="5652796"/>
                <a:ext cx="1204112" cy="65851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5911" y="3597161"/>
                <a:ext cx="20429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𝝉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𝟐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𝟏𝟎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𝟒</m:t>
                          </m:r>
                          <m:r>
                            <a:rPr lang="en-US" i="1">
                              <a:latin typeface="Cambria Math" charset="0"/>
                            </a:rPr>
                            <m:t>,</m:t>
                          </m:r>
                          <m:r>
                            <a:rPr lang="en-US" i="1">
                              <a:latin typeface="Cambria Math" charset="0"/>
                            </a:rPr>
                            <m:t>𝑯𝑪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,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11" y="3597161"/>
                <a:ext cx="2042932" cy="646331"/>
              </a:xfrm>
              <a:prstGeom prst="rect">
                <a:avLst/>
              </a:prstGeom>
              <a:blipFill rotWithShape="0">
                <a:blip r:embed="rId15"/>
                <a:stretch>
                  <a:fillRect t="-54717" b="-2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6049" y="16949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6" grpId="0"/>
      <p:bldP spid="7" grpId="0"/>
      <p:bldP spid="87" grpId="0" animBg="1"/>
      <p:bldP spid="89" grpId="0"/>
      <p:bldP spid="93" grpId="0" animBg="1"/>
      <p:bldP spid="95" grpId="0"/>
      <p:bldP spid="8" grpId="0"/>
      <p:bldP spid="96" grpId="0"/>
      <p:bldP spid="97" grpId="0"/>
      <p:bldP spid="98" grpId="0" animBg="1"/>
      <p:bldP spid="100" grpId="0" animBg="1"/>
      <p:bldP spid="103" grpId="0"/>
      <p:bldP spid="104" grpId="0" animBg="1"/>
    </p:bldLst>
  </p:timing>
</p:sld>
</file>

<file path=ppt/theme/theme1.xml><?xml version="1.0" encoding="utf-8"?>
<a:theme xmlns:a="http://schemas.openxmlformats.org/drawingml/2006/main" name="Powerpoint Template May 06">
  <a:themeElements>
    <a:clrScheme name="Powerpoint Template May 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werpoint Template May 06">
      <a:majorFont>
        <a:latin typeface="Verdan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owerpoint Template May 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werpoint Template May 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werpoint Template May 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May 06</Template>
  <TotalTime>62655</TotalTime>
  <Words>121</Words>
  <Application>Microsoft Macintosh PowerPoint</Application>
  <PresentationFormat>On-screen Show (4:3)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Cambria Math</vt:lpstr>
      <vt:lpstr>SimSun</vt:lpstr>
      <vt:lpstr>Verdana</vt:lpstr>
      <vt:lpstr>宋体</vt:lpstr>
      <vt:lpstr>Powerpoint Template May 06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panke</dc:creator>
  <cp:lastModifiedBy>Xiaozhe Gu</cp:lastModifiedBy>
  <cp:revision>1129</cp:revision>
  <cp:lastPrinted>2017-12-10T15:11:14Z</cp:lastPrinted>
  <dcterms:created xsi:type="dcterms:W3CDTF">2007-07-24T05:58:11Z</dcterms:created>
  <dcterms:modified xsi:type="dcterms:W3CDTF">2017-12-13T06:40:42Z</dcterms:modified>
</cp:coreProperties>
</file>