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03" r:id="rId2"/>
    <p:sldId id="348" r:id="rId3"/>
    <p:sldId id="339" r:id="rId4"/>
    <p:sldId id="334" r:id="rId5"/>
    <p:sldId id="335" r:id="rId6"/>
    <p:sldId id="340" r:id="rId7"/>
    <p:sldId id="336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28" r:id="rId16"/>
    <p:sldId id="329" r:id="rId17"/>
    <p:sldId id="330" r:id="rId18"/>
    <p:sldId id="332" r:id="rId19"/>
    <p:sldId id="337" r:id="rId20"/>
    <p:sldId id="338" r:id="rId21"/>
    <p:sldId id="349" r:id="rId22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FF"/>
    <a:srgbClr val="F7E8A7"/>
    <a:srgbClr val="F7C2A7"/>
    <a:srgbClr val="FFFF00"/>
    <a:srgbClr val="CCFF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401" autoAdjust="0"/>
  </p:normalViewPr>
  <p:slideViewPr>
    <p:cSldViewPr>
      <p:cViewPr varScale="1">
        <p:scale>
          <a:sx n="107" d="100"/>
          <a:sy n="107" d="100"/>
        </p:scale>
        <p:origin x="-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256" y="-12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Real-Time Systems Group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venue name...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D60D5D6-DC96-427F-94A0-94831AC5A1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2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Real-Time Systems Group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venue name...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C5DC84C-7B7B-4573-BB51-2F1D54D3D0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4466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Real-Time Systems Group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venue name...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DC84C-7B7B-4573-BB51-2F1D54D3D0A9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4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TS_LOGO_COL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672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24200" y="2362200"/>
            <a:ext cx="5334000" cy="123825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886200"/>
            <a:ext cx="4648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Real-Time Systems Group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err="1" smtClean="0"/>
              <a:t>Dagstuhl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53402-AB49-4491-881D-1F6E867F51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6096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0DA75-0C7E-45B5-BB2B-82C512F31E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29AEE-8406-4FE6-A78F-C9A0C4B2EA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E076A-C0A5-48D4-9176-37BF37FE9F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6A7F-1035-488E-9FE1-1AEE09A71A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26B64-4B6D-4C80-9113-5F4DB8A541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85784-517B-47F0-BDCD-646B48387B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E65B5-C9E8-43E4-ADD3-63636AB309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A36FA-4502-4E27-93CB-419585CF0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8A5F5-1701-405E-B97D-73DC1A658D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6554788"/>
            <a:ext cx="1981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fld id="{089E12E4-879A-407D-B978-EC6AB91105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9248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 goes here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First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0"/>
            <a:r>
              <a:rPr lang="en-GB" smtClean="0"/>
              <a:t>First level</a:t>
            </a:r>
          </a:p>
          <a:p>
            <a:pPr lvl="1"/>
            <a:r>
              <a:rPr lang="en-GB" smtClean="0"/>
              <a:t>Second level</a:t>
            </a:r>
          </a:p>
          <a:p>
            <a:pPr lvl="1"/>
            <a:r>
              <a:rPr lang="en-GB" smtClean="0"/>
              <a:t>Second level</a:t>
            </a:r>
          </a:p>
          <a:p>
            <a:pPr lvl="0"/>
            <a:r>
              <a:rPr lang="en-GB" smtClean="0"/>
              <a:t>First level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blackWhite">
          <a:xfrm>
            <a:off x="762000" y="1295400"/>
            <a:ext cx="7924800" cy="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2054" name="Picture 8" descr="RTS_LOGO_COLOU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67600" y="6026150"/>
            <a:ext cx="1595438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lr>
          <a:srgbClr val="003399"/>
        </a:buClr>
        <a:buFont typeface="Wingdings" pitchFamily="2" charset="2"/>
        <a:buChar char="q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FF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charset="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charset="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charset="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Defining and Delivering Resilience in</a:t>
            </a:r>
            <a:br>
              <a:rPr lang="en-GB" dirty="0"/>
            </a:br>
            <a:r>
              <a:rPr lang="en-GB" dirty="0"/>
              <a:t>Mixed-Criticality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715000" cy="1600200"/>
          </a:xfrm>
        </p:spPr>
        <p:txBody>
          <a:bodyPr/>
          <a:lstStyle/>
          <a:p>
            <a:r>
              <a:rPr lang="en-US" dirty="0" smtClean="0"/>
              <a:t>Alan Burns</a:t>
            </a:r>
          </a:p>
          <a:p>
            <a:r>
              <a:rPr lang="en-US" b="0" dirty="0" smtClean="0"/>
              <a:t>With input from </a:t>
            </a:r>
            <a:r>
              <a:rPr lang="en-US" b="0" dirty="0" err="1" smtClean="0"/>
              <a:t>Sanjoy</a:t>
            </a:r>
            <a:r>
              <a:rPr lang="en-US" b="0" dirty="0" smtClean="0"/>
              <a:t> </a:t>
            </a:r>
            <a:r>
              <a:rPr lang="en-US" b="0" dirty="0" err="1" smtClean="0"/>
              <a:t>Baruah</a:t>
            </a:r>
            <a:r>
              <a:rPr lang="en-US" b="0" dirty="0" smtClean="0"/>
              <a:t>, Iain Bate, Rob Davis, and participants at the 1</a:t>
            </a:r>
            <a:r>
              <a:rPr lang="en-US" b="0" baseline="30000" dirty="0" smtClean="0"/>
              <a:t>st</a:t>
            </a:r>
            <a:r>
              <a:rPr lang="en-US" b="0" dirty="0" smtClean="0"/>
              <a:t> and 2</a:t>
            </a:r>
            <a:r>
              <a:rPr lang="en-US" b="0" baseline="30000" dirty="0" smtClean="0"/>
              <a:t>nd</a:t>
            </a:r>
            <a:r>
              <a:rPr lang="en-US" b="0" dirty="0" smtClean="0"/>
              <a:t> </a:t>
            </a:r>
            <a:r>
              <a:rPr lang="en-US" b="0" dirty="0" err="1" smtClean="0"/>
              <a:t>Dagstuhl</a:t>
            </a:r>
            <a:r>
              <a:rPr lang="en-US" b="0" dirty="0" smtClean="0"/>
              <a:t> workshops on MCS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5751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Monitoring and Measuring Faults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LO-</a:t>
            </a:r>
            <a:r>
              <a:rPr lang="en-GB" dirty="0" err="1" smtClean="0"/>
              <a:t>crit</a:t>
            </a:r>
            <a:r>
              <a:rPr lang="en-GB" dirty="0" smtClean="0"/>
              <a:t> tasks are prevented from executing for more than their defined WCET, C or C(LO)</a:t>
            </a:r>
          </a:p>
          <a:p>
            <a:r>
              <a:rPr lang="en-GB" dirty="0" smtClean="0"/>
              <a:t>If any HI-</a:t>
            </a:r>
            <a:r>
              <a:rPr lang="en-GB" dirty="0" err="1" smtClean="0"/>
              <a:t>crit</a:t>
            </a:r>
            <a:r>
              <a:rPr lang="en-GB" dirty="0" smtClean="0"/>
              <a:t> job executes for more than C(LO) then there is a (timing) fault:</a:t>
            </a:r>
          </a:p>
          <a:p>
            <a:pPr lvl="1"/>
            <a:r>
              <a:rPr lang="en-GB" dirty="0" smtClean="0"/>
              <a:t>JF := JF + 1</a:t>
            </a:r>
          </a:p>
          <a:p>
            <a:r>
              <a:rPr lang="en-GB" dirty="0" smtClean="0"/>
              <a:t>If there is an idle tick/instant then:</a:t>
            </a:r>
          </a:p>
          <a:p>
            <a:pPr lvl="1"/>
            <a:r>
              <a:rPr lang="en-GB" dirty="0" smtClean="0"/>
              <a:t>JF := 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6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Resilient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all jobs of even a HI-</a:t>
            </a:r>
            <a:r>
              <a:rPr lang="en-GB" dirty="0" err="1" smtClean="0"/>
              <a:t>crit</a:t>
            </a:r>
            <a:r>
              <a:rPr lang="en-GB" dirty="0" smtClean="0"/>
              <a:t> task are HI-</a:t>
            </a:r>
            <a:r>
              <a:rPr lang="en-GB" dirty="0" err="1" smtClean="0"/>
              <a:t>crit</a:t>
            </a:r>
            <a:endParaRPr lang="en-GB" dirty="0" smtClean="0"/>
          </a:p>
          <a:p>
            <a:pPr lvl="1"/>
            <a:r>
              <a:rPr lang="en-GB" dirty="0" smtClean="0"/>
              <a:t>Control loops are resilient to a missed execution</a:t>
            </a:r>
          </a:p>
          <a:p>
            <a:pPr lvl="1"/>
            <a:r>
              <a:rPr lang="en-GB" dirty="0" smtClean="0"/>
              <a:t>State update tasks can miss an execution</a:t>
            </a:r>
          </a:p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FF0000"/>
                </a:solidFill>
              </a:rPr>
              <a:t>robust </a:t>
            </a:r>
            <a:r>
              <a:rPr lang="en-GB" dirty="0" smtClean="0">
                <a:solidFill>
                  <a:srgbClr val="FF0000"/>
                </a:solidFill>
              </a:rPr>
              <a:t>task </a:t>
            </a:r>
            <a:r>
              <a:rPr lang="en-GB" dirty="0"/>
              <a:t>is one that can safely drop one non-started </a:t>
            </a:r>
            <a:r>
              <a:rPr lang="en-GB" dirty="0" smtClean="0"/>
              <a:t>job in </a:t>
            </a:r>
            <a:r>
              <a:rPr lang="en-GB" dirty="0"/>
              <a:t>any extended time </a:t>
            </a:r>
            <a:r>
              <a:rPr lang="en-GB" dirty="0" smtClean="0"/>
              <a:t>interval</a:t>
            </a:r>
          </a:p>
          <a:p>
            <a:pPr lvl="1"/>
            <a:r>
              <a:rPr lang="en-GB" dirty="0" smtClean="0"/>
              <a:t>Other more expressive definitions are possible, but this seems adequate and matches industrial practice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1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Robustness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>
                <a:solidFill>
                  <a:srgbClr val="FF0000"/>
                </a:solidFill>
              </a:rPr>
              <a:t>robustness</a:t>
            </a:r>
            <a:r>
              <a:rPr lang="en-GB" dirty="0" smtClean="0"/>
              <a:t> </a:t>
            </a:r>
            <a:r>
              <a:rPr lang="en-GB" dirty="0"/>
              <a:t>of a complete system is measured </a:t>
            </a:r>
            <a:r>
              <a:rPr lang="en-GB" dirty="0" smtClean="0"/>
              <a:t>by:</a:t>
            </a:r>
          </a:p>
          <a:p>
            <a:pPr lvl="1"/>
            <a:r>
              <a:rPr lang="en-GB" dirty="0" smtClean="0"/>
              <a:t>its </a:t>
            </a:r>
            <a:r>
              <a:rPr lang="en-GB" dirty="0">
                <a:solidFill>
                  <a:srgbClr val="FF0000"/>
                </a:solidFill>
              </a:rPr>
              <a:t>FO </a:t>
            </a:r>
            <a:r>
              <a:rPr lang="en-GB" dirty="0" smtClean="0">
                <a:solidFill>
                  <a:srgbClr val="FF0000"/>
                </a:solidFill>
              </a:rPr>
              <a:t>count </a:t>
            </a:r>
            <a:r>
              <a:rPr lang="en-GB" dirty="0" smtClean="0"/>
              <a:t>- how </a:t>
            </a:r>
            <a:r>
              <a:rPr lang="en-GB" dirty="0"/>
              <a:t>many job </a:t>
            </a:r>
            <a:r>
              <a:rPr lang="en-GB" dirty="0" smtClean="0"/>
              <a:t>overruns can </a:t>
            </a:r>
            <a:r>
              <a:rPr lang="en-GB" dirty="0"/>
              <a:t>it tolerate without jobs being dropped or deadlines </a:t>
            </a:r>
            <a:r>
              <a:rPr lang="en-GB" dirty="0" smtClean="0"/>
              <a:t>missed</a:t>
            </a:r>
            <a:r>
              <a:rPr lang="en-GB" dirty="0"/>
              <a:t>,</a:t>
            </a:r>
            <a:r>
              <a:rPr lang="en-GB" dirty="0" smtClean="0"/>
              <a:t> and</a:t>
            </a:r>
          </a:p>
          <a:p>
            <a:pPr lvl="1"/>
            <a:r>
              <a:rPr lang="en-GB" dirty="0" smtClean="0"/>
              <a:t>its </a:t>
            </a:r>
            <a:r>
              <a:rPr lang="en-GB" dirty="0">
                <a:solidFill>
                  <a:srgbClr val="FF0000"/>
                </a:solidFill>
              </a:rPr>
              <a:t>FR count</a:t>
            </a:r>
            <a:r>
              <a:rPr lang="en-GB" dirty="0"/>
              <a:t> </a:t>
            </a:r>
            <a:r>
              <a:rPr lang="en-GB" dirty="0" smtClean="0"/>
              <a:t>- how </a:t>
            </a:r>
            <a:r>
              <a:rPr lang="en-GB" dirty="0"/>
              <a:t>many job overruns can it tolerate when every </a:t>
            </a:r>
            <a:r>
              <a:rPr lang="en-GB" dirty="0" smtClean="0"/>
              <a:t>robust </a:t>
            </a:r>
            <a:r>
              <a:rPr lang="en-GB" dirty="0"/>
              <a:t>task can </a:t>
            </a:r>
            <a:r>
              <a:rPr lang="en-GB" dirty="0" smtClean="0"/>
              <a:t>drop a </a:t>
            </a:r>
            <a:r>
              <a:rPr lang="en-GB" dirty="0"/>
              <a:t>single non-started </a:t>
            </a:r>
            <a:r>
              <a:rPr lang="en-GB" dirty="0" smtClean="0"/>
              <a:t>job</a:t>
            </a:r>
          </a:p>
          <a:p>
            <a:pPr lvl="1"/>
            <a:r>
              <a:rPr lang="en-GB" dirty="0" smtClean="0"/>
              <a:t>So FR &gt; FO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Resilience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smtClean="0">
                <a:solidFill>
                  <a:srgbClr val="FF0000"/>
                </a:solidFill>
              </a:rPr>
              <a:t>resilient</a:t>
            </a:r>
            <a:r>
              <a:rPr lang="en-GB" dirty="0" smtClean="0"/>
              <a:t> </a:t>
            </a:r>
            <a:r>
              <a:rPr lang="en-GB" dirty="0"/>
              <a:t>system is one that employs forms of graceful degradation </a:t>
            </a:r>
            <a:r>
              <a:rPr lang="en-GB" dirty="0" smtClean="0"/>
              <a:t>that ‘adequately’ </a:t>
            </a:r>
            <a:r>
              <a:rPr lang="en-GB" dirty="0"/>
              <a:t>cope with more than FR </a:t>
            </a:r>
            <a:r>
              <a:rPr lang="en-GB" dirty="0" smtClean="0"/>
              <a:t>overruns</a:t>
            </a:r>
          </a:p>
          <a:p>
            <a:endParaRPr lang="en-GB" dirty="0"/>
          </a:p>
          <a:p>
            <a:r>
              <a:rPr lang="en-GB" dirty="0" smtClean="0"/>
              <a:t>The terms </a:t>
            </a:r>
            <a:r>
              <a:rPr lang="en-GB" dirty="0" smtClean="0">
                <a:solidFill>
                  <a:srgbClr val="FF0000"/>
                </a:solidFill>
              </a:rPr>
              <a:t>resilience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robust </a:t>
            </a:r>
            <a:r>
              <a:rPr lang="en-GB" dirty="0" smtClean="0">
                <a:solidFill>
                  <a:srgbClr val="000000"/>
                </a:solidFill>
              </a:rPr>
              <a:t>could perhaps be used in the reverse order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7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for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 </a:t>
            </a:r>
            <a:r>
              <a:rPr lang="en-GB" dirty="0"/>
              <a:t>evidence that all deadlines are met during fault free </a:t>
            </a:r>
            <a:r>
              <a:rPr lang="en-GB" dirty="0" smtClean="0"/>
              <a:t>behaviour, and</a:t>
            </a:r>
          </a:p>
          <a:p>
            <a:r>
              <a:rPr lang="en-GB" dirty="0" smtClean="0"/>
              <a:t>Provide a </a:t>
            </a:r>
            <a:r>
              <a:rPr lang="en-GB" dirty="0"/>
              <a:t>profile of the application's </a:t>
            </a:r>
            <a:r>
              <a:rPr lang="en-GB" dirty="0" smtClean="0"/>
              <a:t>robustness </a:t>
            </a:r>
            <a:r>
              <a:rPr lang="en-GB" dirty="0"/>
              <a:t>(as represented by the parameters FO and </a:t>
            </a:r>
            <a:r>
              <a:rPr lang="en-GB" dirty="0" smtClean="0"/>
              <a:t>FR)</a:t>
            </a:r>
          </a:p>
          <a:p>
            <a:r>
              <a:rPr lang="en-GB" dirty="0" smtClean="0"/>
              <a:t>Provide evidence (via scheduling analysis) that FO and FR can be delivered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1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Fail </a:t>
            </a:r>
            <a:r>
              <a:rPr lang="en-GB" dirty="0" smtClean="0"/>
              <a:t>Resilience </a:t>
            </a:r>
            <a:r>
              <a:rPr lang="en-GB" dirty="0" smtClean="0"/>
              <a:t>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excessive faults occur work must be managed to protect the most critical applications</a:t>
            </a:r>
          </a:p>
          <a:p>
            <a:r>
              <a:rPr lang="en-GB" dirty="0" smtClean="0"/>
              <a:t>Various forms of graceful degradation have been suggested in the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8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Reject all LO-</a:t>
            </a:r>
            <a:r>
              <a:rPr lang="en-GB" dirty="0" err="1" smtClean="0"/>
              <a:t>crit</a:t>
            </a:r>
            <a:r>
              <a:rPr lang="en-GB" dirty="0" smtClean="0"/>
              <a:t> tasks</a:t>
            </a:r>
          </a:p>
          <a:p>
            <a:r>
              <a:rPr lang="en-GB" dirty="0" smtClean="0"/>
              <a:t>Reject all non-released LO-</a:t>
            </a:r>
            <a:r>
              <a:rPr lang="en-GB" dirty="0" err="1" smtClean="0"/>
              <a:t>crit</a:t>
            </a:r>
            <a:r>
              <a:rPr lang="en-GB" dirty="0" smtClean="0"/>
              <a:t> tasks</a:t>
            </a:r>
          </a:p>
          <a:p>
            <a:r>
              <a:rPr lang="en-GB" dirty="0" smtClean="0"/>
              <a:t>Reject all non-released LO-</a:t>
            </a:r>
            <a:r>
              <a:rPr lang="en-GB" dirty="0" err="1" smtClean="0"/>
              <a:t>crit</a:t>
            </a:r>
            <a:r>
              <a:rPr lang="en-GB" dirty="0" smtClean="0"/>
              <a:t> tasks in a disciplined way (using graduated overruns and notions of importance)</a:t>
            </a:r>
          </a:p>
          <a:p>
            <a:r>
              <a:rPr lang="en-GB" dirty="0" smtClean="0"/>
              <a:t>Group LO- and HI-</a:t>
            </a:r>
            <a:r>
              <a:rPr lang="en-GB" dirty="0" err="1" smtClean="0"/>
              <a:t>crit</a:t>
            </a:r>
            <a:r>
              <a:rPr lang="en-GB" dirty="0" smtClean="0"/>
              <a:t> into containers</a:t>
            </a:r>
          </a:p>
          <a:p>
            <a:r>
              <a:rPr lang="en-GB" dirty="0" smtClean="0"/>
              <a:t>Reduce priorities of all LO-</a:t>
            </a:r>
            <a:r>
              <a:rPr lang="en-GB" dirty="0" err="1" smtClean="0"/>
              <a:t>crit</a:t>
            </a:r>
            <a:r>
              <a:rPr lang="en-GB" dirty="0" smtClean="0"/>
              <a:t> tasks</a:t>
            </a:r>
          </a:p>
          <a:p>
            <a:r>
              <a:rPr lang="en-GB" dirty="0" smtClean="0"/>
              <a:t>Extend deadlines of all LO-</a:t>
            </a:r>
            <a:r>
              <a:rPr lang="en-GB" dirty="0" err="1" smtClean="0"/>
              <a:t>crit</a:t>
            </a:r>
            <a:r>
              <a:rPr lang="en-GB" dirty="0" smtClean="0"/>
              <a:t>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4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Extend periods (and deadlines) of all LO-</a:t>
            </a:r>
            <a:r>
              <a:rPr lang="en-GB" dirty="0" err="1" smtClean="0"/>
              <a:t>crit</a:t>
            </a:r>
            <a:r>
              <a:rPr lang="en-GB" dirty="0" smtClean="0"/>
              <a:t> tasks (elastic, stretched or multi-rate)</a:t>
            </a:r>
          </a:p>
          <a:p>
            <a:r>
              <a:rPr lang="en-GB" dirty="0" smtClean="0"/>
              <a:t>Use a weakly-hard model for LO-</a:t>
            </a:r>
            <a:r>
              <a:rPr lang="en-GB" dirty="0" err="1" smtClean="0"/>
              <a:t>crit</a:t>
            </a:r>
            <a:r>
              <a:rPr lang="en-GB" dirty="0" smtClean="0"/>
              <a:t> tasks (n in m)</a:t>
            </a:r>
          </a:p>
          <a:p>
            <a:r>
              <a:rPr lang="en-GB" dirty="0" smtClean="0"/>
              <a:t>Decrease computation times of LO-</a:t>
            </a:r>
            <a:r>
              <a:rPr lang="en-GB" dirty="0" err="1" smtClean="0"/>
              <a:t>crit</a:t>
            </a:r>
            <a:r>
              <a:rPr lang="en-GB" dirty="0" smtClean="0"/>
              <a:t> tasks (multi-mode, design as anytime algorithms)</a:t>
            </a:r>
          </a:p>
          <a:p>
            <a:r>
              <a:rPr lang="en-GB" dirty="0" smtClean="0"/>
              <a:t>Move LO-</a:t>
            </a:r>
            <a:r>
              <a:rPr lang="en-GB" dirty="0" err="1" smtClean="0"/>
              <a:t>crit</a:t>
            </a:r>
            <a:r>
              <a:rPr lang="en-GB" dirty="0" smtClean="0"/>
              <a:t> tasks to other 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2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Integrating schemes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we use these different approaches together?</a:t>
            </a:r>
          </a:p>
          <a:p>
            <a:pPr lvl="1"/>
            <a:r>
              <a:rPr lang="en-GB" dirty="0" smtClean="0"/>
              <a:t>Application specific trade-offs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3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 of Criticality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most standards have up to 5</a:t>
            </a:r>
          </a:p>
          <a:p>
            <a:r>
              <a:rPr lang="en-GB" dirty="0" smtClean="0"/>
              <a:t>Few (no?) applications use the whole set</a:t>
            </a:r>
          </a:p>
          <a:p>
            <a:r>
              <a:rPr lang="en-GB" dirty="0" smtClean="0"/>
              <a:t>Typically A or B, and, C or D, and non-</a:t>
            </a:r>
            <a:r>
              <a:rPr lang="en-GB" dirty="0" err="1" smtClean="0"/>
              <a:t>crit</a:t>
            </a:r>
            <a:endParaRPr lang="en-GB" dirty="0" smtClean="0"/>
          </a:p>
          <a:p>
            <a:r>
              <a:rPr lang="en-GB" dirty="0" smtClean="0"/>
              <a:t>So the majority of published work on dual criticality methods is directly applicable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9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229600" cy="4953000"/>
          </a:xfrm>
        </p:spPr>
        <p:txBody>
          <a:bodyPr/>
          <a:lstStyle/>
          <a:p>
            <a:r>
              <a:rPr lang="en-GB" dirty="0" smtClean="0"/>
              <a:t>Some reflections of the MCS review</a:t>
            </a:r>
          </a:p>
          <a:p>
            <a:r>
              <a:rPr lang="en-GB" dirty="0" smtClean="0"/>
              <a:t>Distinguish between verification and survivability</a:t>
            </a:r>
          </a:p>
          <a:p>
            <a:r>
              <a:rPr lang="en-GB" dirty="0" smtClean="0"/>
              <a:t>Provide definitions </a:t>
            </a:r>
            <a:r>
              <a:rPr lang="en-GB" dirty="0" smtClean="0"/>
              <a:t>of </a:t>
            </a:r>
            <a:r>
              <a:rPr lang="en-GB" dirty="0" smtClean="0"/>
              <a:t>robustness</a:t>
            </a:r>
            <a:endParaRPr lang="en-GB" dirty="0" smtClean="0"/>
          </a:p>
          <a:p>
            <a:r>
              <a:rPr lang="en-GB" dirty="0" smtClean="0"/>
              <a:t>Provide a measure of the number of concurrent faults</a:t>
            </a:r>
          </a:p>
          <a:p>
            <a:r>
              <a:rPr lang="en-GB" dirty="0" smtClean="0"/>
              <a:t>Provide examples of </a:t>
            </a:r>
            <a:r>
              <a:rPr lang="en-GB" dirty="0" smtClean="0"/>
              <a:t>resilience</a:t>
            </a:r>
            <a:endParaRPr lang="en-GB" dirty="0" smtClean="0"/>
          </a:p>
          <a:p>
            <a:r>
              <a:rPr lang="en-GB" dirty="0" smtClean="0"/>
              <a:t>Are actually two criticality levels sufficient?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1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still needs to be clarity between the use of MCS theory for</a:t>
            </a:r>
          </a:p>
          <a:p>
            <a:pPr lvl="1"/>
            <a:r>
              <a:rPr lang="en-GB" dirty="0" smtClean="0"/>
              <a:t>Verification, and</a:t>
            </a:r>
          </a:p>
          <a:p>
            <a:pPr lvl="1"/>
            <a:r>
              <a:rPr lang="en-GB" dirty="0" smtClean="0"/>
              <a:t>Survivability</a:t>
            </a:r>
          </a:p>
          <a:p>
            <a:r>
              <a:rPr lang="en-GB" dirty="0" smtClean="0"/>
              <a:t>Useful to have a model of </a:t>
            </a:r>
            <a:r>
              <a:rPr lang="en-GB" dirty="0" smtClean="0"/>
              <a:t>robustness</a:t>
            </a:r>
            <a:endParaRPr lang="en-GB" dirty="0" smtClean="0"/>
          </a:p>
          <a:p>
            <a:r>
              <a:rPr lang="en-GB" dirty="0" smtClean="0"/>
              <a:t>Useful to distinguish between resilience and robustness (and survivability)</a:t>
            </a:r>
          </a:p>
          <a:p>
            <a:r>
              <a:rPr lang="en-GB" dirty="0" smtClean="0"/>
              <a:t>A possible model for </a:t>
            </a:r>
            <a:r>
              <a:rPr lang="en-GB" dirty="0" smtClean="0"/>
              <a:t>robustness </a:t>
            </a:r>
            <a:r>
              <a:rPr lang="en-GB" dirty="0" smtClean="0"/>
              <a:t>has been presented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97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PhDs in MCS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include a list of students who have received their PhD’s in the topic of MCS</a:t>
            </a:r>
          </a:p>
          <a:p>
            <a:r>
              <a:rPr lang="en-US" dirty="0" smtClean="0"/>
              <a:t>Currently I have the following (have I missed anyone?)</a:t>
            </a:r>
          </a:p>
          <a:p>
            <a:pPr lvl="1"/>
            <a:r>
              <a:rPr lang="en-US" dirty="0" err="1"/>
              <a:t>Mohemed</a:t>
            </a:r>
            <a:r>
              <a:rPr lang="en-US" dirty="0"/>
              <a:t> El Mehdi </a:t>
            </a:r>
            <a:r>
              <a:rPr lang="en-US" dirty="0" err="1" smtClean="0"/>
              <a:t>Aichouch</a:t>
            </a:r>
            <a:r>
              <a:rPr lang="en-US" dirty="0"/>
              <a:t>, Georgia </a:t>
            </a:r>
            <a:r>
              <a:rPr lang="en-US" dirty="0" err="1"/>
              <a:t>Giannopoulpou</a:t>
            </a:r>
            <a:r>
              <a:rPr lang="en-US" dirty="0"/>
              <a:t>, </a:t>
            </a:r>
            <a:r>
              <a:rPr lang="en-US" dirty="0" err="1"/>
              <a:t>Chetan</a:t>
            </a:r>
            <a:r>
              <a:rPr lang="en-US" dirty="0"/>
              <a:t> </a:t>
            </a:r>
            <a:r>
              <a:rPr lang="en-US" dirty="0" err="1"/>
              <a:t>Govindaiah</a:t>
            </a:r>
            <a:r>
              <a:rPr lang="en-US" dirty="0"/>
              <a:t>, </a:t>
            </a:r>
            <a:r>
              <a:rPr lang="en-US" dirty="0" err="1"/>
              <a:t>Romain</a:t>
            </a:r>
            <a:r>
              <a:rPr lang="en-US" dirty="0"/>
              <a:t> Gratia, </a:t>
            </a:r>
            <a:r>
              <a:rPr lang="en-US" dirty="0" err="1"/>
              <a:t>Zhishan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, Biao Hu, </a:t>
            </a:r>
            <a:r>
              <a:rPr lang="en-US" dirty="0" err="1"/>
              <a:t>Pengcheng</a:t>
            </a:r>
            <a:r>
              <a:rPr lang="en-US" dirty="0"/>
              <a:t> Huang, </a:t>
            </a:r>
            <a:r>
              <a:rPr lang="en-US" dirty="0" err="1"/>
              <a:t>Jaewoo</a:t>
            </a:r>
            <a:r>
              <a:rPr lang="en-US" dirty="0"/>
              <a:t> Lee, </a:t>
            </a:r>
            <a:r>
              <a:rPr lang="en-US" dirty="0" err="1"/>
              <a:t>Haohan</a:t>
            </a:r>
            <a:r>
              <a:rPr lang="en-US" dirty="0"/>
              <a:t> Li, Dario </a:t>
            </a:r>
            <a:r>
              <a:rPr lang="en-US" dirty="0" err="1"/>
              <a:t>Socci</a:t>
            </a:r>
            <a:r>
              <a:rPr lang="en-US" dirty="0"/>
              <a:t>, Jens </a:t>
            </a:r>
            <a:r>
              <a:rPr lang="en-US" dirty="0" err="1"/>
              <a:t>Theis</a:t>
            </a:r>
            <a:r>
              <a:rPr lang="en-US" dirty="0"/>
              <a:t>,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and </a:t>
            </a:r>
            <a:r>
              <a:rPr lang="en-US" dirty="0"/>
              <a:t>Michael Zimmer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Burns/Davis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in its 10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</a:p>
          <a:p>
            <a:r>
              <a:rPr lang="en-GB" dirty="0" smtClean="0"/>
              <a:t>Due in early 2018 (to include this WMC and RTSS)</a:t>
            </a:r>
          </a:p>
          <a:p>
            <a:r>
              <a:rPr lang="en-GB" dirty="0" smtClean="0"/>
              <a:t>Has more than 420 citations</a:t>
            </a:r>
          </a:p>
          <a:p>
            <a:pPr lvl="1"/>
            <a:r>
              <a:rPr lang="en-GB" dirty="0" smtClean="0"/>
              <a:t>Though not all refer to MCS</a:t>
            </a:r>
          </a:p>
          <a:p>
            <a:r>
              <a:rPr lang="en-GB" dirty="0" smtClean="0"/>
              <a:t>A number of themes and issues repeat themselves in this literature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3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Orthogonal MCS Concerns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</a:t>
            </a:r>
          </a:p>
          <a:p>
            <a:pPr lvl="1"/>
            <a:r>
              <a:rPr lang="en-GB" dirty="0" smtClean="0"/>
              <a:t>Offline analysis</a:t>
            </a:r>
          </a:p>
          <a:p>
            <a:endParaRPr lang="en-GB" dirty="0"/>
          </a:p>
          <a:p>
            <a:r>
              <a:rPr lang="en-GB" dirty="0" smtClean="0"/>
              <a:t>Robustness/Resilience/Survivability</a:t>
            </a:r>
          </a:p>
          <a:p>
            <a:pPr lvl="1"/>
            <a:r>
              <a:rPr lang="en-GB" dirty="0" smtClean="0"/>
              <a:t>Runtime behaviour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34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Focus on the safety-critical behaviours</a:t>
            </a:r>
          </a:p>
          <a:p>
            <a:pPr lvl="1"/>
            <a:r>
              <a:rPr lang="en-GB" dirty="0" smtClean="0"/>
              <a:t>Formal model(s) and proof</a:t>
            </a:r>
          </a:p>
          <a:p>
            <a:pPr lvl="1"/>
            <a:r>
              <a:rPr lang="en-GB" dirty="0" smtClean="0"/>
              <a:t>Extensive testing</a:t>
            </a:r>
          </a:p>
          <a:p>
            <a:r>
              <a:rPr lang="en-GB" dirty="0" smtClean="0"/>
              <a:t>Bound and model interference (if any) from lower criticality components</a:t>
            </a:r>
          </a:p>
          <a:p>
            <a:r>
              <a:rPr lang="en-GB" dirty="0" smtClean="0"/>
              <a:t>Produce evidence for Safety Case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0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Verification - Interference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Total Isolation, but</a:t>
            </a:r>
          </a:p>
          <a:p>
            <a:pPr lvl="1"/>
            <a:r>
              <a:rPr lang="en-GB" dirty="0" smtClean="0"/>
              <a:t>Applications are increasingly integrated</a:t>
            </a:r>
          </a:p>
          <a:p>
            <a:pPr lvl="1"/>
            <a:r>
              <a:rPr lang="en-GB" dirty="0" smtClean="0"/>
              <a:t>All code cannot be built to level A/B</a:t>
            </a:r>
          </a:p>
          <a:p>
            <a:pPr lvl="1"/>
            <a:r>
              <a:rPr lang="en-GB" dirty="0" err="1" smtClean="0"/>
              <a:t>SWaP</a:t>
            </a:r>
            <a:r>
              <a:rPr lang="en-GB" dirty="0" smtClean="0"/>
              <a:t> concerns requires resource sharing</a:t>
            </a:r>
          </a:p>
          <a:p>
            <a:pPr lvl="1"/>
            <a:r>
              <a:rPr lang="en-GB" dirty="0" smtClean="0"/>
              <a:t>Techniques for fault tolerance are limited</a:t>
            </a:r>
          </a:p>
          <a:p>
            <a:r>
              <a:rPr lang="en-GB" dirty="0" smtClean="0"/>
              <a:t>High Criticality first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ighest priorities in Fixed Priority scheduling</a:t>
            </a:r>
          </a:p>
          <a:p>
            <a:pPr lvl="2"/>
            <a:r>
              <a:rPr lang="en-GB" dirty="0"/>
              <a:t>s</a:t>
            </a:r>
            <a:r>
              <a:rPr lang="en-GB" dirty="0" smtClean="0"/>
              <a:t>haring still an issue</a:t>
            </a:r>
          </a:p>
          <a:p>
            <a:pPr lvl="1"/>
            <a:r>
              <a:rPr lang="en-GB" dirty="0" smtClean="0"/>
              <a:t>Execute first in cyclic executive scheduling</a:t>
            </a:r>
          </a:p>
          <a:p>
            <a:pPr lvl="1"/>
            <a:r>
              <a:rPr lang="en-GB" dirty="0" smtClean="0"/>
              <a:t>Multi-core platforms require coordinated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Verification - Interference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Managed sharing</a:t>
            </a:r>
          </a:p>
          <a:p>
            <a:pPr lvl="1"/>
            <a:r>
              <a:rPr lang="en-GB" dirty="0" smtClean="0"/>
              <a:t>Run-time budget control on tasks</a:t>
            </a:r>
          </a:p>
          <a:p>
            <a:pPr lvl="1"/>
            <a:r>
              <a:rPr lang="en-GB" dirty="0" smtClean="0"/>
              <a:t>Budget control over shared buses</a:t>
            </a:r>
          </a:p>
          <a:p>
            <a:pPr lvl="1"/>
            <a:r>
              <a:rPr lang="en-GB" dirty="0" err="1" smtClean="0"/>
              <a:t>NoC</a:t>
            </a:r>
            <a:r>
              <a:rPr lang="en-GB" dirty="0" smtClean="0"/>
              <a:t> scheduling – budget control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Provides better resource utilisation, but requires more sophisticated run-time support and scheduling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4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Survivability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Concerns run-time behaviour of the MCS when faults occur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when a HI-</a:t>
            </a:r>
            <a:r>
              <a:rPr lang="en-GB" dirty="0" err="1" smtClean="0"/>
              <a:t>crit</a:t>
            </a:r>
            <a:r>
              <a:rPr lang="en-GB" dirty="0" smtClean="0"/>
              <a:t> task executes for more than C(LO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o</a:t>
            </a:r>
            <a:r>
              <a:rPr lang="en-GB" dirty="0" smtClean="0"/>
              <a:t>r, </a:t>
            </a:r>
            <a:r>
              <a:rPr lang="en-GB" dirty="0"/>
              <a:t>when a HI-</a:t>
            </a:r>
            <a:r>
              <a:rPr lang="en-GB" dirty="0" err="1"/>
              <a:t>crit</a:t>
            </a:r>
            <a:r>
              <a:rPr lang="en-GB" dirty="0"/>
              <a:t> task executes for more than C</a:t>
            </a:r>
            <a:r>
              <a:rPr lang="en-GB" dirty="0" smtClean="0"/>
              <a:t>(HI)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Graceful degradation requires</a:t>
            </a:r>
          </a:p>
          <a:p>
            <a:pPr lvl="1"/>
            <a:r>
              <a:rPr lang="en-GB" dirty="0"/>
              <a:t>a monotonically increasing measure of the severity of the system's (temporal) </a:t>
            </a:r>
            <a:r>
              <a:rPr lang="en-GB" dirty="0" smtClean="0"/>
              <a:t>failures</a:t>
            </a:r>
          </a:p>
          <a:p>
            <a:pPr lvl="1"/>
            <a:r>
              <a:rPr lang="en-GB" dirty="0"/>
              <a:t>a series of proportionate responses to these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2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Fault </a:t>
            </a:r>
            <a:r>
              <a:rPr lang="en-GB" dirty="0"/>
              <a:t>T</a:t>
            </a:r>
            <a:r>
              <a:rPr lang="en-GB" dirty="0" smtClean="0"/>
              <a:t>olerance </a:t>
            </a:r>
            <a:r>
              <a:rPr lang="en-GB" dirty="0"/>
              <a:t>A</a:t>
            </a:r>
            <a:r>
              <a:rPr lang="en-GB" dirty="0" smtClean="0"/>
              <a:t>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Fail (Fully) Operational (FO) </a:t>
            </a:r>
            <a:r>
              <a:rPr lang="en-GB" dirty="0" smtClean="0"/>
              <a:t>- </a:t>
            </a:r>
            <a:r>
              <a:rPr lang="en-GB" b="0" dirty="0"/>
              <a:t>all tasks/jobs execute correctly (i.e. meet their </a:t>
            </a:r>
            <a:r>
              <a:rPr lang="en-GB" b="0" dirty="0" smtClean="0"/>
              <a:t>deadlines</a:t>
            </a:r>
            <a:r>
              <a:rPr lang="en-GB" b="0" dirty="0" smtClean="0"/>
              <a:t>)</a:t>
            </a:r>
          </a:p>
          <a:p>
            <a:pPr lvl="1"/>
            <a:r>
              <a:rPr lang="en-GB" dirty="0" smtClean="0"/>
              <a:t>Fault is masked</a:t>
            </a:r>
            <a:endParaRPr lang="en-GB" b="0" dirty="0" smtClean="0"/>
          </a:p>
          <a:p>
            <a:r>
              <a:rPr lang="en-GB" dirty="0" smtClean="0"/>
              <a:t>Fail </a:t>
            </a:r>
            <a:r>
              <a:rPr lang="en-GB" dirty="0" smtClean="0"/>
              <a:t>Robust </a:t>
            </a:r>
            <a:r>
              <a:rPr lang="en-GB" dirty="0"/>
              <a:t>(FR) </a:t>
            </a:r>
            <a:r>
              <a:rPr lang="en-GB" dirty="0" smtClean="0"/>
              <a:t>- </a:t>
            </a:r>
            <a:r>
              <a:rPr lang="en-GB" b="0" dirty="0"/>
              <a:t>some tasks are allowed to skip a job, but all non skipped jobs </a:t>
            </a:r>
            <a:r>
              <a:rPr lang="en-GB" b="0" dirty="0" smtClean="0"/>
              <a:t>execute correctly </a:t>
            </a:r>
            <a:r>
              <a:rPr lang="en-GB" b="0" dirty="0"/>
              <a:t>and complete by their deadlines; the quality of service at all criticality levels </a:t>
            </a:r>
            <a:r>
              <a:rPr lang="en-GB" b="0" dirty="0" smtClean="0"/>
              <a:t>is unaffected </a:t>
            </a:r>
            <a:r>
              <a:rPr lang="en-GB" b="0" dirty="0"/>
              <a:t>by job </a:t>
            </a:r>
            <a:r>
              <a:rPr lang="en-GB" b="0" dirty="0" smtClean="0"/>
              <a:t>skipping</a:t>
            </a:r>
          </a:p>
          <a:p>
            <a:r>
              <a:rPr lang="en-GB" dirty="0" smtClean="0"/>
              <a:t>Fail </a:t>
            </a:r>
            <a:r>
              <a:rPr lang="en-GB" dirty="0" smtClean="0"/>
              <a:t>Resilient </a:t>
            </a:r>
            <a:r>
              <a:rPr lang="en-GB" dirty="0" smtClean="0"/>
              <a:t>- </a:t>
            </a:r>
            <a:r>
              <a:rPr lang="en-GB" b="0" dirty="0"/>
              <a:t>some lower criticality tasks are given reduced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9AEE-8406-4FE6-A78F-C9A0C4B2EA1B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7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ts_template">
  <a:themeElements>
    <a:clrScheme name="rts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ts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s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s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s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Settings\andy\Application Data\Microsoft\Templates\rts_template.pot</Template>
  <TotalTime>7860</TotalTime>
  <Words>1044</Words>
  <Application>Microsoft Macintosh PowerPoint</Application>
  <PresentationFormat>On-screen Show (4:3)</PresentationFormat>
  <Paragraphs>141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rts_template</vt:lpstr>
      <vt:lpstr>Defining and Delivering Resilience in Mixed-Criticality Systems</vt:lpstr>
      <vt:lpstr>Overview</vt:lpstr>
      <vt:lpstr>The Burns/Davis Review</vt:lpstr>
      <vt:lpstr>Orthogonal MCS Concerns</vt:lpstr>
      <vt:lpstr>Verification</vt:lpstr>
      <vt:lpstr>Verification - Interference</vt:lpstr>
      <vt:lpstr>Verification - Interference</vt:lpstr>
      <vt:lpstr>Survivability</vt:lpstr>
      <vt:lpstr>Fault Tolerance Approaches</vt:lpstr>
      <vt:lpstr>Monitoring and Measuring Faults</vt:lpstr>
      <vt:lpstr>Resilient Tasks</vt:lpstr>
      <vt:lpstr>Robustness</vt:lpstr>
      <vt:lpstr>Resilience</vt:lpstr>
      <vt:lpstr>Requirements for Verification</vt:lpstr>
      <vt:lpstr>Fail Resilience Approaches</vt:lpstr>
      <vt:lpstr>Schemes</vt:lpstr>
      <vt:lpstr>Schemes</vt:lpstr>
      <vt:lpstr>Integrating schemes together</vt:lpstr>
      <vt:lpstr>Number of Criticality Levels</vt:lpstr>
      <vt:lpstr>Conclusions</vt:lpstr>
      <vt:lpstr>PhDs in MCS</vt:lpstr>
    </vt:vector>
  </TitlesOfParts>
  <Company>University of York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Ada 2005</dc:title>
  <dc:creator>andy</dc:creator>
  <cp:lastModifiedBy>Alan Burns</cp:lastModifiedBy>
  <cp:revision>156</cp:revision>
  <cp:lastPrinted>2015-03-10T09:21:56Z</cp:lastPrinted>
  <dcterms:created xsi:type="dcterms:W3CDTF">2006-03-21T08:23:42Z</dcterms:created>
  <dcterms:modified xsi:type="dcterms:W3CDTF">2017-12-04T09:41:59Z</dcterms:modified>
</cp:coreProperties>
</file>