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0" r:id="rId5"/>
    <p:sldId id="258" r:id="rId6"/>
    <p:sldId id="261" r:id="rId7"/>
    <p:sldId id="259" r:id="rId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789" autoAdjust="0"/>
  </p:normalViewPr>
  <p:slideViewPr>
    <p:cSldViewPr snapToGrid="0">
      <p:cViewPr varScale="1">
        <p:scale>
          <a:sx n="78" d="100"/>
          <a:sy n="78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A8DC13-DB6C-4F5E-BCD5-01FE0DA9A64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 A new customer is initialized with a name attribute of “John Doe” and A customer ID of 321</a:t>
            </a:r>
          </a:p>
        </p:txBody>
      </p:sp>
      <p:sp>
        <p:nvSpPr>
          <p:cNvPr id="118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32CCD74-E601-4253-9E72-8D32E5D314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 A new customer is initialized with a name attribute of “John Doe” and A customer ID of 321</a:t>
            </a:r>
          </a:p>
        </p:txBody>
      </p:sp>
      <p:sp>
        <p:nvSpPr>
          <p:cNvPr id="120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1CFE90-5B78-4EDA-AE9E-073EFBAC2FF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Explanation: A new customer is initialized with a name attribute of “John Doe” and A customer ID of 321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AD5B48F-1273-421F-9A19-94158705D9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4320" y="201168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</a:rPr>
              <a:t>Team Assignment 7: Tracing</a:t>
            </a:r>
            <a:endParaRPr lang="en-US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201"/>
              </a:spcBef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Tutorial 6 Team 3: Kieran, Seth, William, Rulan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BankAccount</a:t>
            </a: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 b1 = new </a:t>
            </a:r>
            <a:r>
              <a:rPr lang="en-US" sz="2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ChequingAccount</a:t>
            </a: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(new Customer("John Doe", 1001), 100.0, 10.0);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568FF9-9284-4C37-9A03-327E8309CD49}"/>
              </a:ext>
            </a:extLst>
          </p:cNvPr>
          <p:cNvGrpSpPr/>
          <p:nvPr/>
        </p:nvGrpSpPr>
        <p:grpSpPr>
          <a:xfrm>
            <a:off x="5542634" y="1731834"/>
            <a:ext cx="3798720" cy="2159640"/>
            <a:chOff x="427680" y="1825200"/>
            <a:chExt cx="3798720" cy="2159640"/>
          </a:xfrm>
        </p:grpSpPr>
        <p:sp>
          <p:nvSpPr>
            <p:cNvPr id="89" name="CustomShape 2"/>
            <p:cNvSpPr/>
            <p:nvPr/>
          </p:nvSpPr>
          <p:spPr>
            <a:xfrm>
              <a:off x="427680" y="1825200"/>
              <a:ext cx="3798720" cy="215964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534600" y="2014920"/>
              <a:ext cx="3390480" cy="1825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rmAutofit fontScale="77500" lnSpcReduction="20000"/>
            </a:bodyPr>
            <a:lstStyle/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b1Customer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name = “John Doe”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 err="1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customerID</a:t>
              </a: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= 1001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1142"/>
                </a:spcAft>
              </a:pPr>
              <a:r>
                <a:rPr lang="en-US" sz="2000" b="1" strike="noStrike" spc="-1" dirty="0">
                  <a:solidFill>
                    <a:srgbClr val="800000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Memory Address: 2390</a:t>
              </a:r>
              <a:endPara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B78F21-E81F-490E-8513-A490EA04FF38}"/>
              </a:ext>
            </a:extLst>
          </p:cNvPr>
          <p:cNvGrpSpPr/>
          <p:nvPr/>
        </p:nvGrpSpPr>
        <p:grpSpPr>
          <a:xfrm>
            <a:off x="312766" y="1739866"/>
            <a:ext cx="3823200" cy="2188440"/>
            <a:chOff x="5320800" y="1743480"/>
            <a:chExt cx="3823200" cy="2188440"/>
          </a:xfrm>
        </p:grpSpPr>
        <p:sp>
          <p:nvSpPr>
            <p:cNvPr id="91" name="CustomShape 4"/>
            <p:cNvSpPr/>
            <p:nvPr/>
          </p:nvSpPr>
          <p:spPr>
            <a:xfrm>
              <a:off x="5320800" y="1743480"/>
              <a:ext cx="3823200" cy="2188440"/>
            </a:xfrm>
            <a:prstGeom prst="rect">
              <a:avLst/>
            </a:prstGeom>
            <a:solidFill>
              <a:srgbClr val="FF7F00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5"/>
            <p:cNvSpPr/>
            <p:nvPr/>
          </p:nvSpPr>
          <p:spPr>
            <a:xfrm>
              <a:off x="5532934" y="1924429"/>
              <a:ext cx="3156480" cy="1879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rmAutofit fontScale="85000" lnSpcReduction="20000"/>
            </a:bodyPr>
            <a:lstStyle/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b1ChequingAccount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customer = b1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balance = 100.0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 err="1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overdraftFee</a:t>
              </a: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= 10.0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1142"/>
                </a:spcAft>
              </a:pPr>
              <a:r>
                <a:rPr lang="en-US" sz="2000" b="1" strike="noStrike" spc="-1" dirty="0">
                  <a:solidFill>
                    <a:srgbClr val="800000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Memory Address: 2871</a:t>
              </a:r>
              <a:endPara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BCFE68-3836-4740-B3BB-0C88E1478CEC}"/>
              </a:ext>
            </a:extLst>
          </p:cNvPr>
          <p:cNvSpPr txBox="1"/>
          <p:nvPr/>
        </p:nvSpPr>
        <p:spPr>
          <a:xfrm>
            <a:off x="534600" y="4272983"/>
            <a:ext cx="9567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B1 is instantiated as a </a:t>
            </a:r>
            <a:r>
              <a:rPr lang="en-US" sz="2000" dirty="0" err="1"/>
              <a:t>ChequingAccount</a:t>
            </a:r>
            <a:r>
              <a:rPr lang="en-US" sz="2000" dirty="0"/>
              <a:t> object, which includes creating a new </a:t>
            </a:r>
          </a:p>
          <a:p>
            <a:r>
              <a:rPr lang="en-US" sz="2000" dirty="0"/>
              <a:t>customer object too (using a constructor in the </a:t>
            </a:r>
            <a:r>
              <a:rPr lang="en-US" sz="2000" dirty="0" err="1"/>
              <a:t>ChequingAccount</a:t>
            </a:r>
            <a:r>
              <a:rPr lang="en-US" sz="2000" dirty="0"/>
              <a:t> class) </a:t>
            </a:r>
          </a:p>
        </p:txBody>
      </p:sp>
      <p:sp>
        <p:nvSpPr>
          <p:cNvPr id="93" name="Line 6"/>
          <p:cNvSpPr/>
          <p:nvPr/>
        </p:nvSpPr>
        <p:spPr>
          <a:xfrm flipV="1">
            <a:off x="2660073" y="1960706"/>
            <a:ext cx="2882561" cy="400109"/>
          </a:xfrm>
          <a:prstGeom prst="line">
            <a:avLst/>
          </a:prstGeom>
          <a:ln w="4445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2517-D277-4027-A872-164C3AE3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b="1" dirty="0" err="1">
                <a:solidFill>
                  <a:schemeClr val="bg1"/>
                </a:solidFill>
              </a:rPr>
              <a:t>BankAccount</a:t>
            </a:r>
            <a:r>
              <a:rPr lang="en-CA" sz="2800" b="1" dirty="0">
                <a:solidFill>
                  <a:schemeClr val="bg1"/>
                </a:solidFill>
              </a:rPr>
              <a:t> b2 = new </a:t>
            </a:r>
            <a:r>
              <a:rPr lang="en-CA" sz="2800" b="1" dirty="0" err="1">
                <a:solidFill>
                  <a:schemeClr val="bg1"/>
                </a:solidFill>
              </a:rPr>
              <a:t>SavingsAccount</a:t>
            </a:r>
            <a:r>
              <a:rPr lang="en-CA" sz="2800" b="1" dirty="0">
                <a:solidFill>
                  <a:schemeClr val="bg1"/>
                </a:solidFill>
              </a:rPr>
              <a:t>(new Customer("Jane Doe", 2002), 500.0, 5.0);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FF75E4-FE8A-418B-8ABC-57B08DEAF925}"/>
              </a:ext>
            </a:extLst>
          </p:cNvPr>
          <p:cNvGrpSpPr/>
          <p:nvPr/>
        </p:nvGrpSpPr>
        <p:grpSpPr>
          <a:xfrm>
            <a:off x="5272757" y="1805531"/>
            <a:ext cx="3798720" cy="2159640"/>
            <a:chOff x="622179" y="1807789"/>
            <a:chExt cx="3798720" cy="2159640"/>
          </a:xfrm>
        </p:grpSpPr>
        <p:sp>
          <p:nvSpPr>
            <p:cNvPr id="5" name="CustomShape 2">
              <a:extLst>
                <a:ext uri="{FF2B5EF4-FFF2-40B4-BE49-F238E27FC236}">
                  <a16:creationId xmlns:a16="http://schemas.microsoft.com/office/drawing/2014/main" id="{2CE9A01E-5630-40FD-99DE-8AFCB682248C}"/>
                </a:ext>
              </a:extLst>
            </p:cNvPr>
            <p:cNvSpPr/>
            <p:nvPr/>
          </p:nvSpPr>
          <p:spPr>
            <a:xfrm>
              <a:off x="622179" y="1807789"/>
              <a:ext cx="3798720" cy="215964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3">
              <a:extLst>
                <a:ext uri="{FF2B5EF4-FFF2-40B4-BE49-F238E27FC236}">
                  <a16:creationId xmlns:a16="http://schemas.microsoft.com/office/drawing/2014/main" id="{3486FAE6-50FA-475B-9DEA-36EA6F2DE5A0}"/>
                </a:ext>
              </a:extLst>
            </p:cNvPr>
            <p:cNvSpPr/>
            <p:nvPr/>
          </p:nvSpPr>
          <p:spPr>
            <a:xfrm>
              <a:off x="729099" y="1997509"/>
              <a:ext cx="3390480" cy="1825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rmAutofit fontScale="77500" lnSpcReduction="20000"/>
            </a:bodyPr>
            <a:lstStyle/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b2Customer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name = “Jane Doe”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 err="1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customerID</a:t>
              </a: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= 2002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1142"/>
                </a:spcAft>
              </a:pPr>
              <a:r>
                <a:rPr lang="en-US" sz="2000" b="1" strike="noStrike" spc="-1" dirty="0">
                  <a:solidFill>
                    <a:srgbClr val="800000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Memory Address: 2134</a:t>
              </a:r>
              <a:endPara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90763C-9B73-45CB-9554-F729AB52FEC2}"/>
              </a:ext>
            </a:extLst>
          </p:cNvPr>
          <p:cNvGrpSpPr/>
          <p:nvPr/>
        </p:nvGrpSpPr>
        <p:grpSpPr>
          <a:xfrm>
            <a:off x="500499" y="1776731"/>
            <a:ext cx="3823200" cy="2188440"/>
            <a:chOff x="5320800" y="1743480"/>
            <a:chExt cx="3823200" cy="2188440"/>
          </a:xfrm>
        </p:grpSpPr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D2BA67E4-482B-46A9-A92B-7F32F85F33AD}"/>
                </a:ext>
              </a:extLst>
            </p:cNvPr>
            <p:cNvSpPr/>
            <p:nvPr/>
          </p:nvSpPr>
          <p:spPr>
            <a:xfrm>
              <a:off x="5320800" y="1743480"/>
              <a:ext cx="3823200" cy="2188440"/>
            </a:xfrm>
            <a:prstGeom prst="rect">
              <a:avLst/>
            </a:prstGeom>
            <a:solidFill>
              <a:srgbClr val="FF7F00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3F29CE11-E33F-40F8-8521-9701296C88E4}"/>
                </a:ext>
              </a:extLst>
            </p:cNvPr>
            <p:cNvSpPr/>
            <p:nvPr/>
          </p:nvSpPr>
          <p:spPr>
            <a:xfrm>
              <a:off x="5566320" y="1896251"/>
              <a:ext cx="3156480" cy="1879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rmAutofit fontScale="77500" lnSpcReduction="20000"/>
            </a:bodyPr>
            <a:lstStyle/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b2SavingsAccount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customer = b2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balance = 500.0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pc="-1" dirty="0" err="1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annualInterestRate</a:t>
              </a: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= 5.0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1142"/>
                </a:spcAft>
              </a:pPr>
              <a:r>
                <a:rPr lang="en-US" sz="2000" b="1" strike="noStrike" spc="-1" dirty="0">
                  <a:solidFill>
                    <a:srgbClr val="800000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Memory Address: 2678</a:t>
              </a:r>
              <a:endPara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9" name="Line 6">
            <a:extLst>
              <a:ext uri="{FF2B5EF4-FFF2-40B4-BE49-F238E27FC236}">
                <a16:creationId xmlns:a16="http://schemas.microsoft.com/office/drawing/2014/main" id="{275D9190-D2B2-4CDB-B021-5A0D85C22688}"/>
              </a:ext>
            </a:extLst>
          </p:cNvPr>
          <p:cNvSpPr/>
          <p:nvPr/>
        </p:nvSpPr>
        <p:spPr>
          <a:xfrm flipV="1">
            <a:off x="2892848" y="2144684"/>
            <a:ext cx="2185509" cy="315883"/>
          </a:xfrm>
          <a:prstGeom prst="line">
            <a:avLst/>
          </a:prstGeom>
          <a:ln w="4445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64405-D5D6-44A8-8F95-1E812EB1A476}"/>
              </a:ext>
            </a:extLst>
          </p:cNvPr>
          <p:cNvSpPr txBox="1"/>
          <p:nvPr/>
        </p:nvSpPr>
        <p:spPr>
          <a:xfrm>
            <a:off x="534600" y="4272983"/>
            <a:ext cx="9395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B2 is then instantiated as a </a:t>
            </a:r>
            <a:r>
              <a:rPr lang="en-US" sz="2000" dirty="0" err="1"/>
              <a:t>SavingsAccount</a:t>
            </a:r>
            <a:r>
              <a:rPr lang="en-US" sz="2000" dirty="0"/>
              <a:t> object, which includes creating a </a:t>
            </a:r>
          </a:p>
          <a:p>
            <a:r>
              <a:rPr lang="en-US" sz="2000" dirty="0"/>
              <a:t>new customer object too (using a constructor in the </a:t>
            </a:r>
            <a:r>
              <a:rPr lang="en-US" sz="2000" dirty="0" err="1"/>
              <a:t>SavingsAccount</a:t>
            </a:r>
            <a:r>
              <a:rPr lang="en-US" sz="2000" dirty="0"/>
              <a:t> class) </a:t>
            </a:r>
          </a:p>
        </p:txBody>
      </p:sp>
    </p:spTree>
    <p:extLst>
      <p:ext uri="{BB962C8B-B14F-4D97-AF65-F5344CB8AC3E}">
        <p14:creationId xmlns:p14="http://schemas.microsoft.com/office/powerpoint/2010/main" val="31309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672" y="71866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b1.monthEndUpdate();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FF40DB-57F3-4223-B1A2-DE34C33750B2}"/>
              </a:ext>
            </a:extLst>
          </p:cNvPr>
          <p:cNvGrpSpPr/>
          <p:nvPr/>
        </p:nvGrpSpPr>
        <p:grpSpPr>
          <a:xfrm>
            <a:off x="5542634" y="1731834"/>
            <a:ext cx="3798720" cy="2159640"/>
            <a:chOff x="427680" y="1825200"/>
            <a:chExt cx="3798720" cy="2159640"/>
          </a:xfrm>
        </p:grpSpPr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4638C502-277F-4213-BDE2-EE47B77A4701}"/>
                </a:ext>
              </a:extLst>
            </p:cNvPr>
            <p:cNvSpPr/>
            <p:nvPr/>
          </p:nvSpPr>
          <p:spPr>
            <a:xfrm>
              <a:off x="427680" y="1825200"/>
              <a:ext cx="3798720" cy="215964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3">
              <a:extLst>
                <a:ext uri="{FF2B5EF4-FFF2-40B4-BE49-F238E27FC236}">
                  <a16:creationId xmlns:a16="http://schemas.microsoft.com/office/drawing/2014/main" id="{C6D5BB93-1266-46B9-AF23-1AD0C765D567}"/>
                </a:ext>
              </a:extLst>
            </p:cNvPr>
            <p:cNvSpPr/>
            <p:nvPr/>
          </p:nvSpPr>
          <p:spPr>
            <a:xfrm>
              <a:off x="534600" y="2014920"/>
              <a:ext cx="3390480" cy="1825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rmAutofit fontScale="77500" lnSpcReduction="20000"/>
            </a:bodyPr>
            <a:lstStyle/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b1Customer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name = “John Doe”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 err="1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customerID</a:t>
              </a: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= 1001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1142"/>
                </a:spcAft>
              </a:pPr>
              <a:r>
                <a:rPr lang="en-US" sz="2000" b="1" strike="noStrike" spc="-1" dirty="0">
                  <a:solidFill>
                    <a:srgbClr val="800000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Memory Address: 2390</a:t>
              </a:r>
              <a:endPara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330C0E-CF55-4062-B2ED-7D4A092F6237}"/>
              </a:ext>
            </a:extLst>
          </p:cNvPr>
          <p:cNvGrpSpPr/>
          <p:nvPr/>
        </p:nvGrpSpPr>
        <p:grpSpPr>
          <a:xfrm>
            <a:off x="312766" y="1739866"/>
            <a:ext cx="3823200" cy="2188440"/>
            <a:chOff x="5320800" y="1743480"/>
            <a:chExt cx="3823200" cy="2188440"/>
          </a:xfrm>
        </p:grpSpPr>
        <p:sp>
          <p:nvSpPr>
            <p:cNvPr id="17" name="CustomShape 4">
              <a:extLst>
                <a:ext uri="{FF2B5EF4-FFF2-40B4-BE49-F238E27FC236}">
                  <a16:creationId xmlns:a16="http://schemas.microsoft.com/office/drawing/2014/main" id="{C1A2A60B-2BA9-47B8-A9E5-63C4862D4F73}"/>
                </a:ext>
              </a:extLst>
            </p:cNvPr>
            <p:cNvSpPr/>
            <p:nvPr/>
          </p:nvSpPr>
          <p:spPr>
            <a:xfrm>
              <a:off x="5320800" y="1743480"/>
              <a:ext cx="3823200" cy="2188440"/>
            </a:xfrm>
            <a:prstGeom prst="rect">
              <a:avLst/>
            </a:prstGeom>
            <a:solidFill>
              <a:srgbClr val="FF7F00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5">
              <a:extLst>
                <a:ext uri="{FF2B5EF4-FFF2-40B4-BE49-F238E27FC236}">
                  <a16:creationId xmlns:a16="http://schemas.microsoft.com/office/drawing/2014/main" id="{00071A00-8C54-4C4A-97D6-D6E1390577D4}"/>
                </a:ext>
              </a:extLst>
            </p:cNvPr>
            <p:cNvSpPr/>
            <p:nvPr/>
          </p:nvSpPr>
          <p:spPr>
            <a:xfrm>
              <a:off x="5532934" y="1924429"/>
              <a:ext cx="3315580" cy="1879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rmAutofit fontScale="85000" lnSpcReduction="20000"/>
            </a:bodyPr>
            <a:lstStyle/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b1ChequingAccount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customer = b1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balance = </a:t>
              </a:r>
              <a:r>
                <a:rPr lang="en-US" sz="2600" b="1" strike="sng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100.0</a:t>
              </a:r>
              <a:r>
                <a:rPr lang="en-US" sz="2600" b="1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-&gt; </a:t>
              </a:r>
              <a:r>
                <a:rPr lang="en-US" sz="2600" b="1" spc="-1" dirty="0">
                  <a:solidFill>
                    <a:srgbClr val="FFFF00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100.0</a:t>
              </a:r>
              <a:endParaRPr lang="en-US" sz="2600" b="0" strike="sng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 err="1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overdraftFee</a:t>
              </a: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= 10.0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1142"/>
                </a:spcAft>
              </a:pPr>
              <a:r>
                <a:rPr lang="en-US" sz="2000" b="1" strike="noStrike" spc="-1" dirty="0">
                  <a:solidFill>
                    <a:srgbClr val="800000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Memory Address: 2871</a:t>
              </a:r>
              <a:endPara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9" name="Line 6">
            <a:extLst>
              <a:ext uri="{FF2B5EF4-FFF2-40B4-BE49-F238E27FC236}">
                <a16:creationId xmlns:a16="http://schemas.microsoft.com/office/drawing/2014/main" id="{E9C71D8E-F865-4688-94DE-903200B42D37}"/>
              </a:ext>
            </a:extLst>
          </p:cNvPr>
          <p:cNvSpPr/>
          <p:nvPr/>
        </p:nvSpPr>
        <p:spPr>
          <a:xfrm flipV="1">
            <a:off x="2660073" y="1960706"/>
            <a:ext cx="2882561" cy="400109"/>
          </a:xfrm>
          <a:prstGeom prst="line">
            <a:avLst/>
          </a:prstGeom>
          <a:ln w="4445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DC133-8120-4DB0-AA3F-69A59D71C5AD}"/>
              </a:ext>
            </a:extLst>
          </p:cNvPr>
          <p:cNvSpPr txBox="1"/>
          <p:nvPr/>
        </p:nvSpPr>
        <p:spPr>
          <a:xfrm>
            <a:off x="746019" y="4688378"/>
            <a:ext cx="931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b1 now calls its </a:t>
            </a:r>
            <a:r>
              <a:rPr lang="en-US" dirty="0" err="1"/>
              <a:t>monthEndUpdate</a:t>
            </a:r>
            <a:r>
              <a:rPr lang="en-US" dirty="0"/>
              <a:t>() method in the </a:t>
            </a:r>
            <a:r>
              <a:rPr lang="en-US" dirty="0" err="1"/>
              <a:t>BankAccount</a:t>
            </a:r>
            <a:r>
              <a:rPr lang="en-US" dirty="0"/>
              <a:t> class, which then calls </a:t>
            </a:r>
          </a:p>
          <a:p>
            <a:r>
              <a:rPr lang="en-US" dirty="0" err="1"/>
              <a:t>getMonthlyFeesAndInterest</a:t>
            </a:r>
            <a:r>
              <a:rPr lang="en-US" dirty="0"/>
              <a:t>() which is overridden from the </a:t>
            </a:r>
            <a:r>
              <a:rPr lang="en-US" dirty="0" err="1"/>
              <a:t>ChequingAccount</a:t>
            </a:r>
            <a:r>
              <a:rPr lang="en-US" dirty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AD6B-872F-486D-8C7A-1208C944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b2.monthEndUpdate();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2AF51-E400-478E-8B6B-0E48CC71BA4C}"/>
              </a:ext>
            </a:extLst>
          </p:cNvPr>
          <p:cNvGrpSpPr/>
          <p:nvPr/>
        </p:nvGrpSpPr>
        <p:grpSpPr>
          <a:xfrm>
            <a:off x="5272757" y="1805531"/>
            <a:ext cx="3798720" cy="2159640"/>
            <a:chOff x="622179" y="1807789"/>
            <a:chExt cx="3798720" cy="2159640"/>
          </a:xfrm>
        </p:grpSpPr>
        <p:sp>
          <p:nvSpPr>
            <p:cNvPr id="5" name="CustomShape 2">
              <a:extLst>
                <a:ext uri="{FF2B5EF4-FFF2-40B4-BE49-F238E27FC236}">
                  <a16:creationId xmlns:a16="http://schemas.microsoft.com/office/drawing/2014/main" id="{E57069CC-14DF-4A00-96EA-F86016DFCDCA}"/>
                </a:ext>
              </a:extLst>
            </p:cNvPr>
            <p:cNvSpPr/>
            <p:nvPr/>
          </p:nvSpPr>
          <p:spPr>
            <a:xfrm>
              <a:off x="622179" y="1807789"/>
              <a:ext cx="3798720" cy="215964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3">
              <a:extLst>
                <a:ext uri="{FF2B5EF4-FFF2-40B4-BE49-F238E27FC236}">
                  <a16:creationId xmlns:a16="http://schemas.microsoft.com/office/drawing/2014/main" id="{74C582DA-48C1-4F07-B28D-C4E1025BCBD1}"/>
                </a:ext>
              </a:extLst>
            </p:cNvPr>
            <p:cNvSpPr/>
            <p:nvPr/>
          </p:nvSpPr>
          <p:spPr>
            <a:xfrm>
              <a:off x="729099" y="1997509"/>
              <a:ext cx="3390480" cy="1825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rmAutofit fontScale="77500" lnSpcReduction="20000"/>
            </a:bodyPr>
            <a:lstStyle/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b2Customer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name = “Jane Doe”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 err="1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customerID</a:t>
              </a: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= 2002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1142"/>
                </a:spcAft>
              </a:pPr>
              <a:r>
                <a:rPr lang="en-US" sz="2000" b="1" strike="noStrike" spc="-1" dirty="0">
                  <a:solidFill>
                    <a:srgbClr val="800000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Memory Address: 2134</a:t>
              </a:r>
              <a:endPara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B3CE11-5268-4A18-A058-FB4617A6FBD4}"/>
              </a:ext>
            </a:extLst>
          </p:cNvPr>
          <p:cNvGrpSpPr/>
          <p:nvPr/>
        </p:nvGrpSpPr>
        <p:grpSpPr>
          <a:xfrm>
            <a:off x="500499" y="1776731"/>
            <a:ext cx="3823200" cy="2188440"/>
            <a:chOff x="5320800" y="1743480"/>
            <a:chExt cx="3823200" cy="2188440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06465E98-8347-4546-8414-5CB85A878A79}"/>
                </a:ext>
              </a:extLst>
            </p:cNvPr>
            <p:cNvSpPr/>
            <p:nvPr/>
          </p:nvSpPr>
          <p:spPr>
            <a:xfrm>
              <a:off x="5320800" y="1743480"/>
              <a:ext cx="3823200" cy="2188440"/>
            </a:xfrm>
            <a:prstGeom prst="rect">
              <a:avLst/>
            </a:prstGeom>
            <a:solidFill>
              <a:srgbClr val="FF7F00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35D2D817-0189-4EE2-A4AD-E984D2FD11FD}"/>
                </a:ext>
              </a:extLst>
            </p:cNvPr>
            <p:cNvSpPr/>
            <p:nvPr/>
          </p:nvSpPr>
          <p:spPr>
            <a:xfrm>
              <a:off x="5566320" y="1896251"/>
              <a:ext cx="3156480" cy="1879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rmAutofit fontScale="77500" lnSpcReduction="20000"/>
            </a:bodyPr>
            <a:lstStyle/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b2SavingsAccount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customer = b2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balance = </a:t>
              </a:r>
              <a:r>
                <a:rPr lang="en-US" sz="2600" b="1" strike="sng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500.0</a:t>
              </a:r>
              <a:r>
                <a:rPr lang="en-US" sz="2600" b="1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-&gt; </a:t>
              </a:r>
              <a:r>
                <a:rPr lang="en-US" sz="2600" b="1" spc="-1" dirty="0">
                  <a:solidFill>
                    <a:srgbClr val="FFFF00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497.083</a:t>
              </a:r>
              <a:endParaRPr lang="en-US" sz="2600" b="0" strike="sng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142"/>
                </a:spcAft>
              </a:pPr>
              <a:r>
                <a:rPr lang="en-US" sz="2600" b="1" spc="-1" dirty="0" err="1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annualInterestRate</a:t>
              </a:r>
              <a:r>
                <a:rPr lang="en-US" sz="2600" b="1" strike="noStrike" spc="-1" dirty="0">
                  <a:solidFill>
                    <a:srgbClr val="1C1C1C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 = 5.0</a:t>
              </a:r>
              <a:endPara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  <a:spcAft>
                  <a:spcPts val="1142"/>
                </a:spcAft>
              </a:pPr>
              <a:r>
                <a:rPr lang="en-US" sz="2000" b="1" strike="noStrike" spc="-1" dirty="0">
                  <a:solidFill>
                    <a:srgbClr val="800000"/>
                  </a:solidFill>
                  <a:uFill>
                    <a:solidFill>
                      <a:srgbClr val="FFFFFF"/>
                    </a:solidFill>
                  </a:uFill>
                  <a:latin typeface="Source Sans Pro Semibold"/>
                  <a:ea typeface="DejaVu Sans"/>
                </a:rPr>
                <a:t>Memory Address: 2678</a:t>
              </a:r>
              <a:endPara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10" name="Line 6">
            <a:extLst>
              <a:ext uri="{FF2B5EF4-FFF2-40B4-BE49-F238E27FC236}">
                <a16:creationId xmlns:a16="http://schemas.microsoft.com/office/drawing/2014/main" id="{B721123F-3695-40C7-9BD5-A30FEDCCE653}"/>
              </a:ext>
            </a:extLst>
          </p:cNvPr>
          <p:cNvSpPr/>
          <p:nvPr/>
        </p:nvSpPr>
        <p:spPr>
          <a:xfrm flipV="1">
            <a:off x="2892848" y="2144684"/>
            <a:ext cx="2185509" cy="315883"/>
          </a:xfrm>
          <a:prstGeom prst="line">
            <a:avLst/>
          </a:prstGeom>
          <a:ln w="4445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93E8A-FFE6-45E8-83ED-DA17A4D493E8}"/>
              </a:ext>
            </a:extLst>
          </p:cNvPr>
          <p:cNvSpPr txBox="1"/>
          <p:nvPr/>
        </p:nvSpPr>
        <p:spPr>
          <a:xfrm>
            <a:off x="746019" y="4688378"/>
            <a:ext cx="931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 b2 now calls its </a:t>
            </a:r>
            <a:r>
              <a:rPr lang="en-US" dirty="0" err="1"/>
              <a:t>monthEndUpdate</a:t>
            </a:r>
            <a:r>
              <a:rPr lang="en-US" dirty="0"/>
              <a:t>() method in the </a:t>
            </a:r>
            <a:r>
              <a:rPr lang="en-US" dirty="0" err="1"/>
              <a:t>BankAccount</a:t>
            </a:r>
            <a:r>
              <a:rPr lang="en-US" dirty="0"/>
              <a:t> class, which then calls </a:t>
            </a:r>
          </a:p>
          <a:p>
            <a:r>
              <a:rPr lang="en-US" dirty="0" err="1"/>
              <a:t>getMonthlyFeesAndInterest</a:t>
            </a:r>
            <a:r>
              <a:rPr lang="en-US" dirty="0"/>
              <a:t>() which is overridden from the </a:t>
            </a:r>
            <a:r>
              <a:rPr lang="en-US" dirty="0" err="1"/>
              <a:t>SavingsAccount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65726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System.out.println(b1.getBalance() + "," + b2.getBalance());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2"/>
          <p:cNvSpPr/>
          <p:nvPr/>
        </p:nvSpPr>
        <p:spPr>
          <a:xfrm>
            <a:off x="914400" y="5120640"/>
            <a:ext cx="8412480" cy="1645920"/>
          </a:xfrm>
          <a:prstGeom prst="rect">
            <a:avLst/>
          </a:prstGeom>
          <a:solidFill>
            <a:srgbClr val="11111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Line Output: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100.0,497.08333333…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690C4-919F-414C-A1D1-3A7DEAD3B621}"/>
              </a:ext>
            </a:extLst>
          </p:cNvPr>
          <p:cNvSpPr txBox="1"/>
          <p:nvPr/>
        </p:nvSpPr>
        <p:spPr>
          <a:xfrm>
            <a:off x="939799" y="2866794"/>
            <a:ext cx="819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b1 calls its </a:t>
            </a:r>
            <a:r>
              <a:rPr lang="en-US" dirty="0" err="1"/>
              <a:t>getBalance</a:t>
            </a:r>
            <a:r>
              <a:rPr lang="en-US" dirty="0"/>
              <a:t>() method which is in the </a:t>
            </a:r>
            <a:r>
              <a:rPr lang="en-US" dirty="0" err="1"/>
              <a:t>BankAccount</a:t>
            </a:r>
            <a:r>
              <a:rPr lang="en-US" dirty="0"/>
              <a:t> class, b2 does</a:t>
            </a:r>
          </a:p>
          <a:p>
            <a:r>
              <a:rPr lang="en-US" dirty="0"/>
              <a:t>the same thing, and the output is printed to the command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409</Words>
  <Application>Microsoft Macintosh PowerPoint</Application>
  <PresentationFormat>Custom</PresentationFormat>
  <Paragraphs>67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DejaVu Sans</vt:lpstr>
      <vt:lpstr>Helvetica Neue</vt:lpstr>
      <vt:lpstr>Helvetica Neue Medium</vt:lpstr>
      <vt:lpstr>Source Sans Pro Black</vt:lpstr>
      <vt:lpstr>Source Sans Pro Semibold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BankAccount b2 = new SavingsAccount(new Customer("Jane Doe", 2002), 500.0, 5.0);</vt:lpstr>
      <vt:lpstr>PowerPoint Presentation</vt:lpstr>
      <vt:lpstr>b2.monthEndUpdate(); 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William Chan</cp:lastModifiedBy>
  <cp:revision>22</cp:revision>
  <dcterms:created xsi:type="dcterms:W3CDTF">2018-03-06T15:29:54Z</dcterms:created>
  <dcterms:modified xsi:type="dcterms:W3CDTF">2018-03-14T03:24:21Z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