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am Assignment 3: Trac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Assignment 3: Tracing</a:t>
            </a:r>
          </a:p>
        </p:txBody>
      </p:sp>
      <p:sp>
        <p:nvSpPr>
          <p:cNvPr id="120" name="Tutorial 6 Team 3: Kieran, Seth, William, Rula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Tutorial 6 Team 3: Kieran, Seth, William, Rulan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1 and b1"/>
          <p:cNvSpPr txBox="1"/>
          <p:nvPr>
            <p:ph type="title"/>
          </p:nvPr>
        </p:nvSpPr>
        <p:spPr>
          <a:xfrm>
            <a:off x="952500" y="-205385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c1 and b1</a:t>
            </a:r>
          </a:p>
        </p:txBody>
      </p:sp>
      <p:sp>
        <p:nvSpPr>
          <p:cNvPr id="123" name="Rectangle"/>
          <p:cNvSpPr/>
          <p:nvPr/>
        </p:nvSpPr>
        <p:spPr>
          <a:xfrm>
            <a:off x="1784350" y="3416300"/>
            <a:ext cx="3791843" cy="2159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" name="Rectangle"/>
          <p:cNvSpPr/>
          <p:nvPr/>
        </p:nvSpPr>
        <p:spPr>
          <a:xfrm>
            <a:off x="1784350" y="6997700"/>
            <a:ext cx="3791843" cy="215900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Customer c1 = new Customer(&quot;Alison Brown&quot;, 123);"/>
          <p:cNvSpPr txBox="1"/>
          <p:nvPr/>
        </p:nvSpPr>
        <p:spPr>
          <a:xfrm>
            <a:off x="1731162" y="2874467"/>
            <a:ext cx="718444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Customer c1 = new Customer("Alison Brown", 123);</a:t>
            </a:r>
          </a:p>
        </p:txBody>
      </p:sp>
      <p:sp>
        <p:nvSpPr>
          <p:cNvPr id="126" name="BankAccount b1 = new BankAccount(c1, 100.00);"/>
          <p:cNvSpPr txBox="1"/>
          <p:nvPr/>
        </p:nvSpPr>
        <p:spPr>
          <a:xfrm>
            <a:off x="1747570" y="6424117"/>
            <a:ext cx="689762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BankAccount b1 = new BankAccount(c1, 100.00);</a:t>
            </a:r>
          </a:p>
        </p:txBody>
      </p:sp>
      <p:sp>
        <p:nvSpPr>
          <p:cNvPr id="127" name="Customer…"/>
          <p:cNvSpPr txBox="1"/>
          <p:nvPr/>
        </p:nvSpPr>
        <p:spPr>
          <a:xfrm>
            <a:off x="1897953" y="3416299"/>
            <a:ext cx="3564637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Customer</a:t>
            </a:r>
          </a:p>
          <a:p>
            <a:pPr algn="l"/>
            <a:r>
              <a:t>name = “Alison Brown”</a:t>
            </a:r>
          </a:p>
          <a:p>
            <a:pPr algn="l"/>
            <a:r>
              <a:t>customerID = “123”</a:t>
            </a:r>
          </a:p>
        </p:txBody>
      </p:sp>
      <p:sp>
        <p:nvSpPr>
          <p:cNvPr id="128" name="BankAccount…"/>
          <p:cNvSpPr txBox="1"/>
          <p:nvPr/>
        </p:nvSpPr>
        <p:spPr>
          <a:xfrm>
            <a:off x="1835150" y="7033870"/>
            <a:ext cx="2544166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BankAccount</a:t>
            </a:r>
          </a:p>
          <a:p>
            <a:pPr algn="l"/>
            <a:r>
              <a:t>customer = c1</a:t>
            </a:r>
          </a:p>
          <a:p>
            <a:pPr algn="l"/>
            <a:r>
              <a:t>balance = 100.00</a:t>
            </a:r>
          </a:p>
        </p:txBody>
      </p:sp>
      <p:sp>
        <p:nvSpPr>
          <p:cNvPr id="129" name="c1"/>
          <p:cNvSpPr txBox="1"/>
          <p:nvPr/>
        </p:nvSpPr>
        <p:spPr>
          <a:xfrm>
            <a:off x="1237487" y="3376270"/>
            <a:ext cx="4587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c1</a:t>
            </a:r>
          </a:p>
        </p:txBody>
      </p:sp>
      <p:sp>
        <p:nvSpPr>
          <p:cNvPr id="130" name="b1"/>
          <p:cNvSpPr txBox="1"/>
          <p:nvPr/>
        </p:nvSpPr>
        <p:spPr>
          <a:xfrm>
            <a:off x="1231849" y="7065620"/>
            <a:ext cx="47000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b1</a:t>
            </a:r>
          </a:p>
        </p:txBody>
      </p:sp>
      <p:sp>
        <p:nvSpPr>
          <p:cNvPr id="131" name="Memory Address: 2097"/>
          <p:cNvSpPr txBox="1"/>
          <p:nvPr/>
        </p:nvSpPr>
        <p:spPr>
          <a:xfrm>
            <a:off x="2626302" y="4877613"/>
            <a:ext cx="2107939" cy="578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Memory Address: 2097</a:t>
            </a:r>
          </a:p>
        </p:txBody>
      </p:sp>
      <p:sp>
        <p:nvSpPr>
          <p:cNvPr id="132" name="Memory Address: 1039"/>
          <p:cNvSpPr txBox="1"/>
          <p:nvPr/>
        </p:nvSpPr>
        <p:spPr>
          <a:xfrm>
            <a:off x="2626302" y="8379917"/>
            <a:ext cx="2107939" cy="57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Memory Address: 1039</a:t>
            </a:r>
          </a:p>
        </p:txBody>
      </p:sp>
      <p:sp>
        <p:nvSpPr>
          <p:cNvPr id="133" name="argument type Customer uses info from c1"/>
          <p:cNvSpPr txBox="1"/>
          <p:nvPr/>
        </p:nvSpPr>
        <p:spPr>
          <a:xfrm>
            <a:off x="5810870" y="7033870"/>
            <a:ext cx="2544166" cy="97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900"/>
            </a:lvl1pPr>
          </a:lstStyle>
          <a:p>
            <a:pPr/>
            <a:r>
              <a:t>argument type Customer uses info from c1</a:t>
            </a:r>
          </a:p>
        </p:txBody>
      </p:sp>
      <p:sp>
        <p:nvSpPr>
          <p:cNvPr id="134" name="Line"/>
          <p:cNvSpPr/>
          <p:nvPr/>
        </p:nvSpPr>
        <p:spPr>
          <a:xfrm flipH="1">
            <a:off x="5016994" y="5060564"/>
            <a:ext cx="1" cy="25638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2"/>
          <p:cNvSpPr txBox="1"/>
          <p:nvPr>
            <p:ph type="title"/>
          </p:nvPr>
        </p:nvSpPr>
        <p:spPr>
          <a:xfrm>
            <a:off x="952500" y="-4572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800"/>
            </a:lvl1pPr>
          </a:lstStyle>
          <a:p>
            <a:pPr/>
            <a:r>
              <a:t>c2</a:t>
            </a:r>
          </a:p>
        </p:txBody>
      </p:sp>
      <p:sp>
        <p:nvSpPr>
          <p:cNvPr id="137" name="Rectangle"/>
          <p:cNvSpPr/>
          <p:nvPr/>
        </p:nvSpPr>
        <p:spPr>
          <a:xfrm>
            <a:off x="1390650" y="1879600"/>
            <a:ext cx="3791843" cy="2159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Customer…"/>
          <p:cNvSpPr txBox="1"/>
          <p:nvPr/>
        </p:nvSpPr>
        <p:spPr>
          <a:xfrm>
            <a:off x="1504253" y="1941577"/>
            <a:ext cx="3564637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Customer</a:t>
            </a:r>
          </a:p>
          <a:p>
            <a:pPr algn="l"/>
            <a:r>
              <a:t>name = “Alison Brown”</a:t>
            </a:r>
          </a:p>
          <a:p>
            <a:pPr algn="l"/>
            <a:r>
              <a:t>customerID = 123</a:t>
            </a:r>
          </a:p>
        </p:txBody>
      </p:sp>
      <p:sp>
        <p:nvSpPr>
          <p:cNvPr id="139" name="Customer c2 = b1.getCustomer();"/>
          <p:cNvSpPr txBox="1"/>
          <p:nvPr/>
        </p:nvSpPr>
        <p:spPr>
          <a:xfrm>
            <a:off x="1369771" y="1229817"/>
            <a:ext cx="484235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Customer c2 = b1.getCustomer();  </a:t>
            </a:r>
          </a:p>
        </p:txBody>
      </p:sp>
      <p:sp>
        <p:nvSpPr>
          <p:cNvPr id="140" name="c2"/>
          <p:cNvSpPr txBox="1"/>
          <p:nvPr/>
        </p:nvSpPr>
        <p:spPr>
          <a:xfrm>
            <a:off x="888237" y="1903070"/>
            <a:ext cx="4587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c2</a:t>
            </a:r>
          </a:p>
        </p:txBody>
      </p:sp>
      <p:sp>
        <p:nvSpPr>
          <p:cNvPr id="141" name="Memory Address:…"/>
          <p:cNvSpPr txBox="1"/>
          <p:nvPr/>
        </p:nvSpPr>
        <p:spPr>
          <a:xfrm>
            <a:off x="2232602" y="3379013"/>
            <a:ext cx="2107939" cy="578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Memory Address: </a:t>
            </a:r>
          </a:p>
          <a:p>
            <a:pPr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456</a:t>
            </a:r>
          </a:p>
        </p:txBody>
      </p:sp>
      <p:sp>
        <p:nvSpPr>
          <p:cNvPr id="142" name="Text"/>
          <p:cNvSpPr txBox="1"/>
          <p:nvPr/>
        </p:nvSpPr>
        <p:spPr>
          <a:xfrm>
            <a:off x="6216650" y="5245100"/>
            <a:ext cx="21337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000"/>
              </a:lnSpc>
              <a:defRPr b="0" sz="1300">
                <a:solidFill>
                  <a:srgbClr val="353535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143" name="c2.setName(&quot;Charles Green&quot;);"/>
          <p:cNvSpPr txBox="1"/>
          <p:nvPr/>
        </p:nvSpPr>
        <p:spPr>
          <a:xfrm>
            <a:off x="1369771" y="4531817"/>
            <a:ext cx="437083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c2.setName("Charles Green");  </a:t>
            </a:r>
          </a:p>
        </p:txBody>
      </p:sp>
      <p:sp>
        <p:nvSpPr>
          <p:cNvPr id="144" name="Rectangle"/>
          <p:cNvSpPr/>
          <p:nvPr/>
        </p:nvSpPr>
        <p:spPr>
          <a:xfrm>
            <a:off x="1390650" y="5283200"/>
            <a:ext cx="3791843" cy="2159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c2"/>
          <p:cNvSpPr txBox="1"/>
          <p:nvPr/>
        </p:nvSpPr>
        <p:spPr>
          <a:xfrm>
            <a:off x="888237" y="5293970"/>
            <a:ext cx="4587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c2</a:t>
            </a:r>
          </a:p>
        </p:txBody>
      </p:sp>
      <p:sp>
        <p:nvSpPr>
          <p:cNvPr id="146" name="Customer…"/>
          <p:cNvSpPr txBox="1"/>
          <p:nvPr/>
        </p:nvSpPr>
        <p:spPr>
          <a:xfrm>
            <a:off x="1504253" y="5397499"/>
            <a:ext cx="3717647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Customer</a:t>
            </a:r>
          </a:p>
          <a:p>
            <a:pPr algn="l"/>
            <a:r>
              <a:t>name = “Charles Green”</a:t>
            </a:r>
          </a:p>
          <a:p>
            <a:pPr algn="l"/>
            <a:r>
              <a:t>customerID = 123</a:t>
            </a:r>
          </a:p>
        </p:txBody>
      </p:sp>
      <p:sp>
        <p:nvSpPr>
          <p:cNvPr id="147" name="Memory Address:…"/>
          <p:cNvSpPr txBox="1"/>
          <p:nvPr/>
        </p:nvSpPr>
        <p:spPr>
          <a:xfrm>
            <a:off x="2232602" y="6769913"/>
            <a:ext cx="2107939" cy="578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Memory Address: </a:t>
            </a:r>
          </a:p>
          <a:p>
            <a:pPr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456</a:t>
            </a:r>
          </a:p>
        </p:txBody>
      </p:sp>
      <p:sp>
        <p:nvSpPr>
          <p:cNvPr id="148" name="System.out.println(c1);"/>
          <p:cNvSpPr txBox="1"/>
          <p:nvPr/>
        </p:nvSpPr>
        <p:spPr>
          <a:xfrm>
            <a:off x="1354886" y="7954058"/>
            <a:ext cx="325922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System.out.println(c1); </a:t>
            </a:r>
          </a:p>
        </p:txBody>
      </p:sp>
      <p:sp>
        <p:nvSpPr>
          <p:cNvPr id="149" name="System.out.println(c2);"/>
          <p:cNvSpPr txBox="1"/>
          <p:nvPr/>
        </p:nvSpPr>
        <p:spPr>
          <a:xfrm>
            <a:off x="1397254" y="8684870"/>
            <a:ext cx="317449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System.out.println(c2);</a:t>
            </a:r>
          </a:p>
        </p:txBody>
      </p:sp>
      <p:sp>
        <p:nvSpPr>
          <p:cNvPr id="150" name="Line"/>
          <p:cNvSpPr/>
          <p:nvPr/>
        </p:nvSpPr>
        <p:spPr>
          <a:xfrm>
            <a:off x="4724400" y="8184741"/>
            <a:ext cx="144758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Line"/>
          <p:cNvSpPr/>
          <p:nvPr/>
        </p:nvSpPr>
        <p:spPr>
          <a:xfrm>
            <a:off x="4724400" y="8915553"/>
            <a:ext cx="144758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Line"/>
          <p:cNvSpPr/>
          <p:nvPr/>
        </p:nvSpPr>
        <p:spPr>
          <a:xfrm flipH="1">
            <a:off x="1117599" y="2630063"/>
            <a:ext cx="1" cy="24109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Customer name: Alison Brown…"/>
          <p:cNvSpPr txBox="1"/>
          <p:nvPr/>
        </p:nvSpPr>
        <p:spPr>
          <a:xfrm>
            <a:off x="6406058" y="7820175"/>
            <a:ext cx="3814230" cy="729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2100"/>
            </a:pPr>
            <a:r>
              <a:t>Customer name: Alison Brown</a:t>
            </a:r>
          </a:p>
          <a:p>
            <a:pPr algn="l">
              <a:defRPr b="0" sz="2100"/>
            </a:pPr>
            <a:r>
              <a:t>Customer ID: 123</a:t>
            </a:r>
          </a:p>
        </p:txBody>
      </p:sp>
      <p:sp>
        <p:nvSpPr>
          <p:cNvPr id="154" name="Customer name: Charles Green…"/>
          <p:cNvSpPr txBox="1"/>
          <p:nvPr/>
        </p:nvSpPr>
        <p:spPr>
          <a:xfrm>
            <a:off x="6406058" y="8550987"/>
            <a:ext cx="3947847" cy="729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2100"/>
            </a:pPr>
            <a:r>
              <a:t>Customer name: Charles Green</a:t>
            </a:r>
          </a:p>
          <a:p>
            <a:pPr algn="l">
              <a:defRPr b="0" sz="2100"/>
            </a:pPr>
            <a:r>
              <a:t>Customer ID: 123</a:t>
            </a:r>
          </a:p>
        </p:txBody>
      </p:sp>
      <p:sp>
        <p:nvSpPr>
          <p:cNvPr id="155" name="Rectangle"/>
          <p:cNvSpPr/>
          <p:nvPr/>
        </p:nvSpPr>
        <p:spPr>
          <a:xfrm>
            <a:off x="10060619" y="779399"/>
            <a:ext cx="2347158" cy="167746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b1"/>
          <p:cNvSpPr txBox="1"/>
          <p:nvPr/>
        </p:nvSpPr>
        <p:spPr>
          <a:xfrm>
            <a:off x="9478114" y="1102970"/>
            <a:ext cx="47000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b1</a:t>
            </a:r>
          </a:p>
        </p:txBody>
      </p:sp>
      <p:sp>
        <p:nvSpPr>
          <p:cNvPr id="157" name="BankAccount…"/>
          <p:cNvSpPr txBox="1"/>
          <p:nvPr/>
        </p:nvSpPr>
        <p:spPr>
          <a:xfrm>
            <a:off x="10129297" y="852726"/>
            <a:ext cx="2209801" cy="1530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/>
            </a:pPr>
            <a:r>
              <a:t>BankAccount</a:t>
            </a:r>
          </a:p>
          <a:p>
            <a:pPr algn="l">
              <a:defRPr sz="2000"/>
            </a:pPr>
            <a:r>
              <a:t>customer = c1</a:t>
            </a:r>
          </a:p>
          <a:p>
            <a:pPr algn="l">
              <a:defRPr sz="2000"/>
            </a:pPr>
            <a:r>
              <a:t>balance = 100.00</a:t>
            </a:r>
          </a:p>
          <a:p>
            <a:pPr algn="l"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memory </a:t>
            </a:r>
          </a:p>
          <a:p>
            <a:pPr algn="l"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address = 1039 </a:t>
            </a:r>
          </a:p>
        </p:txBody>
      </p:sp>
      <p:sp>
        <p:nvSpPr>
          <p:cNvPr id="158" name="Line"/>
          <p:cNvSpPr/>
          <p:nvPr/>
        </p:nvSpPr>
        <p:spPr>
          <a:xfrm flipH="1">
            <a:off x="5394582" y="2262615"/>
            <a:ext cx="4305719" cy="9357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uses customer information from b1 by invoking getCustomer() method"/>
          <p:cNvSpPr txBox="1"/>
          <p:nvPr/>
        </p:nvSpPr>
        <p:spPr>
          <a:xfrm rot="20820000">
            <a:off x="5796415" y="2003866"/>
            <a:ext cx="3504751" cy="603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700"/>
            </a:lvl1pPr>
          </a:lstStyle>
          <a:p>
            <a:pPr/>
            <a:r>
              <a:t>uses customer information from b1 by invoking getCustomer() method</a:t>
            </a:r>
          </a:p>
        </p:txBody>
      </p:sp>
      <p:sp>
        <p:nvSpPr>
          <p:cNvPr id="160" name="Rectangle"/>
          <p:cNvSpPr/>
          <p:nvPr/>
        </p:nvSpPr>
        <p:spPr>
          <a:xfrm>
            <a:off x="10060619" y="4061119"/>
            <a:ext cx="2347158" cy="16774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Line"/>
          <p:cNvSpPr/>
          <p:nvPr/>
        </p:nvSpPr>
        <p:spPr>
          <a:xfrm flipV="1">
            <a:off x="11234197" y="2557744"/>
            <a:ext cx="1" cy="14027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c1"/>
          <p:cNvSpPr txBox="1"/>
          <p:nvPr/>
        </p:nvSpPr>
        <p:spPr>
          <a:xfrm>
            <a:off x="9483752" y="4090903"/>
            <a:ext cx="4587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c1</a:t>
            </a:r>
          </a:p>
        </p:txBody>
      </p:sp>
      <p:sp>
        <p:nvSpPr>
          <p:cNvPr id="163" name="Customer…"/>
          <p:cNvSpPr txBox="1"/>
          <p:nvPr/>
        </p:nvSpPr>
        <p:spPr>
          <a:xfrm>
            <a:off x="10060619" y="4135260"/>
            <a:ext cx="2387347" cy="1530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/>
            </a:pPr>
            <a:r>
              <a:t>Customer</a:t>
            </a:r>
          </a:p>
          <a:p>
            <a:pPr algn="l">
              <a:defRPr sz="2000"/>
            </a:pPr>
            <a:r>
              <a:t>name = “Alison…”</a:t>
            </a:r>
          </a:p>
          <a:p>
            <a:pPr algn="l">
              <a:defRPr sz="2000"/>
            </a:pPr>
            <a:r>
              <a:t>CustomerID = 123</a:t>
            </a:r>
          </a:p>
          <a:p>
            <a:pPr algn="l"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memory </a:t>
            </a:r>
          </a:p>
          <a:p>
            <a:pPr algn="l"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address = 2097 </a:t>
            </a:r>
          </a:p>
        </p:txBody>
      </p:sp>
      <p:sp>
        <p:nvSpPr>
          <p:cNvPr id="164" name="uses information from c1 for b1"/>
          <p:cNvSpPr txBox="1"/>
          <p:nvPr/>
        </p:nvSpPr>
        <p:spPr>
          <a:xfrm>
            <a:off x="11345931" y="2666548"/>
            <a:ext cx="1447588" cy="1111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700"/>
            </a:lvl1pPr>
          </a:lstStyle>
          <a:p>
            <a:pPr/>
            <a:r>
              <a:t>uses information from c1 for b1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3"/>
          <p:cNvSpPr txBox="1"/>
          <p:nvPr>
            <p:ph type="title"/>
          </p:nvPr>
        </p:nvSpPr>
        <p:spPr>
          <a:xfrm>
            <a:off x="952499" y="-179881"/>
            <a:ext cx="11099801" cy="2159001"/>
          </a:xfrm>
          <a:prstGeom prst="rect">
            <a:avLst/>
          </a:prstGeom>
        </p:spPr>
        <p:txBody>
          <a:bodyPr/>
          <a:lstStyle/>
          <a:p>
            <a:pPr/>
            <a:r>
              <a:t>c3</a:t>
            </a:r>
          </a:p>
        </p:txBody>
      </p:sp>
      <p:sp>
        <p:nvSpPr>
          <p:cNvPr id="167" name="Rectangle"/>
          <p:cNvSpPr/>
          <p:nvPr/>
        </p:nvSpPr>
        <p:spPr>
          <a:xfrm>
            <a:off x="1095611" y="2434966"/>
            <a:ext cx="3791844" cy="215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Customer c3 = c1;"/>
          <p:cNvSpPr txBox="1"/>
          <p:nvPr/>
        </p:nvSpPr>
        <p:spPr>
          <a:xfrm>
            <a:off x="1086327" y="1747796"/>
            <a:ext cx="264048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Customer c3 = c1;</a:t>
            </a:r>
          </a:p>
        </p:txBody>
      </p:sp>
      <p:sp>
        <p:nvSpPr>
          <p:cNvPr id="169" name="c3"/>
          <p:cNvSpPr txBox="1"/>
          <p:nvPr/>
        </p:nvSpPr>
        <p:spPr>
          <a:xfrm>
            <a:off x="511106" y="2459513"/>
            <a:ext cx="4587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c3</a:t>
            </a:r>
          </a:p>
        </p:txBody>
      </p:sp>
      <p:sp>
        <p:nvSpPr>
          <p:cNvPr id="170" name="Rectangle"/>
          <p:cNvSpPr/>
          <p:nvPr/>
        </p:nvSpPr>
        <p:spPr>
          <a:xfrm>
            <a:off x="10083464" y="3537525"/>
            <a:ext cx="2590293" cy="167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Customer…"/>
          <p:cNvSpPr txBox="1"/>
          <p:nvPr/>
        </p:nvSpPr>
        <p:spPr>
          <a:xfrm>
            <a:off x="10083464" y="3610852"/>
            <a:ext cx="2590293" cy="1530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/>
            </a:pPr>
            <a:r>
              <a:t>Customer</a:t>
            </a:r>
          </a:p>
          <a:p>
            <a:pPr algn="l">
              <a:defRPr sz="2000"/>
            </a:pPr>
            <a:r>
              <a:t>name = “Eva White”</a:t>
            </a:r>
          </a:p>
          <a:p>
            <a:pPr algn="l">
              <a:defRPr sz="2000"/>
            </a:pPr>
            <a:r>
              <a:t>CustomerID = 123</a:t>
            </a:r>
          </a:p>
          <a:p>
            <a:pPr algn="l"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memory </a:t>
            </a:r>
          </a:p>
          <a:p>
            <a:pPr algn="l"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address = 2097 </a:t>
            </a:r>
          </a:p>
        </p:txBody>
      </p:sp>
      <p:sp>
        <p:nvSpPr>
          <p:cNvPr id="172" name="c1"/>
          <p:cNvSpPr txBox="1"/>
          <p:nvPr/>
        </p:nvSpPr>
        <p:spPr>
          <a:xfrm>
            <a:off x="9553173" y="3537525"/>
            <a:ext cx="45872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c1</a:t>
            </a:r>
          </a:p>
        </p:txBody>
      </p:sp>
      <p:sp>
        <p:nvSpPr>
          <p:cNvPr id="173" name="Customer…"/>
          <p:cNvSpPr txBox="1"/>
          <p:nvPr/>
        </p:nvSpPr>
        <p:spPr>
          <a:xfrm>
            <a:off x="1209214" y="2479118"/>
            <a:ext cx="3564637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Customer</a:t>
            </a:r>
          </a:p>
          <a:p>
            <a:pPr algn="l"/>
            <a:r>
              <a:t>name = “Alison Brown”</a:t>
            </a:r>
          </a:p>
          <a:p>
            <a:pPr algn="l"/>
            <a:r>
              <a:t>customerID = “123”</a:t>
            </a:r>
          </a:p>
        </p:txBody>
      </p:sp>
      <p:sp>
        <p:nvSpPr>
          <p:cNvPr id="174" name="Memory Address: 2097"/>
          <p:cNvSpPr txBox="1"/>
          <p:nvPr/>
        </p:nvSpPr>
        <p:spPr>
          <a:xfrm>
            <a:off x="1937563" y="3946733"/>
            <a:ext cx="2107939" cy="578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Memory Address: 2097</a:t>
            </a:r>
          </a:p>
        </p:txBody>
      </p:sp>
      <p:sp>
        <p:nvSpPr>
          <p:cNvPr id="175" name="Line"/>
          <p:cNvSpPr/>
          <p:nvPr/>
        </p:nvSpPr>
        <p:spPr>
          <a:xfrm flipH="1">
            <a:off x="5255366" y="2641276"/>
            <a:ext cx="4340477" cy="115882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c3 and c1 now reference to…"/>
          <p:cNvSpPr txBox="1"/>
          <p:nvPr/>
        </p:nvSpPr>
        <p:spPr>
          <a:xfrm rot="20700000">
            <a:off x="5559739" y="2350520"/>
            <a:ext cx="3735008" cy="679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900"/>
            </a:pPr>
            <a:r>
              <a:t>c3 and c1 now reference to </a:t>
            </a:r>
          </a:p>
          <a:p>
            <a:pPr>
              <a:defRPr b="0" sz="1900"/>
            </a:pPr>
            <a:r>
              <a:t>the same object/memory address</a:t>
            </a:r>
          </a:p>
        </p:txBody>
      </p:sp>
      <p:sp>
        <p:nvSpPr>
          <p:cNvPr id="177" name="Rectangle"/>
          <p:cNvSpPr/>
          <p:nvPr/>
        </p:nvSpPr>
        <p:spPr>
          <a:xfrm>
            <a:off x="10080713" y="5594287"/>
            <a:ext cx="2595794" cy="167746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b1"/>
          <p:cNvSpPr txBox="1"/>
          <p:nvPr/>
        </p:nvSpPr>
        <p:spPr>
          <a:xfrm>
            <a:off x="9547534" y="5695287"/>
            <a:ext cx="4700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b1</a:t>
            </a:r>
          </a:p>
        </p:txBody>
      </p:sp>
      <p:sp>
        <p:nvSpPr>
          <p:cNvPr id="179" name="BankAccount…"/>
          <p:cNvSpPr txBox="1"/>
          <p:nvPr/>
        </p:nvSpPr>
        <p:spPr>
          <a:xfrm>
            <a:off x="10149392" y="5667614"/>
            <a:ext cx="2209801" cy="1530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/>
            </a:pPr>
            <a:r>
              <a:t>BankAccount</a:t>
            </a:r>
          </a:p>
          <a:p>
            <a:pPr algn="l">
              <a:defRPr sz="2000"/>
            </a:pPr>
            <a:r>
              <a:t>customer = c1</a:t>
            </a:r>
          </a:p>
          <a:p>
            <a:pPr algn="l">
              <a:defRPr sz="2000"/>
            </a:pPr>
            <a:r>
              <a:t>balance = 100.00</a:t>
            </a:r>
          </a:p>
          <a:p>
            <a:pPr algn="l"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memory </a:t>
            </a:r>
          </a:p>
          <a:p>
            <a:pPr algn="l"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address = 1039 </a:t>
            </a:r>
          </a:p>
        </p:txBody>
      </p:sp>
      <p:sp>
        <p:nvSpPr>
          <p:cNvPr id="180" name="Rectangle"/>
          <p:cNvSpPr/>
          <p:nvPr/>
        </p:nvSpPr>
        <p:spPr>
          <a:xfrm>
            <a:off x="1095611" y="5755326"/>
            <a:ext cx="3791844" cy="2159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c3.setName(&quot;Eva White&quot;);"/>
          <p:cNvSpPr txBox="1"/>
          <p:nvPr/>
        </p:nvSpPr>
        <p:spPr>
          <a:xfrm>
            <a:off x="1139110" y="5049814"/>
            <a:ext cx="370484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c3.setName("Eva White"); </a:t>
            </a:r>
          </a:p>
        </p:txBody>
      </p:sp>
      <p:sp>
        <p:nvSpPr>
          <p:cNvPr id="182" name="Customer…"/>
          <p:cNvSpPr txBox="1"/>
          <p:nvPr/>
        </p:nvSpPr>
        <p:spPr>
          <a:xfrm>
            <a:off x="1209214" y="5834188"/>
            <a:ext cx="3085492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Customer</a:t>
            </a:r>
          </a:p>
          <a:p>
            <a:pPr algn="l"/>
            <a:r>
              <a:t>name = “Eva White”</a:t>
            </a:r>
          </a:p>
          <a:p>
            <a:pPr algn="l"/>
            <a:r>
              <a:t>customerID = “123”</a:t>
            </a:r>
          </a:p>
        </p:txBody>
      </p:sp>
      <p:sp>
        <p:nvSpPr>
          <p:cNvPr id="183" name="Memory Address: 2097"/>
          <p:cNvSpPr txBox="1"/>
          <p:nvPr/>
        </p:nvSpPr>
        <p:spPr>
          <a:xfrm>
            <a:off x="1937563" y="7232382"/>
            <a:ext cx="2107939" cy="578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Memory Address: 2097</a:t>
            </a:r>
          </a:p>
        </p:txBody>
      </p:sp>
      <p:sp>
        <p:nvSpPr>
          <p:cNvPr id="184" name="c3"/>
          <p:cNvSpPr txBox="1"/>
          <p:nvPr/>
        </p:nvSpPr>
        <p:spPr>
          <a:xfrm>
            <a:off x="511106" y="5831938"/>
            <a:ext cx="4587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c3</a:t>
            </a:r>
          </a:p>
        </p:txBody>
      </p:sp>
      <p:sp>
        <p:nvSpPr>
          <p:cNvPr id="185" name="Line"/>
          <p:cNvSpPr/>
          <p:nvPr/>
        </p:nvSpPr>
        <p:spPr>
          <a:xfrm flipH="1">
            <a:off x="740468" y="3179116"/>
            <a:ext cx="1" cy="23942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System.out.println(b1.getCustomer());"/>
          <p:cNvSpPr txBox="1"/>
          <p:nvPr/>
        </p:nvSpPr>
        <p:spPr>
          <a:xfrm>
            <a:off x="1074774" y="8174857"/>
            <a:ext cx="529163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System.out.println(b1.getCustomer()); </a:t>
            </a:r>
          </a:p>
        </p:txBody>
      </p:sp>
      <p:sp>
        <p:nvSpPr>
          <p:cNvPr id="187" name="System.out.println(c3);"/>
          <p:cNvSpPr txBox="1"/>
          <p:nvPr/>
        </p:nvSpPr>
        <p:spPr>
          <a:xfrm>
            <a:off x="1122346" y="8896753"/>
            <a:ext cx="325922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System.out.println(c3); </a:t>
            </a:r>
          </a:p>
        </p:txBody>
      </p:sp>
      <p:sp>
        <p:nvSpPr>
          <p:cNvPr id="188" name="Line"/>
          <p:cNvSpPr/>
          <p:nvPr/>
        </p:nvSpPr>
        <p:spPr>
          <a:xfrm>
            <a:off x="6492187" y="8405540"/>
            <a:ext cx="23873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Line"/>
          <p:cNvSpPr/>
          <p:nvPr/>
        </p:nvSpPr>
        <p:spPr>
          <a:xfrm>
            <a:off x="4652534" y="9127436"/>
            <a:ext cx="234715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Customer name: Eva White…"/>
          <p:cNvSpPr txBox="1"/>
          <p:nvPr/>
        </p:nvSpPr>
        <p:spPr>
          <a:xfrm>
            <a:off x="9005314" y="8040973"/>
            <a:ext cx="3439250" cy="72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2100"/>
            </a:pPr>
            <a:r>
              <a:t>Customer name: Eva White</a:t>
            </a:r>
          </a:p>
          <a:p>
            <a:pPr algn="l">
              <a:defRPr b="0" sz="2100"/>
            </a:pPr>
            <a:r>
              <a:t>Customer ID: 123</a:t>
            </a:r>
          </a:p>
        </p:txBody>
      </p:sp>
      <p:sp>
        <p:nvSpPr>
          <p:cNvPr id="191" name="Customer name: Eva White…"/>
          <p:cNvSpPr txBox="1"/>
          <p:nvPr/>
        </p:nvSpPr>
        <p:spPr>
          <a:xfrm>
            <a:off x="7270653" y="8762870"/>
            <a:ext cx="3439250" cy="729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2100"/>
            </a:pPr>
            <a:r>
              <a:t>Customer name: Eva White</a:t>
            </a:r>
          </a:p>
          <a:p>
            <a:pPr algn="l">
              <a:defRPr b="0" sz="2100"/>
            </a:pPr>
            <a:r>
              <a:t>Customer ID: 123</a:t>
            </a:r>
          </a:p>
        </p:txBody>
      </p:sp>
      <p:sp>
        <p:nvSpPr>
          <p:cNvPr id="192" name="Rectangle"/>
          <p:cNvSpPr/>
          <p:nvPr/>
        </p:nvSpPr>
        <p:spPr>
          <a:xfrm>
            <a:off x="10083464" y="1139748"/>
            <a:ext cx="2590293" cy="16774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c1"/>
          <p:cNvSpPr txBox="1"/>
          <p:nvPr/>
        </p:nvSpPr>
        <p:spPr>
          <a:xfrm>
            <a:off x="9553173" y="1234794"/>
            <a:ext cx="4587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c1</a:t>
            </a:r>
          </a:p>
        </p:txBody>
      </p:sp>
      <p:sp>
        <p:nvSpPr>
          <p:cNvPr id="194" name="Customer…"/>
          <p:cNvSpPr txBox="1"/>
          <p:nvPr/>
        </p:nvSpPr>
        <p:spPr>
          <a:xfrm>
            <a:off x="10083464" y="1213076"/>
            <a:ext cx="2387347" cy="1530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/>
            </a:pPr>
            <a:r>
              <a:t>Customer</a:t>
            </a:r>
          </a:p>
          <a:p>
            <a:pPr algn="l">
              <a:defRPr sz="2000"/>
            </a:pPr>
            <a:r>
              <a:t>name = “Alison…”</a:t>
            </a:r>
          </a:p>
          <a:p>
            <a:pPr algn="l">
              <a:defRPr sz="2000"/>
            </a:pPr>
            <a:r>
              <a:t>CustomerID = 123</a:t>
            </a:r>
          </a:p>
          <a:p>
            <a:pPr algn="l"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memory </a:t>
            </a:r>
          </a:p>
          <a:p>
            <a:pPr algn="l">
              <a:defRPr sz="1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address = 2097 </a:t>
            </a:r>
          </a:p>
        </p:txBody>
      </p:sp>
      <p:sp>
        <p:nvSpPr>
          <p:cNvPr id="195" name="Line"/>
          <p:cNvSpPr/>
          <p:nvPr/>
        </p:nvSpPr>
        <p:spPr>
          <a:xfrm flipV="1">
            <a:off x="5416164" y="4872239"/>
            <a:ext cx="4208464" cy="14986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c3 and c1 both reference same object"/>
          <p:cNvSpPr txBox="1"/>
          <p:nvPr/>
        </p:nvSpPr>
        <p:spPr>
          <a:xfrm rot="20460000">
            <a:off x="5125760" y="5177523"/>
            <a:ext cx="4204336" cy="3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c3 and c1 both reference same 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