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9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F4F65EA-1441-4131-BAA9-30630DFC7760}" type="datetimeFigureOut">
              <a:rPr lang="en-US" smtClean="0"/>
              <a:t>06-Mar-18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242B18E-EDCB-4C57-B792-34871320BFEE}" type="slidenum">
              <a:rPr lang="en-US" smtClean="0"/>
              <a:t>‹#›</a:t>
            </a:fld>
            <a:endParaRPr lang="en-US"/>
          </a:p>
        </p:txBody>
      </p:sp>
    </p:spTree>
    <p:extLst>
      <p:ext uri="{BB962C8B-B14F-4D97-AF65-F5344CB8AC3E}">
        <p14:creationId xmlns:p14="http://schemas.microsoft.com/office/powerpoint/2010/main" val="295861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Explanation: A new customer is initialized with a name attribute of “John Doe” and A customer ID of 321</a:t>
            </a:r>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2</a:t>
            </a:fld>
            <a:endParaRPr lang="en-US"/>
          </a:p>
        </p:txBody>
      </p:sp>
    </p:spTree>
    <p:extLst>
      <p:ext uri="{BB962C8B-B14F-4D97-AF65-F5344CB8AC3E}">
        <p14:creationId xmlns:p14="http://schemas.microsoft.com/office/powerpoint/2010/main" val="2804031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CA" sz="1200" b="0" strike="noStrike" spc="-1" dirty="0">
                <a:solidFill>
                  <a:srgbClr val="000000"/>
                </a:solidFill>
                <a:uFill>
                  <a:solidFill>
                    <a:srgbClr val="FFFFFF"/>
                  </a:solidFill>
                </a:uFill>
                <a:latin typeface="Source Sans Pro"/>
              </a:rPr>
              <a:t>Because b1 is still at a balance of 100.0 it prints 100.0</a:t>
            </a:r>
            <a:r>
              <a:rPr lang="en-CA" spc="-1" dirty="0">
                <a:solidFill>
                  <a:srgbClr val="000000"/>
                </a:solidFill>
                <a:uFill>
                  <a:solidFill>
                    <a:srgbClr val="FFFFFF"/>
                  </a:solidFill>
                </a:uFill>
                <a:latin typeface="Source Sans Pro"/>
              </a:rPr>
              <a:t>. Because b3 was altered during the previous line of code it prints out -112.0.</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11</a:t>
            </a:fld>
            <a:endParaRPr lang="en-US"/>
          </a:p>
        </p:txBody>
      </p:sp>
    </p:spTree>
    <p:extLst>
      <p:ext uri="{BB962C8B-B14F-4D97-AF65-F5344CB8AC3E}">
        <p14:creationId xmlns:p14="http://schemas.microsoft.com/office/powerpoint/2010/main" val="26109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z="1200" b="0" strike="noStrike" spc="-1" dirty="0">
                <a:solidFill>
                  <a:srgbClr val="000000"/>
                </a:solidFill>
                <a:uFill>
                  <a:solidFill>
                    <a:srgbClr val="FFFFFF"/>
                  </a:solidFill>
                </a:uFill>
                <a:latin typeface="Source Sans Pro"/>
              </a:rPr>
              <a:t>This line is taking 50.0 of b1’s 100.0 total balance, leaving b1 at 50.0 and then transferring it to b2’s balance, making it -62.0 and in turn b3’s because they are the same balance.</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12</a:t>
            </a:fld>
            <a:endParaRPr lang="en-US"/>
          </a:p>
        </p:txBody>
      </p:sp>
    </p:spTree>
    <p:extLst>
      <p:ext uri="{BB962C8B-B14F-4D97-AF65-F5344CB8AC3E}">
        <p14:creationId xmlns:p14="http://schemas.microsoft.com/office/powerpoint/2010/main" val="106026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CA" sz="1200" b="0" strike="noStrike" spc="-1" dirty="0">
                <a:solidFill>
                  <a:srgbClr val="000000"/>
                </a:solidFill>
                <a:uFill>
                  <a:solidFill>
                    <a:srgbClr val="FFFFFF"/>
                  </a:solidFill>
                </a:uFill>
                <a:latin typeface="Source Sans Pro"/>
              </a:rPr>
              <a:t>Because b1 has a balance of 50.0 after the last statement it will print 50.0 and because b2 and in turn b3’s balance was changed to -62.0 it will print -62.0</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13</a:t>
            </a:fld>
            <a:endParaRPr lang="en-US"/>
          </a:p>
        </p:txBody>
      </p:sp>
    </p:spTree>
    <p:extLst>
      <p:ext uri="{BB962C8B-B14F-4D97-AF65-F5344CB8AC3E}">
        <p14:creationId xmlns:p14="http://schemas.microsoft.com/office/powerpoint/2010/main" val="3368331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z="1200" b="0" strike="noStrike" spc="-1" dirty="0">
                <a:solidFill>
                  <a:srgbClr val="000000"/>
                </a:solidFill>
                <a:uFill>
                  <a:solidFill>
                    <a:srgbClr val="FFFFFF"/>
                  </a:solidFill>
                </a:uFill>
                <a:latin typeface="Source Sans Pro"/>
              </a:rPr>
              <a:t>This line is taking 88 (+12 for overdraft fee) from b2 and in turn b3, turning </a:t>
            </a:r>
            <a:r>
              <a:rPr lang="en-US" sz="1200" b="0" strike="noStrike" spc="-1" dirty="0" err="1">
                <a:solidFill>
                  <a:srgbClr val="000000"/>
                </a:solidFill>
                <a:uFill>
                  <a:solidFill>
                    <a:srgbClr val="FFFFFF"/>
                  </a:solidFill>
                </a:uFill>
                <a:latin typeface="Source Sans Pro"/>
              </a:rPr>
              <a:t>both’s</a:t>
            </a:r>
            <a:r>
              <a:rPr lang="en-US" sz="1200" b="0" strike="noStrike" spc="-1" dirty="0">
                <a:solidFill>
                  <a:srgbClr val="000000"/>
                </a:solidFill>
                <a:uFill>
                  <a:solidFill>
                    <a:srgbClr val="FFFFFF"/>
                  </a:solidFill>
                </a:uFill>
                <a:latin typeface="Source Sans Pro"/>
              </a:rPr>
              <a:t> balance to -162.0 and adding 88 to the b1 balance making it 138.0</a:t>
            </a:r>
            <a:endParaRPr lang="en-US" sz="1200" b="0" strike="noStrike" spc="-1" dirty="0">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3242B18E-EDCB-4C57-B792-34871320BFEE}" type="slidenum">
              <a:rPr lang="en-US" smtClean="0"/>
              <a:t>14</a:t>
            </a:fld>
            <a:endParaRPr lang="en-US"/>
          </a:p>
        </p:txBody>
      </p:sp>
    </p:spTree>
    <p:extLst>
      <p:ext uri="{BB962C8B-B14F-4D97-AF65-F5344CB8AC3E}">
        <p14:creationId xmlns:p14="http://schemas.microsoft.com/office/powerpoint/2010/main" val="3805434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CA" spc="-1" dirty="0">
                <a:solidFill>
                  <a:srgbClr val="000000"/>
                </a:solidFill>
                <a:uFill>
                  <a:solidFill>
                    <a:srgbClr val="FFFFFF"/>
                  </a:solidFill>
                </a:uFill>
                <a:latin typeface="Source Sans Pro"/>
              </a:rPr>
              <a:t>After the last line of code the b1 balance is 138.0, so it prints 138.0. Also after the last line b2’s and by extension b3’s balance is now -162.0 and so it prints -162.0</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15</a:t>
            </a:fld>
            <a:endParaRPr lang="en-US"/>
          </a:p>
        </p:txBody>
      </p:sp>
    </p:spTree>
    <p:extLst>
      <p:ext uri="{BB962C8B-B14F-4D97-AF65-F5344CB8AC3E}">
        <p14:creationId xmlns:p14="http://schemas.microsoft.com/office/powerpoint/2010/main" val="71325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pc="-1" dirty="0">
                <a:solidFill>
                  <a:srgbClr val="000000"/>
                </a:solidFill>
                <a:uFill>
                  <a:solidFill>
                    <a:srgbClr val="FFFFFF"/>
                  </a:solidFill>
                </a:uFill>
                <a:latin typeface="Source Sans Pro"/>
              </a:rPr>
              <a:t>b</a:t>
            </a:r>
            <a:r>
              <a:rPr lang="en-US" sz="1200" b="0" strike="noStrike" spc="-1" dirty="0">
                <a:solidFill>
                  <a:srgbClr val="000000"/>
                </a:solidFill>
                <a:uFill>
                  <a:solidFill>
                    <a:srgbClr val="FFFFFF"/>
                  </a:solidFill>
                </a:uFill>
                <a:latin typeface="Source Sans Pro"/>
              </a:rPr>
              <a:t>1</a:t>
            </a:r>
            <a:r>
              <a:rPr lang="en-US" spc="-1" dirty="0">
                <a:solidFill>
                  <a:srgbClr val="000000"/>
                </a:solidFill>
                <a:uFill>
                  <a:solidFill>
                    <a:srgbClr val="FFFFFF"/>
                  </a:solidFill>
                </a:uFill>
                <a:latin typeface="Source Sans Pro"/>
              </a:rPr>
              <a:t> is storing a reference to Customer c in it’s customer attribute</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3</a:t>
            </a:fld>
            <a:endParaRPr lang="en-US"/>
          </a:p>
        </p:txBody>
      </p:sp>
    </p:spTree>
    <p:extLst>
      <p:ext uri="{BB962C8B-B14F-4D97-AF65-F5344CB8AC3E}">
        <p14:creationId xmlns:p14="http://schemas.microsoft.com/office/powerpoint/2010/main" val="1763884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CA" spc="-1" dirty="0">
                <a:solidFill>
                  <a:srgbClr val="000000"/>
                </a:solidFill>
                <a:uFill>
                  <a:solidFill>
                    <a:srgbClr val="FFFFFF"/>
                  </a:solidFill>
                </a:uFill>
                <a:latin typeface="Source Sans Pro"/>
              </a:rPr>
              <a:t>b</a:t>
            </a:r>
            <a:r>
              <a:rPr lang="en-US" spc="-1" dirty="0">
                <a:solidFill>
                  <a:srgbClr val="000000"/>
                </a:solidFill>
                <a:uFill>
                  <a:solidFill>
                    <a:srgbClr val="FFFFFF"/>
                  </a:solidFill>
                </a:uFill>
                <a:latin typeface="Source Sans Pro"/>
              </a:rPr>
              <a:t>2 is a new account that also references Customer c in it’s customer attribute</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4</a:t>
            </a:fld>
            <a:endParaRPr lang="en-US"/>
          </a:p>
        </p:txBody>
      </p:sp>
    </p:spTree>
    <p:extLst>
      <p:ext uri="{BB962C8B-B14F-4D97-AF65-F5344CB8AC3E}">
        <p14:creationId xmlns:p14="http://schemas.microsoft.com/office/powerpoint/2010/main" val="73478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Explanation: b2 is having its </a:t>
            </a:r>
            <a:r>
              <a:rPr lang="en-CA" dirty="0" err="1"/>
              <a:t>overdraftAmount</a:t>
            </a:r>
            <a:r>
              <a:rPr lang="en-CA" dirty="0"/>
              <a:t> attribute set to 150.0</a:t>
            </a:r>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5</a:t>
            </a:fld>
            <a:endParaRPr lang="en-US"/>
          </a:p>
        </p:txBody>
      </p:sp>
    </p:spTree>
    <p:extLst>
      <p:ext uri="{BB962C8B-B14F-4D97-AF65-F5344CB8AC3E}">
        <p14:creationId xmlns:p14="http://schemas.microsoft.com/office/powerpoint/2010/main" val="34851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Explanation: b3 is now referencing b2, so any changes made to b2 or b3 will effect them both.</a:t>
            </a:r>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6</a:t>
            </a:fld>
            <a:endParaRPr lang="en-US"/>
          </a:p>
        </p:txBody>
      </p:sp>
    </p:spTree>
    <p:extLst>
      <p:ext uri="{BB962C8B-B14F-4D97-AF65-F5344CB8AC3E}">
        <p14:creationId xmlns:p14="http://schemas.microsoft.com/office/powerpoint/2010/main" val="151946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z="1200" b="0" strike="noStrike" spc="-1" dirty="0">
                <a:solidFill>
                  <a:srgbClr val="000000"/>
                </a:solidFill>
                <a:uFill>
                  <a:solidFill>
                    <a:srgbClr val="FFFFFF"/>
                  </a:solidFill>
                </a:uFill>
                <a:latin typeface="Source Sans Pro"/>
              </a:rPr>
              <a:t>b1.getBalance() points to b1’s balance which is 100. Because b3 and b2 are the same address the balances are the same and so b3.getBalance() prints 200.0</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7</a:t>
            </a:fld>
            <a:endParaRPr lang="en-US"/>
          </a:p>
        </p:txBody>
      </p:sp>
    </p:spTree>
    <p:extLst>
      <p:ext uri="{BB962C8B-B14F-4D97-AF65-F5344CB8AC3E}">
        <p14:creationId xmlns:p14="http://schemas.microsoft.com/office/powerpoint/2010/main" val="205233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z="1200" b="0" strike="noStrike" spc="-1" dirty="0">
                <a:solidFill>
                  <a:srgbClr val="000000"/>
                </a:solidFill>
                <a:uFill>
                  <a:solidFill>
                    <a:srgbClr val="FFFFFF"/>
                  </a:solidFill>
                </a:uFill>
                <a:latin typeface="Source Sans Pro"/>
              </a:rPr>
              <a:t>This line of code is calling b1’s print statement. This command would cause an overdraft which </a:t>
            </a:r>
            <a:r>
              <a:rPr lang="en-US" sz="1200" b="0" strike="noStrike" spc="-1" dirty="0" err="1">
                <a:solidFill>
                  <a:srgbClr val="000000"/>
                </a:solidFill>
                <a:uFill>
                  <a:solidFill>
                    <a:srgbClr val="FFFFFF"/>
                  </a:solidFill>
                </a:uFill>
                <a:latin typeface="Source Sans Pro"/>
              </a:rPr>
              <a:t>isnt</a:t>
            </a:r>
            <a:r>
              <a:rPr lang="en-US" sz="1200" b="0" strike="noStrike" spc="-1" dirty="0">
                <a:solidFill>
                  <a:srgbClr val="000000"/>
                </a:solidFill>
                <a:uFill>
                  <a:solidFill>
                    <a:srgbClr val="FFFFFF"/>
                  </a:solidFill>
                </a:uFill>
                <a:latin typeface="Source Sans Pro"/>
              </a:rPr>
              <a:t> allowed in a </a:t>
            </a:r>
            <a:r>
              <a:rPr lang="en-US" sz="1200" b="0" strike="noStrike" spc="-1" dirty="0" err="1">
                <a:solidFill>
                  <a:srgbClr val="000000"/>
                </a:solidFill>
                <a:uFill>
                  <a:solidFill>
                    <a:srgbClr val="FFFFFF"/>
                  </a:solidFill>
                </a:uFill>
                <a:latin typeface="Source Sans Pro"/>
              </a:rPr>
              <a:t>BankAccount</a:t>
            </a:r>
            <a:r>
              <a:rPr lang="en-US" sz="1200" b="0" strike="noStrike" spc="-1" dirty="0">
                <a:solidFill>
                  <a:srgbClr val="000000"/>
                </a:solidFill>
                <a:uFill>
                  <a:solidFill>
                    <a:srgbClr val="FFFFFF"/>
                  </a:solidFill>
                </a:uFill>
                <a:latin typeface="Source Sans Pro"/>
              </a:rPr>
              <a:t> class so it would print a message</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8</a:t>
            </a:fld>
            <a:endParaRPr lang="en-US"/>
          </a:p>
        </p:txBody>
      </p:sp>
    </p:spTree>
    <p:extLst>
      <p:ext uri="{BB962C8B-B14F-4D97-AF65-F5344CB8AC3E}">
        <p14:creationId xmlns:p14="http://schemas.microsoft.com/office/powerpoint/2010/main" val="14395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z="1200" b="0" strike="noStrike" spc="-1" dirty="0">
                <a:solidFill>
                  <a:srgbClr val="000000"/>
                </a:solidFill>
                <a:uFill>
                  <a:solidFill>
                    <a:srgbClr val="FFFFFF"/>
                  </a:solidFill>
                </a:uFill>
                <a:latin typeface="Source Sans Pro"/>
              </a:rPr>
              <a:t>Because b1’s balance was unchanged from the last line it will print out 100.0 again and because b3 and b2 are the same address the balances are the same and so b3.getBalance() prints 200.0</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9</a:t>
            </a:fld>
            <a:endParaRPr lang="en-US"/>
          </a:p>
        </p:txBody>
      </p:sp>
    </p:spTree>
    <p:extLst>
      <p:ext uri="{BB962C8B-B14F-4D97-AF65-F5344CB8AC3E}">
        <p14:creationId xmlns:p14="http://schemas.microsoft.com/office/powerpoint/2010/main" val="69667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Explanation: </a:t>
            </a:r>
            <a:r>
              <a:rPr lang="en-US" sz="1200" b="0" strike="noStrike" spc="-1" dirty="0">
                <a:solidFill>
                  <a:srgbClr val="000000"/>
                </a:solidFill>
                <a:uFill>
                  <a:solidFill>
                    <a:srgbClr val="FFFFFF"/>
                  </a:solidFill>
                </a:uFill>
                <a:latin typeface="Source Sans Pro"/>
              </a:rPr>
              <a:t>This line of code is calling b2’s withdraw method which subtracts the amount from it’s balance and also removes the overdraft fee because the balance is below 0. Because b3 is referencing b2 it is also changed in the same way.</a:t>
            </a:r>
            <a:endParaRPr lang="en-US" sz="1200" b="0" strike="noStrike"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10"/>
          </p:nvPr>
        </p:nvSpPr>
        <p:spPr/>
        <p:txBody>
          <a:bodyPr/>
          <a:lstStyle/>
          <a:p>
            <a:fld id="{3242B18E-EDCB-4C57-B792-34871320BFEE}" type="slidenum">
              <a:rPr lang="en-US" smtClean="0"/>
              <a:t>10</a:t>
            </a:fld>
            <a:endParaRPr lang="en-US"/>
          </a:p>
        </p:txBody>
      </p:sp>
    </p:spTree>
    <p:extLst>
      <p:ext uri="{BB962C8B-B14F-4D97-AF65-F5344CB8AC3E}">
        <p14:creationId xmlns:p14="http://schemas.microsoft.com/office/powerpoint/2010/main" val="264344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567480" y="44244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360000" y="44244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3" name="PlaceHolder 5"/>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6567480" y="44244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80" name="PlaceHolder 7"/>
          <p:cNvSpPr>
            <a:spLocks noGrp="1"/>
          </p:cNvSpPr>
          <p:nvPr>
            <p:ph type="body"/>
          </p:nvPr>
        </p:nvSpPr>
        <p:spPr>
          <a:xfrm>
            <a:off x="360000" y="4424400"/>
            <a:ext cx="295560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36000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06376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ustomShape 1"/>
          <p:cNvSpPr/>
          <p:nvPr/>
        </p:nvSpPr>
        <p:spPr>
          <a:xfrm>
            <a:off x="0" y="3150000"/>
            <a:ext cx="9719640" cy="125964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360000" y="360000"/>
            <a:ext cx="9359640" cy="899640"/>
          </a:xfrm>
          <a:prstGeom prst="rect">
            <a:avLst/>
          </a:prstGeom>
        </p:spPr>
        <p:txBody>
          <a:bodyPr lIns="0" tIns="0" rIns="0" bIns="0" anchor="b"/>
          <a:lstStyle/>
          <a:p>
            <a:r>
              <a:rPr lang="en-US" sz="1800" b="0" strike="noStrike" spc="-1">
                <a:solidFill>
                  <a:srgbClr val="000000"/>
                </a:solidFill>
                <a:uFill>
                  <a:solidFill>
                    <a:srgbClr val="FFFFFF"/>
                  </a:solidFill>
                </a:uFill>
                <a:latin typeface="Arial"/>
              </a:rPr>
              <a:t>Click to edit the title text format</a:t>
            </a:r>
          </a:p>
        </p:txBody>
      </p:sp>
      <p:sp>
        <p:nvSpPr>
          <p:cNvPr id="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42" name="CustomShape 4"/>
          <p:cNvSpPr/>
          <p:nvPr/>
        </p:nvSpPr>
        <p:spPr>
          <a:xfrm>
            <a:off x="180000" y="6840000"/>
            <a:ext cx="539640" cy="539640"/>
          </a:xfrm>
          <a:prstGeom prst="rect">
            <a:avLst/>
          </a:prstGeom>
          <a:noFill/>
          <a:ln w="72000">
            <a:noFill/>
          </a:ln>
        </p:spPr>
        <p:style>
          <a:lnRef idx="0">
            <a:scrgbClr r="0" g="0" b="0"/>
          </a:lnRef>
          <a:fillRef idx="0">
            <a:scrgbClr r="0" g="0" b="0"/>
          </a:fillRef>
          <a:effectRef idx="0">
            <a:scrgbClr r="0" g="0" b="0"/>
          </a:effectRef>
          <a:fontRef idx="minor"/>
        </p:style>
      </p:sp>
      <p:sp>
        <p:nvSpPr>
          <p:cNvPr id="43" name="PlaceHolder 5"/>
          <p:cNvSpPr>
            <a:spLocks noGrp="1"/>
          </p:cNvSpPr>
          <p:nvPr>
            <p:ph type="title"/>
          </p:nvPr>
        </p:nvSpPr>
        <p:spPr>
          <a:xfrm>
            <a:off x="360000" y="360000"/>
            <a:ext cx="9359640" cy="899640"/>
          </a:xfrm>
          <a:prstGeom prst="rect">
            <a:avLst/>
          </a:prstGeom>
        </p:spPr>
        <p:txBody>
          <a:bodyPr lIns="0" tIns="0" rIns="0" bIns="0" anchor="b"/>
          <a:lstStyle/>
          <a:p>
            <a:r>
              <a:rPr lang="en-US" sz="1800" b="0" strike="noStrike" spc="-1">
                <a:solidFill>
                  <a:srgbClr val="000000"/>
                </a:solidFill>
                <a:uFill>
                  <a:solidFill>
                    <a:srgbClr val="FFFFFF"/>
                  </a:solidFill>
                </a:uFill>
                <a:latin typeface="Arial"/>
              </a:rPr>
              <a:t>Click to edit the title text format</a:t>
            </a:r>
          </a:p>
        </p:txBody>
      </p:sp>
      <p:sp>
        <p:nvSpPr>
          <p:cNvPr id="44" name="PlaceHolder 6"/>
          <p:cNvSpPr>
            <a:spLocks noGrp="1"/>
          </p:cNvSpPr>
          <p:nvPr>
            <p:ph type="body"/>
          </p:nvPr>
        </p:nvSpPr>
        <p:spPr>
          <a:xfrm>
            <a:off x="360000" y="1980000"/>
            <a:ext cx="9179640" cy="4679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274320" y="201168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8000" b="0" strike="noStrike" spc="-1">
                <a:solidFill>
                  <a:srgbClr val="000000"/>
                </a:solidFill>
                <a:uFill>
                  <a:solidFill>
                    <a:srgbClr val="FFFFFF"/>
                  </a:solidFill>
                </a:uFill>
                <a:latin typeface="Helvetica Neue Medium"/>
                <a:ea typeface="Helvetica Neue Medium"/>
              </a:rPr>
              <a:t>Team Assignment 5: Tracing</a:t>
            </a:r>
            <a:endParaRPr lang="en-US" sz="8000" b="0" strike="noStrike" spc="-1">
              <a:solidFill>
                <a:srgbClr val="000000"/>
              </a:solidFill>
              <a:uFill>
                <a:solidFill>
                  <a:srgbClr val="FFFFFF"/>
                </a:solidFill>
              </a:uFill>
              <a:latin typeface="Arial"/>
            </a:endParaRPr>
          </a:p>
        </p:txBody>
      </p:sp>
      <p:sp>
        <p:nvSpPr>
          <p:cNvPr id="82" name="CustomShape 2"/>
          <p:cNvSpPr/>
          <p:nvPr/>
        </p:nvSpPr>
        <p:spPr>
          <a:xfrm>
            <a:off x="540000" y="4680000"/>
            <a:ext cx="9179640" cy="2519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201"/>
              </a:spcBef>
            </a:pPr>
            <a:r>
              <a:rPr lang="en-US" sz="3200" b="0" strike="noStrike" spc="-1">
                <a:solidFill>
                  <a:srgbClr val="000000"/>
                </a:solidFill>
                <a:uFill>
                  <a:solidFill>
                    <a:srgbClr val="FFFFFF"/>
                  </a:solidFill>
                </a:uFill>
                <a:latin typeface="Helvetica Neue"/>
                <a:ea typeface="Helvetica Neue"/>
              </a:rPr>
              <a:t>Tutorial 6 Team 3: Kieran, Seth, William, Rulan</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a:solidFill>
                  <a:srgbClr val="FFFFFF"/>
                </a:solidFill>
                <a:uFill>
                  <a:solidFill>
                    <a:srgbClr val="FFFFFF"/>
                  </a:solidFill>
                </a:uFill>
                <a:latin typeface="Source Sans Pro Black"/>
              </a:rPr>
              <a:t>b2.withdraw(300.0);</a:t>
            </a:r>
            <a:endParaRPr lang="en-US" sz="2600" b="0" strike="noStrike" spc="-1" dirty="0">
              <a:solidFill>
                <a:srgbClr val="000000"/>
              </a:solidFill>
              <a:uFill>
                <a:solidFill>
                  <a:srgbClr val="FFFFFF"/>
                </a:solidFill>
              </a:uFill>
              <a:latin typeface="Arial"/>
            </a:endParaRPr>
          </a:p>
        </p:txBody>
      </p:sp>
      <p:sp>
        <p:nvSpPr>
          <p:cNvPr id="142"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43"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a:t>
            </a:r>
            <a:r>
              <a:rPr lang="en-US" sz="2050" b="1" spc="-1" dirty="0">
                <a:solidFill>
                  <a:srgbClr val="1C1C1C"/>
                </a:solidFill>
                <a:uFill>
                  <a:solidFill>
                    <a:srgbClr val="FFFFFF"/>
                  </a:solidFill>
                </a:uFill>
                <a:latin typeface="Source Sans Pro Semibold"/>
              </a:rPr>
              <a:t>-112.0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44"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45"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cCustomer</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name = “John Doe”</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customerID</a:t>
            </a:r>
            <a:r>
              <a:rPr lang="en-US" sz="2600" b="1" strike="noStrike" spc="-1" dirty="0">
                <a:solidFill>
                  <a:srgbClr val="1C1C1C"/>
                </a:solidFill>
                <a:uFill>
                  <a:solidFill>
                    <a:srgbClr val="FFFFFF"/>
                  </a:solidFill>
                </a:uFill>
                <a:latin typeface="Source Sans Pro Semibold"/>
              </a:rPr>
              <a:t> = 321</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2390</a:t>
            </a:r>
            <a:endParaRPr lang="en-US" sz="2000" b="0" strike="noStrike" spc="-1" dirty="0">
              <a:solidFill>
                <a:srgbClr val="000000"/>
              </a:solidFill>
              <a:uFill>
                <a:solidFill>
                  <a:srgbClr val="FFFFFF"/>
                </a:solidFill>
              </a:uFill>
              <a:latin typeface="Arial"/>
            </a:endParaRPr>
          </a:p>
        </p:txBody>
      </p:sp>
      <p:sp>
        <p:nvSpPr>
          <p:cNvPr id="146" name="CustomShape 6"/>
          <p:cNvSpPr/>
          <p:nvPr/>
        </p:nvSpPr>
        <p:spPr>
          <a:xfrm>
            <a:off x="200520" y="3441240"/>
            <a:ext cx="2925000" cy="187992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47"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48"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49"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50"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51"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a:t>
            </a:r>
            <a:r>
              <a:rPr lang="en-US" sz="2050" b="1" spc="-1" dirty="0">
                <a:solidFill>
                  <a:srgbClr val="1C1C1C"/>
                </a:solidFill>
                <a:uFill>
                  <a:solidFill>
                    <a:srgbClr val="FFFFFF"/>
                  </a:solidFill>
                </a:uFill>
                <a:latin typeface="Source Sans Pro Semibold"/>
              </a:rPr>
              <a:t>-112</a:t>
            </a:r>
            <a:r>
              <a:rPr lang="en-US" sz="2050" b="1" strike="noStrike" spc="-1" dirty="0">
                <a:solidFill>
                  <a:srgbClr val="1C1C1C"/>
                </a:solidFill>
                <a:uFill>
                  <a:solidFill>
                    <a:srgbClr val="FFFFFF"/>
                  </a:solidFill>
                </a:uFill>
                <a:latin typeface="Source Sans Pro Semibold"/>
              </a:rPr>
              <a:t>.0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52"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53" name="CustomShape 13"/>
          <p:cNvSpPr/>
          <p:nvPr/>
        </p:nvSpPr>
        <p:spPr>
          <a:xfrm>
            <a:off x="5413320" y="3242520"/>
            <a:ext cx="1204920"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Source Sans Pro"/>
              </a:rPr>
              <a:t>Same Address</a:t>
            </a:r>
            <a:endParaRPr lang="en-US" sz="1400" b="0" strike="noStrike" spc="-1">
              <a:solidFill>
                <a:srgbClr val="000000"/>
              </a:solidFill>
              <a:uFill>
                <a:solidFill>
                  <a:srgbClr val="FFFFFF"/>
                </a:solidFill>
              </a:uFill>
              <a:latin typeface="Arial"/>
            </a:endParaRPr>
          </a:p>
        </p:txBody>
      </p:sp>
      <p:sp>
        <p:nvSpPr>
          <p:cNvPr id="154" name="CustomShape 14"/>
          <p:cNvSpPr/>
          <p:nvPr/>
        </p:nvSpPr>
        <p:spPr>
          <a:xfrm>
            <a:off x="362160" y="5477068"/>
            <a:ext cx="6486120" cy="1237291"/>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CA" b="1" spc="-1" dirty="0">
                <a:solidFill>
                  <a:srgbClr val="FFFFFF"/>
                </a:solidFill>
                <a:uFill>
                  <a:solidFill>
                    <a:srgbClr val="FFFFFF"/>
                  </a:solidFill>
                </a:uFill>
                <a:latin typeface="Source Sans Pro"/>
              </a:rPr>
              <a:t>N</a:t>
            </a:r>
            <a:r>
              <a:rPr lang="en-US" b="1" spc="-1" dirty="0">
                <a:solidFill>
                  <a:srgbClr val="FFFFFF"/>
                </a:solidFill>
                <a:uFill>
                  <a:solidFill>
                    <a:srgbClr val="FFFFFF"/>
                  </a:solidFill>
                </a:uFill>
                <a:latin typeface="Source Sans Pro"/>
              </a:rPr>
              <a:t>o print statement made</a:t>
            </a:r>
            <a:endParaRPr lang="en-US" sz="1800" b="0" strike="noStrike" spc="-1" dirty="0">
              <a:solidFill>
                <a:srgbClr val="000000"/>
              </a:solidFill>
              <a:uFill>
                <a:solidFill>
                  <a:srgbClr val="FFFFFF"/>
                </a:solidFill>
              </a:uFill>
              <a:latin typeface="Arial"/>
            </a:endParaRPr>
          </a:p>
        </p:txBody>
      </p:sp>
      <p:sp>
        <p:nvSpPr>
          <p:cNvPr id="155" name="CustomShape 15"/>
          <p:cNvSpPr/>
          <p:nvPr/>
        </p:nvSpPr>
        <p:spPr>
          <a:xfrm>
            <a:off x="7131960" y="3377160"/>
            <a:ext cx="2353320" cy="24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573151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err="1">
                <a:solidFill>
                  <a:srgbClr val="FFFFFF"/>
                </a:solidFill>
                <a:uFill>
                  <a:solidFill>
                    <a:srgbClr val="FFFFFF"/>
                  </a:solidFill>
                </a:uFill>
                <a:latin typeface="Source Sans Pro Black"/>
              </a:rPr>
              <a:t>System.out.println</a:t>
            </a:r>
            <a:r>
              <a:rPr lang="en-US" sz="2600" b="1" strike="noStrike" spc="-1" dirty="0">
                <a:solidFill>
                  <a:srgbClr val="FFFFFF"/>
                </a:solidFill>
                <a:uFill>
                  <a:solidFill>
                    <a:srgbClr val="FFFFFF"/>
                  </a:solidFill>
                </a:uFill>
                <a:latin typeface="Source Sans Pro Black"/>
              </a:rPr>
              <a:t>(b1.getBalance() + ", " + b3.getBalance());</a:t>
            </a:r>
            <a:endParaRPr lang="en-US" sz="2600" spc="-1" dirty="0">
              <a:solidFill>
                <a:srgbClr val="000000"/>
              </a:solidFill>
              <a:uFill>
                <a:solidFill>
                  <a:srgbClr val="FFFFFF"/>
                </a:solidFill>
              </a:uFill>
            </a:endParaRPr>
          </a:p>
        </p:txBody>
      </p:sp>
      <p:sp>
        <p:nvSpPr>
          <p:cNvPr id="124"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25"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-112.0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26"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7"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28" name="CustomShape 6"/>
          <p:cNvSpPr/>
          <p:nvPr/>
        </p:nvSpPr>
        <p:spPr>
          <a:xfrm>
            <a:off x="200520" y="3441240"/>
            <a:ext cx="2925000" cy="180180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29"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30"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1"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2"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33"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pc="-1" dirty="0">
                <a:solidFill>
                  <a:srgbClr val="1C1C1C"/>
                </a:solidFill>
                <a:uFill>
                  <a:solidFill>
                    <a:srgbClr val="FFFFFF"/>
                  </a:solidFill>
                </a:uFill>
                <a:latin typeface="Source Sans Pro Semibold"/>
              </a:rPr>
              <a:t>b</a:t>
            </a:r>
            <a:r>
              <a:rPr lang="en-US" sz="2050" b="1" strike="noStrike" spc="-1" dirty="0">
                <a:solidFill>
                  <a:srgbClr val="1C1C1C"/>
                </a:solidFill>
                <a:uFill>
                  <a:solidFill>
                    <a:srgbClr val="FFFFFF"/>
                  </a:solidFill>
                </a:uFill>
                <a:latin typeface="Source Sans Pro Semibold"/>
              </a:rPr>
              <a:t>alance = -112.0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34"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35" name="CustomShape 13"/>
          <p:cNvSpPr/>
          <p:nvPr/>
        </p:nvSpPr>
        <p:spPr>
          <a:xfrm>
            <a:off x="5040312" y="3242520"/>
            <a:ext cx="1577928"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dirty="0">
                <a:solidFill>
                  <a:srgbClr val="000000"/>
                </a:solidFill>
                <a:uFill>
                  <a:solidFill>
                    <a:srgbClr val="FFFFFF"/>
                  </a:solidFill>
                </a:uFill>
                <a:latin typeface="Source Sans Pro"/>
              </a:rPr>
              <a:t>Same Address</a:t>
            </a:r>
            <a:endParaRPr lang="en-US" sz="1400" b="0" strike="noStrike" spc="-1" dirty="0">
              <a:solidFill>
                <a:srgbClr val="000000"/>
              </a:solidFill>
              <a:uFill>
                <a:solidFill>
                  <a:srgbClr val="FFFFFF"/>
                </a:solidFill>
              </a:uFill>
              <a:latin typeface="Arial"/>
            </a:endParaRPr>
          </a:p>
        </p:txBody>
      </p:sp>
      <p:sp>
        <p:nvSpPr>
          <p:cNvPr id="136" name="CustomShape 14"/>
          <p:cNvSpPr/>
          <p:nvPr/>
        </p:nvSpPr>
        <p:spPr>
          <a:xfrm>
            <a:off x="362160" y="5533920"/>
            <a:ext cx="6486120" cy="118044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dirty="0">
                <a:solidFill>
                  <a:srgbClr val="FFFFFF"/>
                </a:solidFill>
                <a:uFill>
                  <a:solidFill>
                    <a:srgbClr val="FFFFFF"/>
                  </a:solidFill>
                </a:uFill>
                <a:latin typeface="Source Sans Pro"/>
                <a:ea typeface="DejaVu Sans"/>
              </a:rPr>
              <a:t>Command Line Prints:</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FFFFFF"/>
                </a:solidFill>
                <a:uFill>
                  <a:solidFill>
                    <a:srgbClr val="FFFFFF"/>
                  </a:solidFill>
                </a:uFill>
                <a:latin typeface="Source Sans Pro"/>
                <a:ea typeface="DejaVu Sans"/>
              </a:rPr>
              <a:t>100.0, -112.0</a:t>
            </a:r>
            <a:endParaRPr lang="en-US" sz="1800" b="0" strike="noStrike" spc="-1" dirty="0">
              <a:solidFill>
                <a:srgbClr val="000000"/>
              </a:solidFill>
              <a:uFill>
                <a:solidFill>
                  <a:srgbClr val="FFFFFF"/>
                </a:solidFill>
              </a:uFill>
              <a:latin typeface="Arial"/>
            </a:endParaRPr>
          </a:p>
        </p:txBody>
      </p:sp>
      <p:sp>
        <p:nvSpPr>
          <p:cNvPr id="137" name="Line 15"/>
          <p:cNvSpPr/>
          <p:nvPr/>
        </p:nvSpPr>
        <p:spPr>
          <a:xfrm flipH="1" flipV="1">
            <a:off x="354240" y="4345200"/>
            <a:ext cx="181080" cy="18028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8" name="Line 16"/>
          <p:cNvSpPr/>
          <p:nvPr/>
        </p:nvSpPr>
        <p:spPr>
          <a:xfrm flipV="1">
            <a:off x="1645200" y="4156560"/>
            <a:ext cx="2449800" cy="20386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716055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a:solidFill>
                  <a:srgbClr val="FFFFFF"/>
                </a:solidFill>
                <a:uFill>
                  <a:solidFill>
                    <a:srgbClr val="FFFFFF"/>
                  </a:solidFill>
                </a:uFill>
                <a:latin typeface="Source Sans Pro Black"/>
              </a:rPr>
              <a:t>b1.transfer(50.0, b2);</a:t>
            </a:r>
            <a:endParaRPr lang="en-US" sz="2600" b="0" strike="noStrike" spc="-1" dirty="0">
              <a:solidFill>
                <a:srgbClr val="000000"/>
              </a:solidFill>
              <a:uFill>
                <a:solidFill>
                  <a:srgbClr val="FFFFFF"/>
                </a:solidFill>
              </a:uFill>
              <a:latin typeface="Arial"/>
            </a:endParaRPr>
          </a:p>
        </p:txBody>
      </p:sp>
      <p:sp>
        <p:nvSpPr>
          <p:cNvPr id="142"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43"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a:t>
            </a:r>
            <a:r>
              <a:rPr lang="en-US" sz="2050" b="1" spc="-1" dirty="0">
                <a:solidFill>
                  <a:srgbClr val="1C1C1C"/>
                </a:solidFill>
                <a:uFill>
                  <a:solidFill>
                    <a:srgbClr val="FFFFFF"/>
                  </a:solidFill>
                </a:uFill>
                <a:latin typeface="Source Sans Pro Semibold"/>
              </a:rPr>
              <a:t>-62.0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44"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45"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cCustomer</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name = “John Doe”</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customerID</a:t>
            </a:r>
            <a:r>
              <a:rPr lang="en-US" sz="2600" b="1" strike="noStrike" spc="-1" dirty="0">
                <a:solidFill>
                  <a:srgbClr val="1C1C1C"/>
                </a:solidFill>
                <a:uFill>
                  <a:solidFill>
                    <a:srgbClr val="FFFFFF"/>
                  </a:solidFill>
                </a:uFill>
                <a:latin typeface="Source Sans Pro Semibold"/>
              </a:rPr>
              <a:t> = 321</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2390</a:t>
            </a:r>
            <a:endParaRPr lang="en-US" sz="2000" b="0" strike="noStrike" spc="-1" dirty="0">
              <a:solidFill>
                <a:srgbClr val="000000"/>
              </a:solidFill>
              <a:uFill>
                <a:solidFill>
                  <a:srgbClr val="FFFFFF"/>
                </a:solidFill>
              </a:uFill>
              <a:latin typeface="Arial"/>
            </a:endParaRPr>
          </a:p>
        </p:txBody>
      </p:sp>
      <p:sp>
        <p:nvSpPr>
          <p:cNvPr id="146" name="CustomShape 6"/>
          <p:cNvSpPr/>
          <p:nvPr/>
        </p:nvSpPr>
        <p:spPr>
          <a:xfrm>
            <a:off x="200520" y="3441240"/>
            <a:ext cx="2925000" cy="187992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47"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dirty="0">
                <a:solidFill>
                  <a:srgbClr val="1C1C1C"/>
                </a:solidFill>
                <a:uFill>
                  <a:solidFill>
                    <a:srgbClr val="FFFFFF"/>
                  </a:solidFill>
                </a:uFill>
                <a:latin typeface="Source Sans Pro Semibold"/>
              </a:rPr>
              <a:t>b1BankAccount</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customer = c</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balance = 50.0</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2603</a:t>
            </a:r>
            <a:endParaRPr lang="en-US" sz="2000" b="0" strike="noStrike" spc="-1" dirty="0">
              <a:solidFill>
                <a:srgbClr val="000000"/>
              </a:solidFill>
              <a:uFill>
                <a:solidFill>
                  <a:srgbClr val="FFFFFF"/>
                </a:solidFill>
              </a:uFill>
              <a:latin typeface="Arial"/>
            </a:endParaRPr>
          </a:p>
        </p:txBody>
      </p:sp>
      <p:sp>
        <p:nvSpPr>
          <p:cNvPr id="148"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49"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50"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51"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a:t>
            </a:r>
            <a:r>
              <a:rPr lang="en-US" sz="2050" b="1" spc="-1" dirty="0">
                <a:solidFill>
                  <a:srgbClr val="1C1C1C"/>
                </a:solidFill>
                <a:uFill>
                  <a:solidFill>
                    <a:srgbClr val="FFFFFF"/>
                  </a:solidFill>
                </a:uFill>
                <a:latin typeface="Source Sans Pro Semibold"/>
              </a:rPr>
              <a:t>-62.0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52"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53" name="CustomShape 13"/>
          <p:cNvSpPr/>
          <p:nvPr/>
        </p:nvSpPr>
        <p:spPr>
          <a:xfrm>
            <a:off x="5413320" y="3242520"/>
            <a:ext cx="1204920"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Source Sans Pro"/>
              </a:rPr>
              <a:t>Same Address</a:t>
            </a:r>
            <a:endParaRPr lang="en-US" sz="1400" b="0" strike="noStrike" spc="-1">
              <a:solidFill>
                <a:srgbClr val="000000"/>
              </a:solidFill>
              <a:uFill>
                <a:solidFill>
                  <a:srgbClr val="FFFFFF"/>
                </a:solidFill>
              </a:uFill>
              <a:latin typeface="Arial"/>
            </a:endParaRPr>
          </a:p>
        </p:txBody>
      </p:sp>
      <p:sp>
        <p:nvSpPr>
          <p:cNvPr id="154" name="CustomShape 14"/>
          <p:cNvSpPr/>
          <p:nvPr/>
        </p:nvSpPr>
        <p:spPr>
          <a:xfrm>
            <a:off x="362160" y="5477068"/>
            <a:ext cx="6486120" cy="1237291"/>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CA" b="1" spc="-1" dirty="0">
                <a:solidFill>
                  <a:srgbClr val="FFFFFF"/>
                </a:solidFill>
                <a:uFill>
                  <a:solidFill>
                    <a:srgbClr val="FFFFFF"/>
                  </a:solidFill>
                </a:uFill>
                <a:latin typeface="Source Sans Pro"/>
              </a:rPr>
              <a:t>N</a:t>
            </a:r>
            <a:r>
              <a:rPr lang="en-US" b="1" spc="-1" dirty="0">
                <a:solidFill>
                  <a:srgbClr val="FFFFFF"/>
                </a:solidFill>
                <a:uFill>
                  <a:solidFill>
                    <a:srgbClr val="FFFFFF"/>
                  </a:solidFill>
                </a:uFill>
                <a:latin typeface="Source Sans Pro"/>
              </a:rPr>
              <a:t>o print statement made</a:t>
            </a:r>
            <a:endParaRPr lang="en-US" sz="1800" b="0" strike="noStrike" spc="-1" dirty="0">
              <a:solidFill>
                <a:srgbClr val="000000"/>
              </a:solidFill>
              <a:uFill>
                <a:solidFill>
                  <a:srgbClr val="FFFFFF"/>
                </a:solidFill>
              </a:uFill>
              <a:latin typeface="Arial"/>
            </a:endParaRPr>
          </a:p>
        </p:txBody>
      </p:sp>
      <p:sp>
        <p:nvSpPr>
          <p:cNvPr id="155" name="CustomShape 15"/>
          <p:cNvSpPr/>
          <p:nvPr/>
        </p:nvSpPr>
        <p:spPr>
          <a:xfrm>
            <a:off x="7131960" y="3377160"/>
            <a:ext cx="2353320" cy="24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810210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err="1">
                <a:solidFill>
                  <a:srgbClr val="FFFFFF"/>
                </a:solidFill>
                <a:uFill>
                  <a:solidFill>
                    <a:srgbClr val="FFFFFF"/>
                  </a:solidFill>
                </a:uFill>
                <a:latin typeface="Source Sans Pro Black"/>
              </a:rPr>
              <a:t>System.out.println</a:t>
            </a:r>
            <a:r>
              <a:rPr lang="en-US" sz="2600" b="1" strike="noStrike" spc="-1" dirty="0">
                <a:solidFill>
                  <a:srgbClr val="FFFFFF"/>
                </a:solidFill>
                <a:uFill>
                  <a:solidFill>
                    <a:srgbClr val="FFFFFF"/>
                  </a:solidFill>
                </a:uFill>
                <a:latin typeface="Source Sans Pro Black"/>
              </a:rPr>
              <a:t>(b1.getBalance() + ", " + b3.getBalance());</a:t>
            </a:r>
            <a:endParaRPr lang="en-US" sz="2600" spc="-1" dirty="0">
              <a:solidFill>
                <a:srgbClr val="000000"/>
              </a:solidFill>
              <a:uFill>
                <a:solidFill>
                  <a:srgbClr val="FFFFFF"/>
                </a:solidFill>
              </a:uFill>
            </a:endParaRPr>
          </a:p>
        </p:txBody>
      </p:sp>
      <p:sp>
        <p:nvSpPr>
          <p:cNvPr id="124"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25"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26"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7"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28" name="CustomShape 6"/>
          <p:cNvSpPr/>
          <p:nvPr/>
        </p:nvSpPr>
        <p:spPr>
          <a:xfrm>
            <a:off x="200520" y="3441240"/>
            <a:ext cx="2925000" cy="180180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29"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dirty="0">
                <a:solidFill>
                  <a:srgbClr val="1C1C1C"/>
                </a:solidFill>
                <a:uFill>
                  <a:solidFill>
                    <a:srgbClr val="FFFFFF"/>
                  </a:solidFill>
                </a:uFill>
                <a:latin typeface="Source Sans Pro Semibold"/>
              </a:rPr>
              <a:t>b1BankAccount</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customer = c</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balance = 50.0</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2603</a:t>
            </a:r>
            <a:endParaRPr lang="en-US" sz="2000" b="0" strike="noStrike" spc="-1" dirty="0">
              <a:solidFill>
                <a:srgbClr val="000000"/>
              </a:solidFill>
              <a:uFill>
                <a:solidFill>
                  <a:srgbClr val="FFFFFF"/>
                </a:solidFill>
              </a:uFill>
              <a:latin typeface="Arial"/>
            </a:endParaRPr>
          </a:p>
        </p:txBody>
      </p:sp>
      <p:sp>
        <p:nvSpPr>
          <p:cNvPr id="130"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1"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2"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33"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pc="-1" dirty="0">
                <a:solidFill>
                  <a:srgbClr val="1C1C1C"/>
                </a:solidFill>
                <a:uFill>
                  <a:solidFill>
                    <a:srgbClr val="FFFFFF"/>
                  </a:solidFill>
                </a:uFill>
                <a:latin typeface="Source Sans Pro Semibold"/>
              </a:rPr>
              <a:t>b</a:t>
            </a:r>
            <a:r>
              <a:rPr lang="en-US" sz="2050" b="1" strike="noStrike" spc="-1" dirty="0">
                <a:solidFill>
                  <a:srgbClr val="1C1C1C"/>
                </a:solidFill>
                <a:uFill>
                  <a:solidFill>
                    <a:srgbClr val="FFFFFF"/>
                  </a:solidFill>
                </a:uFill>
                <a:latin typeface="Source Sans Pro Semibold"/>
              </a:rPr>
              <a:t>alance = -62.0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34"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35" name="CustomShape 13"/>
          <p:cNvSpPr/>
          <p:nvPr/>
        </p:nvSpPr>
        <p:spPr>
          <a:xfrm>
            <a:off x="5040312" y="3242520"/>
            <a:ext cx="1577928"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dirty="0">
                <a:solidFill>
                  <a:srgbClr val="000000"/>
                </a:solidFill>
                <a:uFill>
                  <a:solidFill>
                    <a:srgbClr val="FFFFFF"/>
                  </a:solidFill>
                </a:uFill>
                <a:latin typeface="Source Sans Pro"/>
              </a:rPr>
              <a:t>Same Address</a:t>
            </a:r>
            <a:endParaRPr lang="en-US" sz="1400" b="0" strike="noStrike" spc="-1" dirty="0">
              <a:solidFill>
                <a:srgbClr val="000000"/>
              </a:solidFill>
              <a:uFill>
                <a:solidFill>
                  <a:srgbClr val="FFFFFF"/>
                </a:solidFill>
              </a:uFill>
              <a:latin typeface="Arial"/>
            </a:endParaRPr>
          </a:p>
        </p:txBody>
      </p:sp>
      <p:sp>
        <p:nvSpPr>
          <p:cNvPr id="136" name="CustomShape 14"/>
          <p:cNvSpPr/>
          <p:nvPr/>
        </p:nvSpPr>
        <p:spPr>
          <a:xfrm>
            <a:off x="362160" y="5533920"/>
            <a:ext cx="6486120" cy="118044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dirty="0">
                <a:solidFill>
                  <a:srgbClr val="FFFFFF"/>
                </a:solidFill>
                <a:uFill>
                  <a:solidFill>
                    <a:srgbClr val="FFFFFF"/>
                  </a:solidFill>
                </a:uFill>
                <a:latin typeface="Source Sans Pro"/>
                <a:ea typeface="DejaVu Sans"/>
              </a:rPr>
              <a:t>Command Line Prints:</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FFFFFF"/>
                </a:solidFill>
                <a:uFill>
                  <a:solidFill>
                    <a:srgbClr val="FFFFFF"/>
                  </a:solidFill>
                </a:uFill>
                <a:latin typeface="Source Sans Pro"/>
                <a:ea typeface="DejaVu Sans"/>
              </a:rPr>
              <a:t>100.0, -62.0</a:t>
            </a:r>
            <a:endParaRPr lang="en-US" sz="1800" b="0" strike="noStrike" spc="-1" dirty="0">
              <a:solidFill>
                <a:srgbClr val="000000"/>
              </a:solidFill>
              <a:uFill>
                <a:solidFill>
                  <a:srgbClr val="FFFFFF"/>
                </a:solidFill>
              </a:uFill>
              <a:latin typeface="Arial"/>
            </a:endParaRPr>
          </a:p>
        </p:txBody>
      </p:sp>
      <p:sp>
        <p:nvSpPr>
          <p:cNvPr id="137" name="Line 15"/>
          <p:cNvSpPr/>
          <p:nvPr/>
        </p:nvSpPr>
        <p:spPr>
          <a:xfrm flipH="1" flipV="1">
            <a:off x="354240" y="4345200"/>
            <a:ext cx="181080" cy="18028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8" name="Line 16"/>
          <p:cNvSpPr/>
          <p:nvPr/>
        </p:nvSpPr>
        <p:spPr>
          <a:xfrm flipV="1">
            <a:off x="1645200" y="4156560"/>
            <a:ext cx="2449800" cy="20386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9" name="CustomShape 17"/>
          <p:cNvSpPr/>
          <p:nvPr/>
        </p:nvSpPr>
        <p:spPr>
          <a:xfrm>
            <a:off x="7210800" y="3377160"/>
            <a:ext cx="2353320" cy="27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486287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a:solidFill>
                  <a:srgbClr val="FFFFFF"/>
                </a:solidFill>
                <a:uFill>
                  <a:solidFill>
                    <a:srgbClr val="FFFFFF"/>
                  </a:solidFill>
                </a:uFill>
                <a:latin typeface="Source Sans Pro Black"/>
              </a:rPr>
              <a:t>b2.transfer(88.0, b2);</a:t>
            </a:r>
            <a:endParaRPr lang="en-US" sz="2600" b="0" strike="noStrike" spc="-1" dirty="0">
              <a:solidFill>
                <a:srgbClr val="000000"/>
              </a:solidFill>
              <a:uFill>
                <a:solidFill>
                  <a:srgbClr val="FFFFFF"/>
                </a:solidFill>
              </a:uFill>
              <a:latin typeface="Arial"/>
            </a:endParaRPr>
          </a:p>
        </p:txBody>
      </p:sp>
      <p:sp>
        <p:nvSpPr>
          <p:cNvPr id="142"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43"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a:t>
            </a:r>
            <a:r>
              <a:rPr lang="en-US" sz="2050" b="1" spc="-1" dirty="0">
                <a:solidFill>
                  <a:srgbClr val="1C1C1C"/>
                </a:solidFill>
                <a:uFill>
                  <a:solidFill>
                    <a:srgbClr val="FFFFFF"/>
                  </a:solidFill>
                </a:uFill>
                <a:latin typeface="Source Sans Pro Semibold"/>
              </a:rPr>
              <a:t>-162.0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44"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45"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cCustomer</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name = “John Doe”</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customerID</a:t>
            </a:r>
            <a:r>
              <a:rPr lang="en-US" sz="2600" b="1" strike="noStrike" spc="-1" dirty="0">
                <a:solidFill>
                  <a:srgbClr val="1C1C1C"/>
                </a:solidFill>
                <a:uFill>
                  <a:solidFill>
                    <a:srgbClr val="FFFFFF"/>
                  </a:solidFill>
                </a:uFill>
                <a:latin typeface="Source Sans Pro Semibold"/>
              </a:rPr>
              <a:t> = 321</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2390</a:t>
            </a:r>
            <a:endParaRPr lang="en-US" sz="2000" b="0" strike="noStrike" spc="-1" dirty="0">
              <a:solidFill>
                <a:srgbClr val="000000"/>
              </a:solidFill>
              <a:uFill>
                <a:solidFill>
                  <a:srgbClr val="FFFFFF"/>
                </a:solidFill>
              </a:uFill>
              <a:latin typeface="Arial"/>
            </a:endParaRPr>
          </a:p>
        </p:txBody>
      </p:sp>
      <p:sp>
        <p:nvSpPr>
          <p:cNvPr id="146" name="CustomShape 6"/>
          <p:cNvSpPr/>
          <p:nvPr/>
        </p:nvSpPr>
        <p:spPr>
          <a:xfrm>
            <a:off x="200520" y="3441240"/>
            <a:ext cx="2925000" cy="187992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47"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dirty="0">
                <a:solidFill>
                  <a:srgbClr val="1C1C1C"/>
                </a:solidFill>
                <a:uFill>
                  <a:solidFill>
                    <a:srgbClr val="FFFFFF"/>
                  </a:solidFill>
                </a:uFill>
                <a:latin typeface="Source Sans Pro Semibold"/>
              </a:rPr>
              <a:t>b1BankAccount</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customer = c</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balance = 138.0</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2603</a:t>
            </a:r>
            <a:endParaRPr lang="en-US" sz="2000" b="0" strike="noStrike" spc="-1" dirty="0">
              <a:solidFill>
                <a:srgbClr val="000000"/>
              </a:solidFill>
              <a:uFill>
                <a:solidFill>
                  <a:srgbClr val="FFFFFF"/>
                </a:solidFill>
              </a:uFill>
              <a:latin typeface="Arial"/>
            </a:endParaRPr>
          </a:p>
        </p:txBody>
      </p:sp>
      <p:sp>
        <p:nvSpPr>
          <p:cNvPr id="148"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49"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50"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51"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a:t>
            </a:r>
            <a:r>
              <a:rPr lang="en-US" sz="2050" b="1" spc="-1" dirty="0">
                <a:solidFill>
                  <a:srgbClr val="1C1C1C"/>
                </a:solidFill>
                <a:uFill>
                  <a:solidFill>
                    <a:srgbClr val="FFFFFF"/>
                  </a:solidFill>
                </a:uFill>
                <a:latin typeface="Source Sans Pro Semibold"/>
              </a:rPr>
              <a:t>-162.0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52"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53" name="CustomShape 13"/>
          <p:cNvSpPr/>
          <p:nvPr/>
        </p:nvSpPr>
        <p:spPr>
          <a:xfrm>
            <a:off x="5413320" y="3242520"/>
            <a:ext cx="1204920"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Source Sans Pro"/>
              </a:rPr>
              <a:t>Same Address</a:t>
            </a:r>
            <a:endParaRPr lang="en-US" sz="1400" b="0" strike="noStrike" spc="-1">
              <a:solidFill>
                <a:srgbClr val="000000"/>
              </a:solidFill>
              <a:uFill>
                <a:solidFill>
                  <a:srgbClr val="FFFFFF"/>
                </a:solidFill>
              </a:uFill>
              <a:latin typeface="Arial"/>
            </a:endParaRPr>
          </a:p>
        </p:txBody>
      </p:sp>
      <p:sp>
        <p:nvSpPr>
          <p:cNvPr id="154" name="CustomShape 14"/>
          <p:cNvSpPr/>
          <p:nvPr/>
        </p:nvSpPr>
        <p:spPr>
          <a:xfrm>
            <a:off x="362160" y="5477068"/>
            <a:ext cx="6486120" cy="1237291"/>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CA" b="1" spc="-1" dirty="0">
                <a:solidFill>
                  <a:srgbClr val="FFFFFF"/>
                </a:solidFill>
                <a:uFill>
                  <a:solidFill>
                    <a:srgbClr val="FFFFFF"/>
                  </a:solidFill>
                </a:uFill>
                <a:latin typeface="Source Sans Pro"/>
              </a:rPr>
              <a:t>N</a:t>
            </a:r>
            <a:r>
              <a:rPr lang="en-US" b="1" spc="-1" dirty="0">
                <a:solidFill>
                  <a:srgbClr val="FFFFFF"/>
                </a:solidFill>
                <a:uFill>
                  <a:solidFill>
                    <a:srgbClr val="FFFFFF"/>
                  </a:solidFill>
                </a:uFill>
                <a:latin typeface="Source Sans Pro"/>
              </a:rPr>
              <a:t>o print statement made</a:t>
            </a:r>
            <a:endParaRPr lang="en-US" sz="1800" b="0" strike="noStrike" spc="-1" dirty="0">
              <a:solidFill>
                <a:srgbClr val="000000"/>
              </a:solidFill>
              <a:uFill>
                <a:solidFill>
                  <a:srgbClr val="FFFFFF"/>
                </a:solidFill>
              </a:uFill>
              <a:latin typeface="Arial"/>
            </a:endParaRPr>
          </a:p>
        </p:txBody>
      </p:sp>
      <p:sp>
        <p:nvSpPr>
          <p:cNvPr id="155" name="CustomShape 15"/>
          <p:cNvSpPr/>
          <p:nvPr/>
        </p:nvSpPr>
        <p:spPr>
          <a:xfrm>
            <a:off x="7131960" y="3377160"/>
            <a:ext cx="2353320" cy="24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7879437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err="1">
                <a:solidFill>
                  <a:srgbClr val="FFFFFF"/>
                </a:solidFill>
                <a:uFill>
                  <a:solidFill>
                    <a:srgbClr val="FFFFFF"/>
                  </a:solidFill>
                </a:uFill>
                <a:latin typeface="Source Sans Pro Black"/>
              </a:rPr>
              <a:t>System.out.println</a:t>
            </a:r>
            <a:r>
              <a:rPr lang="en-US" sz="2600" b="1" strike="noStrike" spc="-1" dirty="0">
                <a:solidFill>
                  <a:srgbClr val="FFFFFF"/>
                </a:solidFill>
                <a:uFill>
                  <a:solidFill>
                    <a:srgbClr val="FFFFFF"/>
                  </a:solidFill>
                </a:uFill>
                <a:latin typeface="Source Sans Pro Black"/>
              </a:rPr>
              <a:t>(b1.getBalance() + ", " + b3.getBalance());</a:t>
            </a:r>
            <a:endParaRPr lang="en-US" sz="2600" spc="-1" dirty="0">
              <a:solidFill>
                <a:srgbClr val="000000"/>
              </a:solidFill>
              <a:uFill>
                <a:solidFill>
                  <a:srgbClr val="FFFFFF"/>
                </a:solidFill>
              </a:uFill>
            </a:endParaRPr>
          </a:p>
        </p:txBody>
      </p:sp>
      <p:sp>
        <p:nvSpPr>
          <p:cNvPr id="124"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25"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-162.0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26"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7"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28" name="CustomShape 6"/>
          <p:cNvSpPr/>
          <p:nvPr/>
        </p:nvSpPr>
        <p:spPr>
          <a:xfrm>
            <a:off x="200520" y="3441240"/>
            <a:ext cx="2925000" cy="180180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29"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dirty="0">
                <a:solidFill>
                  <a:srgbClr val="1C1C1C"/>
                </a:solidFill>
                <a:uFill>
                  <a:solidFill>
                    <a:srgbClr val="FFFFFF"/>
                  </a:solidFill>
                </a:uFill>
                <a:latin typeface="Source Sans Pro Semibold"/>
              </a:rPr>
              <a:t>b1BankAccount</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customer = c</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balance = 138.0</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2603</a:t>
            </a:r>
            <a:endParaRPr lang="en-US" sz="2000" b="0" strike="noStrike" spc="-1" dirty="0">
              <a:solidFill>
                <a:srgbClr val="000000"/>
              </a:solidFill>
              <a:uFill>
                <a:solidFill>
                  <a:srgbClr val="FFFFFF"/>
                </a:solidFill>
              </a:uFill>
              <a:latin typeface="Arial"/>
            </a:endParaRPr>
          </a:p>
        </p:txBody>
      </p:sp>
      <p:sp>
        <p:nvSpPr>
          <p:cNvPr id="130"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1"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2"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33"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pc="-1" dirty="0">
                <a:solidFill>
                  <a:srgbClr val="1C1C1C"/>
                </a:solidFill>
                <a:uFill>
                  <a:solidFill>
                    <a:srgbClr val="FFFFFF"/>
                  </a:solidFill>
                </a:uFill>
                <a:latin typeface="Source Sans Pro Semibold"/>
              </a:rPr>
              <a:t>b</a:t>
            </a:r>
            <a:r>
              <a:rPr lang="en-US" sz="2050" b="1" strike="noStrike" spc="-1" dirty="0">
                <a:solidFill>
                  <a:srgbClr val="1C1C1C"/>
                </a:solidFill>
                <a:uFill>
                  <a:solidFill>
                    <a:srgbClr val="FFFFFF"/>
                  </a:solidFill>
                </a:uFill>
                <a:latin typeface="Source Sans Pro Semibold"/>
              </a:rPr>
              <a:t>alance = -162.0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34"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35" name="CustomShape 13"/>
          <p:cNvSpPr/>
          <p:nvPr/>
        </p:nvSpPr>
        <p:spPr>
          <a:xfrm>
            <a:off x="5040312" y="3242520"/>
            <a:ext cx="1577928"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dirty="0">
                <a:solidFill>
                  <a:srgbClr val="000000"/>
                </a:solidFill>
                <a:uFill>
                  <a:solidFill>
                    <a:srgbClr val="FFFFFF"/>
                  </a:solidFill>
                </a:uFill>
                <a:latin typeface="Source Sans Pro"/>
              </a:rPr>
              <a:t>Same Address</a:t>
            </a:r>
            <a:endParaRPr lang="en-US" sz="1400" b="0" strike="noStrike" spc="-1" dirty="0">
              <a:solidFill>
                <a:srgbClr val="000000"/>
              </a:solidFill>
              <a:uFill>
                <a:solidFill>
                  <a:srgbClr val="FFFFFF"/>
                </a:solidFill>
              </a:uFill>
              <a:latin typeface="Arial"/>
            </a:endParaRPr>
          </a:p>
        </p:txBody>
      </p:sp>
      <p:sp>
        <p:nvSpPr>
          <p:cNvPr id="136" name="CustomShape 14"/>
          <p:cNvSpPr/>
          <p:nvPr/>
        </p:nvSpPr>
        <p:spPr>
          <a:xfrm>
            <a:off x="362160" y="5533920"/>
            <a:ext cx="6486120" cy="118044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dirty="0">
                <a:solidFill>
                  <a:srgbClr val="FFFFFF"/>
                </a:solidFill>
                <a:uFill>
                  <a:solidFill>
                    <a:srgbClr val="FFFFFF"/>
                  </a:solidFill>
                </a:uFill>
                <a:latin typeface="Source Sans Pro"/>
                <a:ea typeface="DejaVu Sans"/>
              </a:rPr>
              <a:t>Command Line Prints:</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FFFFFF"/>
                </a:solidFill>
                <a:uFill>
                  <a:solidFill>
                    <a:srgbClr val="FFFFFF"/>
                  </a:solidFill>
                </a:uFill>
                <a:latin typeface="Source Sans Pro"/>
                <a:ea typeface="DejaVu Sans"/>
              </a:rPr>
              <a:t>138.0, -162.0</a:t>
            </a:r>
            <a:endParaRPr lang="en-US" sz="1800" b="0" strike="noStrike" spc="-1" dirty="0">
              <a:solidFill>
                <a:srgbClr val="000000"/>
              </a:solidFill>
              <a:uFill>
                <a:solidFill>
                  <a:srgbClr val="FFFFFF"/>
                </a:solidFill>
              </a:uFill>
              <a:latin typeface="Arial"/>
            </a:endParaRPr>
          </a:p>
        </p:txBody>
      </p:sp>
      <p:sp>
        <p:nvSpPr>
          <p:cNvPr id="137" name="Line 15"/>
          <p:cNvSpPr/>
          <p:nvPr/>
        </p:nvSpPr>
        <p:spPr>
          <a:xfrm flipH="1" flipV="1">
            <a:off x="354240" y="4345200"/>
            <a:ext cx="181080" cy="18028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8" name="Line 16"/>
          <p:cNvSpPr/>
          <p:nvPr/>
        </p:nvSpPr>
        <p:spPr>
          <a:xfrm flipV="1">
            <a:off x="1645200" y="4156560"/>
            <a:ext cx="2449800" cy="20386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4211349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360000" y="36000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Customer c = new Customer(“John Doe”, 321)</a:t>
            </a:r>
            <a:r>
              <a:rPr lang="en-US" sz="3200" b="1" strike="noStrike" spc="-1">
                <a:solidFill>
                  <a:srgbClr val="FFFFFF"/>
                </a:solidFill>
                <a:uFill>
                  <a:solidFill>
                    <a:srgbClr val="FFFFFF"/>
                  </a:solidFill>
                </a:uFill>
                <a:latin typeface="Source Sans Pro Black"/>
              </a:rPr>
              <a:t>;</a:t>
            </a:r>
            <a:endParaRPr lang="en-US" sz="3200" b="0" strike="noStrike" spc="-1">
              <a:solidFill>
                <a:srgbClr val="000000"/>
              </a:solidFill>
              <a:uFill>
                <a:solidFill>
                  <a:srgbClr val="FFFFFF"/>
                </a:solidFill>
              </a:uFill>
              <a:latin typeface="Arial"/>
            </a:endParaRPr>
          </a:p>
        </p:txBody>
      </p:sp>
      <p:sp>
        <p:nvSpPr>
          <p:cNvPr id="84" name="CustomShape 2"/>
          <p:cNvSpPr/>
          <p:nvPr/>
        </p:nvSpPr>
        <p:spPr>
          <a:xfrm>
            <a:off x="322920" y="1771200"/>
            <a:ext cx="4762080" cy="27075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85" name="CustomShape 3"/>
          <p:cNvSpPr/>
          <p:nvPr/>
        </p:nvSpPr>
        <p:spPr>
          <a:xfrm>
            <a:off x="456840" y="2008800"/>
            <a:ext cx="4250160" cy="2288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60000" y="36000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BankAccount b1 = new BankAccount(c,100.0);</a:t>
            </a:r>
            <a:endParaRPr lang="en-US" sz="2600" b="0" strike="noStrike" spc="-1">
              <a:solidFill>
                <a:srgbClr val="000000"/>
              </a:solidFill>
              <a:uFill>
                <a:solidFill>
                  <a:srgbClr val="FFFFFF"/>
                </a:solidFill>
              </a:uFill>
              <a:latin typeface="Arial"/>
            </a:endParaRPr>
          </a:p>
        </p:txBody>
      </p:sp>
      <p:sp>
        <p:nvSpPr>
          <p:cNvPr id="87" name="CustomShape 2"/>
          <p:cNvSpPr/>
          <p:nvPr/>
        </p:nvSpPr>
        <p:spPr>
          <a:xfrm>
            <a:off x="558720" y="4124880"/>
            <a:ext cx="4234680" cy="242424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88" name="CustomShape 3"/>
          <p:cNvSpPr/>
          <p:nvPr/>
        </p:nvSpPr>
        <p:spPr>
          <a:xfrm>
            <a:off x="675000" y="4215600"/>
            <a:ext cx="3496680" cy="2081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89" name="CustomShape 4"/>
          <p:cNvSpPr/>
          <p:nvPr/>
        </p:nvSpPr>
        <p:spPr>
          <a:xfrm>
            <a:off x="527400" y="1488240"/>
            <a:ext cx="3990600" cy="22687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0" name="CustomShape 5"/>
          <p:cNvSpPr/>
          <p:nvPr/>
        </p:nvSpPr>
        <p:spPr>
          <a:xfrm>
            <a:off x="639720" y="1687320"/>
            <a:ext cx="3561480" cy="1918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91" name="Line 6"/>
          <p:cNvSpPr/>
          <p:nvPr/>
        </p:nvSpPr>
        <p:spPr>
          <a:xfrm flipV="1">
            <a:off x="2755440" y="3605760"/>
            <a:ext cx="1446120" cy="124344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txBody>
          <a:bodyPr/>
          <a:lstStyle/>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60000" y="36000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ChequingAccount b2 = new ChequingAccount(c, 200.0, 12.0);</a:t>
            </a:r>
            <a:endParaRPr lang="en-US" sz="2600" b="0" strike="noStrike" spc="-1">
              <a:solidFill>
                <a:srgbClr val="000000"/>
              </a:solidFill>
              <a:uFill>
                <a:solidFill>
                  <a:srgbClr val="FFFFFF"/>
                </a:solidFill>
              </a:uFill>
              <a:latin typeface="Arial"/>
            </a:endParaRPr>
          </a:p>
        </p:txBody>
      </p:sp>
      <p:sp>
        <p:nvSpPr>
          <p:cNvPr id="93" name="CustomShape 2"/>
          <p:cNvSpPr/>
          <p:nvPr/>
        </p:nvSpPr>
        <p:spPr>
          <a:xfrm>
            <a:off x="5667840" y="1505880"/>
            <a:ext cx="3912120" cy="227232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94" name="CustomShape 3"/>
          <p:cNvSpPr/>
          <p:nvPr/>
        </p:nvSpPr>
        <p:spPr>
          <a:xfrm>
            <a:off x="5806440" y="1582200"/>
            <a:ext cx="4273200" cy="2660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200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p>
          <a:p>
            <a:pPr algn="ctr">
              <a:spcAft>
                <a:spcPts val="1142"/>
              </a:spcAft>
            </a:pPr>
            <a:r>
              <a:rPr lang="en-US" sz="1700" b="1" strike="noStrike" spc="-1" dirty="0">
                <a:solidFill>
                  <a:srgbClr val="800000"/>
                </a:solidFill>
                <a:uFill>
                  <a:solidFill>
                    <a:srgbClr val="FFFFFF"/>
                  </a:solidFill>
                </a:uFill>
                <a:latin typeface="Source Sans Pro Semibold"/>
              </a:rPr>
              <a:t>Memory Address: 2890</a:t>
            </a:r>
            <a:endParaRPr lang="en-US" sz="1700" spc="-1" dirty="0">
              <a:solidFill>
                <a:srgbClr val="000000"/>
              </a:solidFill>
              <a:uFill>
                <a:solidFill>
                  <a:srgbClr val="FFFFFF"/>
                </a:solidFill>
              </a:uFill>
            </a:endParaRPr>
          </a:p>
          <a:p>
            <a:pPr>
              <a:lnSpc>
                <a:spcPct val="100000"/>
              </a:lnSpc>
              <a:spcAft>
                <a:spcPts val="1142"/>
              </a:spcAft>
            </a:pPr>
            <a:endParaRPr lang="en-US" sz="2050" b="0" strike="noStrike" spc="-1" dirty="0">
              <a:solidFill>
                <a:srgbClr val="000000"/>
              </a:solidFill>
              <a:uFill>
                <a:solidFill>
                  <a:srgbClr val="FFFFFF"/>
                </a:solidFill>
              </a:uFill>
              <a:latin typeface="Arial"/>
            </a:endParaRPr>
          </a:p>
        </p:txBody>
      </p:sp>
      <p:sp>
        <p:nvSpPr>
          <p:cNvPr id="95" name="CustomShape 4"/>
          <p:cNvSpPr/>
          <p:nvPr/>
        </p:nvSpPr>
        <p:spPr>
          <a:xfrm>
            <a:off x="527400" y="1505880"/>
            <a:ext cx="3990600" cy="22687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6" name="CustomShape 5"/>
          <p:cNvSpPr/>
          <p:nvPr/>
        </p:nvSpPr>
        <p:spPr>
          <a:xfrm>
            <a:off x="639720" y="1704960"/>
            <a:ext cx="3561480" cy="1918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cCustomer</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name = “John Doe”</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customerID</a:t>
            </a:r>
            <a:r>
              <a:rPr lang="en-US" sz="2600" b="1" strike="noStrike" spc="-1" dirty="0">
                <a:solidFill>
                  <a:srgbClr val="1C1C1C"/>
                </a:solidFill>
                <a:uFill>
                  <a:solidFill>
                    <a:srgbClr val="FFFFFF"/>
                  </a:solidFill>
                </a:uFill>
                <a:latin typeface="Source Sans Pro Semibold"/>
              </a:rPr>
              <a:t> = 321</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endParaRPr lang="en-US" sz="260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2390</a:t>
            </a:r>
            <a:endParaRPr lang="en-US" sz="2000" b="0" strike="noStrike" spc="-1" dirty="0">
              <a:solidFill>
                <a:srgbClr val="000000"/>
              </a:solidFill>
              <a:uFill>
                <a:solidFill>
                  <a:srgbClr val="FFFFFF"/>
                </a:solidFill>
              </a:uFill>
              <a:latin typeface="Arial"/>
            </a:endParaRPr>
          </a:p>
        </p:txBody>
      </p:sp>
      <p:sp>
        <p:nvSpPr>
          <p:cNvPr id="97" name="CustomShape 6"/>
          <p:cNvSpPr/>
          <p:nvPr/>
        </p:nvSpPr>
        <p:spPr>
          <a:xfrm>
            <a:off x="558720" y="4124880"/>
            <a:ext cx="4234680" cy="242424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98" name="CustomShape 7"/>
          <p:cNvSpPr/>
          <p:nvPr/>
        </p:nvSpPr>
        <p:spPr>
          <a:xfrm>
            <a:off x="675000" y="4215600"/>
            <a:ext cx="3496680" cy="2081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99" name="Line 8"/>
          <p:cNvSpPr/>
          <p:nvPr/>
        </p:nvSpPr>
        <p:spPr>
          <a:xfrm flipV="1">
            <a:off x="2755440" y="3623400"/>
            <a:ext cx="1446120" cy="124344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00" name="Line 9"/>
          <p:cNvSpPr/>
          <p:nvPr/>
        </p:nvSpPr>
        <p:spPr>
          <a:xfrm flipH="1">
            <a:off x="4412880" y="2219760"/>
            <a:ext cx="1393560" cy="2440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360000" y="36000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b2.setOverdraftAmount(150.0);</a:t>
            </a:r>
            <a:endParaRPr lang="en-US" sz="2600" b="0" strike="noStrike" spc="-1">
              <a:solidFill>
                <a:srgbClr val="000000"/>
              </a:solidFill>
              <a:uFill>
                <a:solidFill>
                  <a:srgbClr val="FFFFFF"/>
                </a:solidFill>
              </a:uFill>
              <a:latin typeface="Arial"/>
            </a:endParaRPr>
          </a:p>
        </p:txBody>
      </p:sp>
      <p:sp>
        <p:nvSpPr>
          <p:cNvPr id="102" name="CustomShape 2"/>
          <p:cNvSpPr/>
          <p:nvPr/>
        </p:nvSpPr>
        <p:spPr>
          <a:xfrm>
            <a:off x="5667840" y="1505880"/>
            <a:ext cx="3912120" cy="227232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03" name="CustomShape 3"/>
          <p:cNvSpPr/>
          <p:nvPr/>
        </p:nvSpPr>
        <p:spPr>
          <a:xfrm>
            <a:off x="5806440" y="1505880"/>
            <a:ext cx="3990600" cy="244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200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p>
          <a:p>
            <a:pPr algn="ctr">
              <a:spcAft>
                <a:spcPts val="1142"/>
              </a:spcAft>
            </a:pPr>
            <a:r>
              <a:rPr lang="en-US" sz="2200" b="1" strike="noStrike" spc="-1" dirty="0">
                <a:solidFill>
                  <a:srgbClr val="800000"/>
                </a:solidFill>
                <a:uFill>
                  <a:solidFill>
                    <a:srgbClr val="FFFFFF"/>
                  </a:solidFill>
                </a:uFill>
                <a:latin typeface="Source Sans Pro Semibold"/>
              </a:rPr>
              <a:t>Memory Address: 2890</a:t>
            </a:r>
            <a:endParaRPr lang="en-US" sz="2200" spc="-1" dirty="0">
              <a:solidFill>
                <a:srgbClr val="000000"/>
              </a:solidFill>
              <a:uFill>
                <a:solidFill>
                  <a:srgbClr val="FFFFFF"/>
                </a:solidFill>
              </a:uFill>
            </a:endParaRPr>
          </a:p>
          <a:p>
            <a:pPr>
              <a:lnSpc>
                <a:spcPct val="100000"/>
              </a:lnSpc>
              <a:spcAft>
                <a:spcPts val="1142"/>
              </a:spcAft>
            </a:pPr>
            <a:endParaRPr lang="en-US" sz="2050" b="0" strike="noStrike" spc="-1" dirty="0">
              <a:solidFill>
                <a:srgbClr val="000000"/>
              </a:solidFill>
              <a:uFill>
                <a:solidFill>
                  <a:srgbClr val="FFFFFF"/>
                </a:solidFill>
              </a:uFill>
              <a:latin typeface="Arial"/>
            </a:endParaRPr>
          </a:p>
        </p:txBody>
      </p:sp>
      <p:sp>
        <p:nvSpPr>
          <p:cNvPr id="104" name="CustomShape 4"/>
          <p:cNvSpPr/>
          <p:nvPr/>
        </p:nvSpPr>
        <p:spPr>
          <a:xfrm>
            <a:off x="527400" y="1505880"/>
            <a:ext cx="3990600" cy="22687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05" name="CustomShape 5"/>
          <p:cNvSpPr/>
          <p:nvPr/>
        </p:nvSpPr>
        <p:spPr>
          <a:xfrm>
            <a:off x="639720" y="1704960"/>
            <a:ext cx="3561480" cy="1918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cCustomer</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name = “John Doe”</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err="1">
                <a:solidFill>
                  <a:srgbClr val="1C1C1C"/>
                </a:solidFill>
                <a:uFill>
                  <a:solidFill>
                    <a:srgbClr val="FFFFFF"/>
                  </a:solidFill>
                </a:uFill>
                <a:latin typeface="Source Sans Pro Semibold"/>
              </a:rPr>
              <a:t>customerID</a:t>
            </a:r>
            <a:r>
              <a:rPr lang="en-US" sz="2600" b="1" strike="noStrike" spc="-1" dirty="0">
                <a:solidFill>
                  <a:srgbClr val="1C1C1C"/>
                </a:solidFill>
                <a:uFill>
                  <a:solidFill>
                    <a:srgbClr val="FFFFFF"/>
                  </a:solidFill>
                </a:uFill>
                <a:latin typeface="Source Sans Pro Semibold"/>
              </a:rPr>
              <a:t> = 321</a:t>
            </a:r>
            <a:endParaRPr lang="en-US" sz="2600" b="0" strike="noStrike" spc="-1" dirty="0">
              <a:solidFill>
                <a:srgbClr val="000000"/>
              </a:solidFill>
              <a:uFill>
                <a:solidFill>
                  <a:srgbClr val="FFFFFF"/>
                </a:solidFill>
              </a:uFill>
              <a:latin typeface="Arial"/>
            </a:endParaRPr>
          </a:p>
          <a:p>
            <a:pPr>
              <a:lnSpc>
                <a:spcPct val="100000"/>
              </a:lnSpc>
              <a:spcAft>
                <a:spcPts val="1142"/>
              </a:spcAft>
            </a:pPr>
            <a:r>
              <a:rPr lang="en-US" sz="2600" b="1" strike="noStrike" spc="-1" dirty="0">
                <a:solidFill>
                  <a:srgbClr val="1C1C1C"/>
                </a:solidFill>
                <a:uFill>
                  <a:solidFill>
                    <a:srgbClr val="FFFFFF"/>
                  </a:solidFill>
                </a:uFill>
                <a:latin typeface="Source Sans Pro Semibold"/>
              </a:rPr>
              <a:t> </a:t>
            </a:r>
            <a:r>
              <a:rPr lang="en-US" sz="2000" b="1" strike="noStrike" spc="-1" dirty="0">
                <a:solidFill>
                  <a:srgbClr val="800000"/>
                </a:solidFill>
                <a:uFill>
                  <a:solidFill>
                    <a:srgbClr val="FFFFFF"/>
                  </a:solidFill>
                </a:uFill>
                <a:latin typeface="Source Sans Pro Semibold"/>
              </a:rPr>
              <a:t>Memory Address: 2390</a:t>
            </a:r>
            <a:endParaRPr lang="en-US" sz="2000" b="0" strike="noStrike" spc="-1" dirty="0">
              <a:solidFill>
                <a:srgbClr val="000000"/>
              </a:solidFill>
              <a:uFill>
                <a:solidFill>
                  <a:srgbClr val="FFFFFF"/>
                </a:solidFill>
              </a:uFill>
              <a:latin typeface="Arial"/>
            </a:endParaRPr>
          </a:p>
        </p:txBody>
      </p:sp>
      <p:sp>
        <p:nvSpPr>
          <p:cNvPr id="106" name="CustomShape 6"/>
          <p:cNvSpPr/>
          <p:nvPr/>
        </p:nvSpPr>
        <p:spPr>
          <a:xfrm>
            <a:off x="558720" y="4124880"/>
            <a:ext cx="4234680" cy="242424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07" name="CustomShape 7"/>
          <p:cNvSpPr/>
          <p:nvPr/>
        </p:nvSpPr>
        <p:spPr>
          <a:xfrm>
            <a:off x="675000" y="4215600"/>
            <a:ext cx="3496680" cy="2081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08" name="Line 8"/>
          <p:cNvSpPr/>
          <p:nvPr/>
        </p:nvSpPr>
        <p:spPr>
          <a:xfrm flipV="1">
            <a:off x="2755440" y="3623400"/>
            <a:ext cx="1446120" cy="124344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09" name="Line 9"/>
          <p:cNvSpPr/>
          <p:nvPr/>
        </p:nvSpPr>
        <p:spPr>
          <a:xfrm flipH="1">
            <a:off x="4412880" y="2219760"/>
            <a:ext cx="1393560" cy="2440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0000" y="360000"/>
            <a:ext cx="9359640" cy="89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BankAccount b3 = b2;</a:t>
            </a:r>
            <a:endParaRPr lang="en-US" sz="2600" b="0" strike="noStrike" spc="-1">
              <a:solidFill>
                <a:srgbClr val="000000"/>
              </a:solidFill>
              <a:uFill>
                <a:solidFill>
                  <a:srgbClr val="FFFFFF"/>
                </a:solidFill>
              </a:uFill>
              <a:latin typeface="Arial"/>
            </a:endParaRPr>
          </a:p>
        </p:txBody>
      </p:sp>
      <p:sp>
        <p:nvSpPr>
          <p:cNvPr id="111" name="CustomShape 2"/>
          <p:cNvSpPr/>
          <p:nvPr/>
        </p:nvSpPr>
        <p:spPr>
          <a:xfrm>
            <a:off x="5667840" y="1505880"/>
            <a:ext cx="3912120" cy="227232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12" name="CustomShape 3"/>
          <p:cNvSpPr/>
          <p:nvPr/>
        </p:nvSpPr>
        <p:spPr>
          <a:xfrm>
            <a:off x="5806440" y="1582200"/>
            <a:ext cx="3537360" cy="2202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b2ChequingAccount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balance = 200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13" name="CustomShape 4"/>
          <p:cNvSpPr/>
          <p:nvPr/>
        </p:nvSpPr>
        <p:spPr>
          <a:xfrm>
            <a:off x="527400" y="1505880"/>
            <a:ext cx="3990600" cy="226872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14" name="CustomShape 5"/>
          <p:cNvSpPr/>
          <p:nvPr/>
        </p:nvSpPr>
        <p:spPr>
          <a:xfrm>
            <a:off x="639720" y="1704960"/>
            <a:ext cx="3561480" cy="1918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15" name="CustomShape 6"/>
          <p:cNvSpPr/>
          <p:nvPr/>
        </p:nvSpPr>
        <p:spPr>
          <a:xfrm>
            <a:off x="558720" y="4124880"/>
            <a:ext cx="3935880" cy="242424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16" name="CustomShape 7"/>
          <p:cNvSpPr/>
          <p:nvPr/>
        </p:nvSpPr>
        <p:spPr>
          <a:xfrm>
            <a:off x="675000" y="4215600"/>
            <a:ext cx="3496680" cy="2081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17" name="Line 8"/>
          <p:cNvSpPr/>
          <p:nvPr/>
        </p:nvSpPr>
        <p:spPr>
          <a:xfrm flipV="1">
            <a:off x="2755440" y="3623400"/>
            <a:ext cx="1446120" cy="124344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18" name="Line 9"/>
          <p:cNvSpPr/>
          <p:nvPr/>
        </p:nvSpPr>
        <p:spPr>
          <a:xfrm flipH="1">
            <a:off x="4412880" y="2015280"/>
            <a:ext cx="1393560" cy="4485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19" name="CustomShape 10"/>
          <p:cNvSpPr/>
          <p:nvPr/>
        </p:nvSpPr>
        <p:spPr>
          <a:xfrm>
            <a:off x="5659920" y="4203720"/>
            <a:ext cx="3920040" cy="244008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20" name="CustomShape 11"/>
          <p:cNvSpPr/>
          <p:nvPr/>
        </p:nvSpPr>
        <p:spPr>
          <a:xfrm>
            <a:off x="5798880" y="4267080"/>
            <a:ext cx="3537360" cy="2202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a:lnSpc>
                <a:spcPct val="100000"/>
              </a:lnSpc>
              <a:spcAft>
                <a:spcPts val="1142"/>
              </a:spcAft>
            </a:pPr>
            <a:r>
              <a:rPr lang="en-US" sz="2050" b="1" strike="noStrike" spc="-1">
                <a:solidFill>
                  <a:srgbClr val="1C1C1C"/>
                </a:solidFill>
                <a:uFill>
                  <a:solidFill>
                    <a:srgbClr val="FFFFFF"/>
                  </a:solidFill>
                </a:uFill>
                <a:latin typeface="Source Sans Pro Semibold"/>
              </a:rPr>
              <a:t>b3BankAccount</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customer = c</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balance = 200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overdraftFee = 12.0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OverdraftAmount = 150.0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 </a:t>
            </a:r>
            <a:endParaRPr lang="en-US" sz="205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2890</a:t>
            </a:r>
            <a:endParaRPr lang="en-US" sz="2000" b="0" strike="noStrike" spc="-1">
              <a:solidFill>
                <a:srgbClr val="000000"/>
              </a:solidFill>
              <a:uFill>
                <a:solidFill>
                  <a:srgbClr val="FFFFFF"/>
                </a:solidFill>
              </a:uFill>
              <a:latin typeface="Arial"/>
            </a:endParaRPr>
          </a:p>
        </p:txBody>
      </p:sp>
      <p:sp>
        <p:nvSpPr>
          <p:cNvPr id="121" name="CustomShape 12"/>
          <p:cNvSpPr/>
          <p:nvPr/>
        </p:nvSpPr>
        <p:spPr>
          <a:xfrm>
            <a:off x="8903160" y="3597840"/>
            <a:ext cx="345960" cy="668880"/>
          </a:xfrm>
          <a:custGeom>
            <a:avLst/>
            <a:gdLst/>
            <a:ahLst/>
            <a:cxnLst/>
            <a:rect l="l" t="t" r="r" b="b"/>
            <a:pathLst>
              <a:path w="964" h="1861">
                <a:moveTo>
                  <a:pt x="0" y="370"/>
                </a:moveTo>
                <a:lnTo>
                  <a:pt x="481" y="0"/>
                </a:lnTo>
                <a:lnTo>
                  <a:pt x="963" y="370"/>
                </a:lnTo>
                <a:lnTo>
                  <a:pt x="722" y="370"/>
                </a:lnTo>
                <a:lnTo>
                  <a:pt x="722" y="1489"/>
                </a:lnTo>
                <a:lnTo>
                  <a:pt x="963" y="1489"/>
                </a:lnTo>
                <a:lnTo>
                  <a:pt x="481" y="1860"/>
                </a:lnTo>
                <a:lnTo>
                  <a:pt x="0" y="1489"/>
                </a:lnTo>
                <a:lnTo>
                  <a:pt x="240" y="1489"/>
                </a:lnTo>
                <a:lnTo>
                  <a:pt x="240" y="370"/>
                </a:lnTo>
                <a:lnTo>
                  <a:pt x="0" y="370"/>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22" name="CustomShape 13"/>
          <p:cNvSpPr/>
          <p:nvPr/>
        </p:nvSpPr>
        <p:spPr>
          <a:xfrm>
            <a:off x="7572960" y="3857400"/>
            <a:ext cx="1621080"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Source Sans Pro"/>
              </a:rPr>
              <a:t>Same Address</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System.out.println(b1.getBalance() + “,” + b3.getBalance());</a:t>
            </a:r>
            <a:endParaRPr lang="en-US" sz="2600" b="0" strike="noStrike" spc="-1">
              <a:solidFill>
                <a:srgbClr val="000000"/>
              </a:solidFill>
              <a:uFill>
                <a:solidFill>
                  <a:srgbClr val="FFFFFF"/>
                </a:solidFill>
              </a:uFill>
              <a:latin typeface="Arial"/>
            </a:endParaRPr>
          </a:p>
        </p:txBody>
      </p:sp>
      <p:sp>
        <p:nvSpPr>
          <p:cNvPr id="124"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25"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a:solidFill>
                  <a:srgbClr val="1C1C1C"/>
                </a:solidFill>
                <a:uFill>
                  <a:solidFill>
                    <a:srgbClr val="FFFFFF"/>
                  </a:solidFill>
                </a:uFill>
                <a:latin typeface="Source Sans Pro Semibold"/>
              </a:rPr>
              <a:t>b2ChequingAccount</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customer = c</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balance = 200.0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overdraftFee = 12.0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OverdraftAmount = 150.0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 </a:t>
            </a:r>
            <a:endParaRPr lang="en-US" sz="205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2890</a:t>
            </a:r>
            <a:endParaRPr lang="en-US" sz="2000" b="0" strike="noStrike" spc="-1">
              <a:solidFill>
                <a:srgbClr val="000000"/>
              </a:solidFill>
              <a:uFill>
                <a:solidFill>
                  <a:srgbClr val="FFFFFF"/>
                </a:solidFill>
              </a:uFill>
              <a:latin typeface="Arial"/>
            </a:endParaRPr>
          </a:p>
        </p:txBody>
      </p:sp>
      <p:sp>
        <p:nvSpPr>
          <p:cNvPr id="126"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7"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28" name="CustomShape 6"/>
          <p:cNvSpPr/>
          <p:nvPr/>
        </p:nvSpPr>
        <p:spPr>
          <a:xfrm>
            <a:off x="200520" y="3441240"/>
            <a:ext cx="2925000" cy="180180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29"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30"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1"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2"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33"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a:solidFill>
                  <a:srgbClr val="1C1C1C"/>
                </a:solidFill>
                <a:uFill>
                  <a:solidFill>
                    <a:srgbClr val="FFFFFF"/>
                  </a:solidFill>
                </a:uFill>
                <a:latin typeface="Source Sans Pro Semibold"/>
              </a:rPr>
              <a:t>b3BankAccount</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customer = c</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Balance = 200.0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overdraftFee = 12.0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OverdraftAmount = 150.0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 </a:t>
            </a:r>
            <a:endParaRPr lang="en-US" sz="205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2890</a:t>
            </a:r>
            <a:endParaRPr lang="en-US" sz="2000" b="0" strike="noStrike" spc="-1">
              <a:solidFill>
                <a:srgbClr val="000000"/>
              </a:solidFill>
              <a:uFill>
                <a:solidFill>
                  <a:srgbClr val="FFFFFF"/>
                </a:solidFill>
              </a:uFill>
              <a:latin typeface="Arial"/>
            </a:endParaRPr>
          </a:p>
        </p:txBody>
      </p:sp>
      <p:sp>
        <p:nvSpPr>
          <p:cNvPr id="134"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35" name="CustomShape 13"/>
          <p:cNvSpPr/>
          <p:nvPr/>
        </p:nvSpPr>
        <p:spPr>
          <a:xfrm>
            <a:off x="5040312" y="3242520"/>
            <a:ext cx="1577928"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dirty="0">
                <a:solidFill>
                  <a:srgbClr val="000000"/>
                </a:solidFill>
                <a:uFill>
                  <a:solidFill>
                    <a:srgbClr val="FFFFFF"/>
                  </a:solidFill>
                </a:uFill>
                <a:latin typeface="Source Sans Pro"/>
              </a:rPr>
              <a:t>Same Address</a:t>
            </a:r>
            <a:endParaRPr lang="en-US" sz="1400" b="0" strike="noStrike" spc="-1" dirty="0">
              <a:solidFill>
                <a:srgbClr val="000000"/>
              </a:solidFill>
              <a:uFill>
                <a:solidFill>
                  <a:srgbClr val="FFFFFF"/>
                </a:solidFill>
              </a:uFill>
              <a:latin typeface="Arial"/>
            </a:endParaRPr>
          </a:p>
        </p:txBody>
      </p:sp>
      <p:sp>
        <p:nvSpPr>
          <p:cNvPr id="136" name="CustomShape 14"/>
          <p:cNvSpPr/>
          <p:nvPr/>
        </p:nvSpPr>
        <p:spPr>
          <a:xfrm>
            <a:off x="362160" y="5533920"/>
            <a:ext cx="6486120" cy="118044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dirty="0">
                <a:solidFill>
                  <a:srgbClr val="FFFFFF"/>
                </a:solidFill>
                <a:uFill>
                  <a:solidFill>
                    <a:srgbClr val="FFFFFF"/>
                  </a:solidFill>
                </a:uFill>
                <a:latin typeface="Source Sans Pro"/>
                <a:ea typeface="DejaVu Sans"/>
              </a:rPr>
              <a:t>Command Line Prints:</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FFFFFF"/>
                </a:solidFill>
                <a:uFill>
                  <a:solidFill>
                    <a:srgbClr val="FFFFFF"/>
                  </a:solidFill>
                </a:uFill>
                <a:latin typeface="Source Sans Pro"/>
                <a:ea typeface="DejaVu Sans"/>
              </a:rPr>
              <a:t>100.0, 200.0</a:t>
            </a:r>
            <a:endParaRPr lang="en-US" sz="1800" b="0" strike="noStrike" spc="-1" dirty="0">
              <a:solidFill>
                <a:srgbClr val="000000"/>
              </a:solidFill>
              <a:uFill>
                <a:solidFill>
                  <a:srgbClr val="FFFFFF"/>
                </a:solidFill>
              </a:uFill>
              <a:latin typeface="Arial"/>
            </a:endParaRPr>
          </a:p>
        </p:txBody>
      </p:sp>
      <p:sp>
        <p:nvSpPr>
          <p:cNvPr id="137" name="Line 15"/>
          <p:cNvSpPr/>
          <p:nvPr/>
        </p:nvSpPr>
        <p:spPr>
          <a:xfrm flipH="1" flipV="1">
            <a:off x="354240" y="4345200"/>
            <a:ext cx="181080" cy="18028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8" name="Line 16"/>
          <p:cNvSpPr/>
          <p:nvPr/>
        </p:nvSpPr>
        <p:spPr>
          <a:xfrm flipV="1">
            <a:off x="1645200" y="4156560"/>
            <a:ext cx="2449800" cy="20386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a:solidFill>
                  <a:srgbClr val="FFFFFF"/>
                </a:solidFill>
                <a:uFill>
                  <a:solidFill>
                    <a:srgbClr val="FFFFFF"/>
                  </a:solidFill>
                </a:uFill>
                <a:latin typeface="Source Sans Pro Black"/>
              </a:rPr>
              <a:t>b1.withdraw(110);</a:t>
            </a:r>
            <a:endParaRPr lang="en-US" sz="2600" b="0" strike="noStrike" spc="-1">
              <a:solidFill>
                <a:srgbClr val="000000"/>
              </a:solidFill>
              <a:uFill>
                <a:solidFill>
                  <a:srgbClr val="FFFFFF"/>
                </a:solidFill>
              </a:uFill>
              <a:latin typeface="Arial"/>
            </a:endParaRPr>
          </a:p>
        </p:txBody>
      </p:sp>
      <p:sp>
        <p:nvSpPr>
          <p:cNvPr id="142"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43"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a:solidFill>
                  <a:srgbClr val="1C1C1C"/>
                </a:solidFill>
                <a:uFill>
                  <a:solidFill>
                    <a:srgbClr val="FFFFFF"/>
                  </a:solidFill>
                </a:uFill>
                <a:latin typeface="Source Sans Pro Semibold"/>
              </a:rPr>
              <a:t>b2ChequingAccount</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customer = c</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balance = 200.0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overdraftFee = 12.0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OverdraftAmount = 150.0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 </a:t>
            </a:r>
            <a:endParaRPr lang="en-US" sz="205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2890</a:t>
            </a:r>
            <a:endParaRPr lang="en-US" sz="2000" b="0" strike="noStrike" spc="-1">
              <a:solidFill>
                <a:srgbClr val="000000"/>
              </a:solidFill>
              <a:uFill>
                <a:solidFill>
                  <a:srgbClr val="FFFFFF"/>
                </a:solidFill>
              </a:uFill>
              <a:latin typeface="Arial"/>
            </a:endParaRPr>
          </a:p>
        </p:txBody>
      </p:sp>
      <p:sp>
        <p:nvSpPr>
          <p:cNvPr id="144"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45"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46" name="CustomShape 6"/>
          <p:cNvSpPr/>
          <p:nvPr/>
        </p:nvSpPr>
        <p:spPr>
          <a:xfrm>
            <a:off x="200520" y="3441240"/>
            <a:ext cx="2925000" cy="187992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47"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48"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49"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50"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51"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a:solidFill>
                  <a:srgbClr val="1C1C1C"/>
                </a:solidFill>
                <a:uFill>
                  <a:solidFill>
                    <a:srgbClr val="FFFFFF"/>
                  </a:solidFill>
                </a:uFill>
                <a:latin typeface="Source Sans Pro Semibold"/>
              </a:rPr>
              <a:t>b3BankAccount</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customer = c</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balance = 200.0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overdraftFee = 12.0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OverdraftAmount = 150.0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 </a:t>
            </a:r>
            <a:endParaRPr lang="en-US" sz="205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2890</a:t>
            </a:r>
            <a:endParaRPr lang="en-US" sz="2000" b="0" strike="noStrike" spc="-1">
              <a:solidFill>
                <a:srgbClr val="000000"/>
              </a:solidFill>
              <a:uFill>
                <a:solidFill>
                  <a:srgbClr val="FFFFFF"/>
                </a:solidFill>
              </a:uFill>
              <a:latin typeface="Arial"/>
            </a:endParaRPr>
          </a:p>
        </p:txBody>
      </p:sp>
      <p:sp>
        <p:nvSpPr>
          <p:cNvPr id="152"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53" name="CustomShape 13"/>
          <p:cNvSpPr/>
          <p:nvPr/>
        </p:nvSpPr>
        <p:spPr>
          <a:xfrm>
            <a:off x="5413320" y="3242520"/>
            <a:ext cx="1204920"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Source Sans Pro"/>
              </a:rPr>
              <a:t>Same Address</a:t>
            </a:r>
            <a:endParaRPr lang="en-US" sz="1400" b="0" strike="noStrike" spc="-1">
              <a:solidFill>
                <a:srgbClr val="000000"/>
              </a:solidFill>
              <a:uFill>
                <a:solidFill>
                  <a:srgbClr val="FFFFFF"/>
                </a:solidFill>
              </a:uFill>
              <a:latin typeface="Arial"/>
            </a:endParaRPr>
          </a:p>
        </p:txBody>
      </p:sp>
      <p:sp>
        <p:nvSpPr>
          <p:cNvPr id="154" name="CustomShape 14"/>
          <p:cNvSpPr/>
          <p:nvPr/>
        </p:nvSpPr>
        <p:spPr>
          <a:xfrm>
            <a:off x="362160" y="5321520"/>
            <a:ext cx="6486120" cy="139284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FFFFFF"/>
                </a:solidFill>
                <a:uFill>
                  <a:solidFill>
                    <a:srgbClr val="FFFFFF"/>
                  </a:solidFill>
                </a:uFill>
                <a:latin typeface="Source Sans Pro"/>
                <a:ea typeface="DejaVu Sans"/>
              </a:rPr>
              <a:t>Command Line Prints:</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FFFFFF"/>
                </a:solidFill>
                <a:uFill>
                  <a:solidFill>
                    <a:srgbClr val="FFFFFF"/>
                  </a:solidFill>
                </a:uFill>
                <a:latin typeface="Source Sans Pro"/>
                <a:ea typeface="DejaVu Sans"/>
              </a:rPr>
              <a:t>You don't have enough funds/overdraft to make </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FFFFFF"/>
                </a:solidFill>
                <a:uFill>
                  <a:solidFill>
                    <a:srgbClr val="FFFFFF"/>
                  </a:solidFill>
                </a:uFill>
                <a:latin typeface="Source Sans Pro"/>
                <a:ea typeface="DejaVu Sans"/>
              </a:rPr>
              <a:t>this transaction or withdraw a negative amount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86480" y="509400"/>
            <a:ext cx="8212680" cy="668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2600" b="1" strike="noStrike" spc="-1" dirty="0" err="1">
                <a:solidFill>
                  <a:srgbClr val="FFFFFF"/>
                </a:solidFill>
                <a:uFill>
                  <a:solidFill>
                    <a:srgbClr val="FFFFFF"/>
                  </a:solidFill>
                </a:uFill>
                <a:latin typeface="Source Sans Pro Black"/>
              </a:rPr>
              <a:t>System.out.println</a:t>
            </a:r>
            <a:r>
              <a:rPr lang="en-US" sz="2600" b="1" strike="noStrike" spc="-1" dirty="0">
                <a:solidFill>
                  <a:srgbClr val="FFFFFF"/>
                </a:solidFill>
                <a:uFill>
                  <a:solidFill>
                    <a:srgbClr val="FFFFFF"/>
                  </a:solidFill>
                </a:uFill>
                <a:latin typeface="Source Sans Pro Black"/>
              </a:rPr>
              <a:t>(b1.getBalance() + ", " + b3.getBalance());</a:t>
            </a:r>
            <a:endParaRPr lang="en-US" sz="2600" spc="-1" dirty="0">
              <a:solidFill>
                <a:srgbClr val="000000"/>
              </a:solidFill>
              <a:uFill>
                <a:solidFill>
                  <a:srgbClr val="FFFFFF"/>
                </a:solidFill>
              </a:uFill>
            </a:endParaRPr>
          </a:p>
        </p:txBody>
      </p:sp>
      <p:sp>
        <p:nvSpPr>
          <p:cNvPr id="124" name="CustomShape 2"/>
          <p:cNvSpPr/>
          <p:nvPr/>
        </p:nvSpPr>
        <p:spPr>
          <a:xfrm>
            <a:off x="3997440" y="1495080"/>
            <a:ext cx="2907360" cy="1688400"/>
          </a:xfrm>
          <a:prstGeom prst="rect">
            <a:avLst/>
          </a:prstGeom>
          <a:solidFill>
            <a:srgbClr val="00A800"/>
          </a:solidFill>
          <a:ln>
            <a:solidFill>
              <a:srgbClr val="3465A4"/>
            </a:solidFill>
          </a:ln>
        </p:spPr>
        <p:style>
          <a:lnRef idx="0">
            <a:scrgbClr r="0" g="0" b="0"/>
          </a:lnRef>
          <a:fillRef idx="0">
            <a:scrgbClr r="0" g="0" b="0"/>
          </a:fillRef>
          <a:effectRef idx="0">
            <a:scrgbClr r="0" g="0" b="0"/>
          </a:effectRef>
          <a:fontRef idx="minor"/>
        </p:style>
      </p:sp>
      <p:sp>
        <p:nvSpPr>
          <p:cNvPr id="125" name="CustomShape 3"/>
          <p:cNvSpPr/>
          <p:nvPr/>
        </p:nvSpPr>
        <p:spPr>
          <a:xfrm>
            <a:off x="4100760" y="1551600"/>
            <a:ext cx="2628720" cy="163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a:solidFill>
                  <a:srgbClr val="1C1C1C"/>
                </a:solidFill>
                <a:uFill>
                  <a:solidFill>
                    <a:srgbClr val="FFFFFF"/>
                  </a:solidFill>
                </a:uFill>
                <a:latin typeface="Source Sans Pro Semibold"/>
              </a:rPr>
              <a:t>b2ChequingAccount</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customer = c</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balance = 200.0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overdraftFee = 12.0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OverdraftAmount = 150.0</a:t>
            </a:r>
            <a:endParaRPr lang="en-US" sz="2050" b="0" strike="noStrike" spc="-1">
              <a:solidFill>
                <a:srgbClr val="000000"/>
              </a:solidFill>
              <a:uFill>
                <a:solidFill>
                  <a:srgbClr val="FFFFFF"/>
                </a:solidFill>
              </a:uFill>
              <a:latin typeface="Arial"/>
            </a:endParaRPr>
          </a:p>
          <a:p>
            <a:pPr>
              <a:lnSpc>
                <a:spcPct val="100000"/>
              </a:lnSpc>
              <a:spcAft>
                <a:spcPts val="1142"/>
              </a:spcAft>
            </a:pPr>
            <a:r>
              <a:rPr lang="en-US" sz="2050" b="1" strike="noStrike" spc="-1">
                <a:solidFill>
                  <a:srgbClr val="1C1C1C"/>
                </a:solidFill>
                <a:uFill>
                  <a:solidFill>
                    <a:srgbClr val="FFFFFF"/>
                  </a:solidFill>
                </a:uFill>
                <a:latin typeface="Source Sans Pro Semibold"/>
              </a:rPr>
              <a:t> </a:t>
            </a:r>
            <a:endParaRPr lang="en-US" sz="205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2890</a:t>
            </a:r>
            <a:endParaRPr lang="en-US" sz="2000" b="0" strike="noStrike" spc="-1">
              <a:solidFill>
                <a:srgbClr val="000000"/>
              </a:solidFill>
              <a:uFill>
                <a:solidFill>
                  <a:srgbClr val="FFFFFF"/>
                </a:solidFill>
              </a:uFill>
              <a:latin typeface="Arial"/>
            </a:endParaRPr>
          </a:p>
        </p:txBody>
      </p:sp>
      <p:sp>
        <p:nvSpPr>
          <p:cNvPr id="126" name="CustomShape 4"/>
          <p:cNvSpPr/>
          <p:nvPr/>
        </p:nvSpPr>
        <p:spPr>
          <a:xfrm>
            <a:off x="177480" y="1495080"/>
            <a:ext cx="2965680" cy="1685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27" name="CustomShape 5"/>
          <p:cNvSpPr/>
          <p:nvPr/>
        </p:nvSpPr>
        <p:spPr>
          <a:xfrm>
            <a:off x="260640" y="1643040"/>
            <a:ext cx="2647080" cy="1425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cCustomer</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name = “John Doe”</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customerID = 321</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2390</a:t>
            </a:r>
            <a:endParaRPr lang="en-US" sz="2000" b="0" strike="noStrike" spc="-1">
              <a:solidFill>
                <a:srgbClr val="000000"/>
              </a:solidFill>
              <a:uFill>
                <a:solidFill>
                  <a:srgbClr val="FFFFFF"/>
                </a:solidFill>
              </a:uFill>
              <a:latin typeface="Arial"/>
            </a:endParaRPr>
          </a:p>
        </p:txBody>
      </p:sp>
      <p:sp>
        <p:nvSpPr>
          <p:cNvPr id="128" name="CustomShape 6"/>
          <p:cNvSpPr/>
          <p:nvPr/>
        </p:nvSpPr>
        <p:spPr>
          <a:xfrm>
            <a:off x="200520" y="3441240"/>
            <a:ext cx="2925000" cy="1801800"/>
          </a:xfrm>
          <a:prstGeom prst="rect">
            <a:avLst/>
          </a:prstGeom>
          <a:solidFill>
            <a:srgbClr val="FF7F00"/>
          </a:solidFill>
          <a:ln>
            <a:solidFill>
              <a:srgbClr val="3465A4"/>
            </a:solidFill>
          </a:ln>
        </p:spPr>
        <p:style>
          <a:lnRef idx="0">
            <a:scrgbClr r="0" g="0" b="0"/>
          </a:lnRef>
          <a:fillRef idx="0">
            <a:scrgbClr r="0" g="0" b="0"/>
          </a:fillRef>
          <a:effectRef idx="0">
            <a:scrgbClr r="0" g="0" b="0"/>
          </a:effectRef>
          <a:fontRef idx="minor"/>
        </p:style>
      </p:sp>
      <p:sp>
        <p:nvSpPr>
          <p:cNvPr id="129" name="CustomShape 7"/>
          <p:cNvSpPr/>
          <p:nvPr/>
        </p:nvSpPr>
        <p:spPr>
          <a:xfrm>
            <a:off x="286920" y="3508560"/>
            <a:ext cx="2598840" cy="154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142"/>
              </a:spcAft>
            </a:pPr>
            <a:r>
              <a:rPr lang="en-US" sz="2600" b="1" strike="noStrike" spc="-1">
                <a:solidFill>
                  <a:srgbClr val="1C1C1C"/>
                </a:solidFill>
                <a:uFill>
                  <a:solidFill>
                    <a:srgbClr val="FFFFFF"/>
                  </a:solidFill>
                </a:uFill>
                <a:latin typeface="Source Sans Pro Semibold"/>
              </a:rPr>
              <a:t>b1BankAccount</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customer = c</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balance = 100.0</a:t>
            </a:r>
            <a:endParaRPr lang="en-US" sz="2600" b="0" strike="noStrike" spc="-1">
              <a:solidFill>
                <a:srgbClr val="000000"/>
              </a:solidFill>
              <a:uFill>
                <a:solidFill>
                  <a:srgbClr val="FFFFFF"/>
                </a:solidFill>
              </a:uFill>
              <a:latin typeface="Arial"/>
            </a:endParaRPr>
          </a:p>
          <a:p>
            <a:pPr>
              <a:lnSpc>
                <a:spcPct val="100000"/>
              </a:lnSpc>
              <a:spcAft>
                <a:spcPts val="1142"/>
              </a:spcAft>
            </a:pPr>
            <a:r>
              <a:rPr lang="en-US" sz="2600" b="1" strike="noStrike" spc="-1">
                <a:solidFill>
                  <a:srgbClr val="1C1C1C"/>
                </a:solidFill>
                <a:uFill>
                  <a:solidFill>
                    <a:srgbClr val="FFFFFF"/>
                  </a:solidFill>
                </a:uFill>
                <a:latin typeface="Source Sans Pro Semibold"/>
              </a:rPr>
              <a:t> </a:t>
            </a:r>
            <a:endParaRPr lang="en-US" sz="2600" b="0" strike="noStrike" spc="-1">
              <a:solidFill>
                <a:srgbClr val="000000"/>
              </a:solidFill>
              <a:uFill>
                <a:solidFill>
                  <a:srgbClr val="FFFFFF"/>
                </a:solidFill>
              </a:uFill>
              <a:latin typeface="Arial"/>
            </a:endParaRPr>
          </a:p>
          <a:p>
            <a:pPr algn="ctr">
              <a:lnSpc>
                <a:spcPct val="100000"/>
              </a:lnSpc>
              <a:spcAft>
                <a:spcPts val="1142"/>
              </a:spcAft>
            </a:pPr>
            <a:r>
              <a:rPr lang="en-US" sz="2000" b="1" strike="noStrike" spc="-1">
                <a:solidFill>
                  <a:srgbClr val="800000"/>
                </a:solidFill>
                <a:uFill>
                  <a:solidFill>
                    <a:srgbClr val="FFFFFF"/>
                  </a:solidFill>
                </a:uFill>
                <a:latin typeface="Source Sans Pro Semibold"/>
              </a:rPr>
              <a:t>Memory Address: 2603</a:t>
            </a:r>
            <a:endParaRPr lang="en-US" sz="2000" b="0" strike="noStrike" spc="-1">
              <a:solidFill>
                <a:srgbClr val="000000"/>
              </a:solidFill>
              <a:uFill>
                <a:solidFill>
                  <a:srgbClr val="FFFFFF"/>
                </a:solidFill>
              </a:uFill>
              <a:latin typeface="Arial"/>
            </a:endParaRPr>
          </a:p>
        </p:txBody>
      </p:sp>
      <p:sp>
        <p:nvSpPr>
          <p:cNvPr id="130" name="Line 8"/>
          <p:cNvSpPr/>
          <p:nvPr/>
        </p:nvSpPr>
        <p:spPr>
          <a:xfrm flipV="1">
            <a:off x="1833120" y="3068640"/>
            <a:ext cx="1074960" cy="92412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1" name="Line 9"/>
          <p:cNvSpPr/>
          <p:nvPr/>
        </p:nvSpPr>
        <p:spPr>
          <a:xfrm flipH="1">
            <a:off x="3065040" y="1873440"/>
            <a:ext cx="1035720" cy="33336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2" name="CustomShape 10"/>
          <p:cNvSpPr/>
          <p:nvPr/>
        </p:nvSpPr>
        <p:spPr>
          <a:xfrm>
            <a:off x="3991680" y="3499920"/>
            <a:ext cx="2913120" cy="1813320"/>
          </a:xfrm>
          <a:prstGeom prst="rect">
            <a:avLst/>
          </a:prstGeom>
          <a:solidFill>
            <a:srgbClr val="D02BD2"/>
          </a:solidFill>
          <a:ln>
            <a:solidFill>
              <a:srgbClr val="3465A4"/>
            </a:solidFill>
          </a:ln>
        </p:spPr>
        <p:style>
          <a:lnRef idx="0">
            <a:scrgbClr r="0" g="0" b="0"/>
          </a:lnRef>
          <a:fillRef idx="0">
            <a:scrgbClr r="0" g="0" b="0"/>
          </a:fillRef>
          <a:effectRef idx="0">
            <a:scrgbClr r="0" g="0" b="0"/>
          </a:effectRef>
          <a:fontRef idx="minor"/>
        </p:style>
      </p:sp>
      <p:sp>
        <p:nvSpPr>
          <p:cNvPr id="133" name="CustomShape 11"/>
          <p:cNvSpPr/>
          <p:nvPr/>
        </p:nvSpPr>
        <p:spPr>
          <a:xfrm>
            <a:off x="4095000" y="3547080"/>
            <a:ext cx="2628720" cy="163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0000" lnSpcReduction="20000"/>
          </a:bodyPr>
          <a:lstStyle/>
          <a:p>
            <a:pPr>
              <a:lnSpc>
                <a:spcPct val="100000"/>
              </a:lnSpc>
              <a:spcAft>
                <a:spcPts val="1142"/>
              </a:spcAft>
            </a:pPr>
            <a:r>
              <a:rPr lang="en-US" sz="2050" b="1" strike="noStrike" spc="-1" dirty="0">
                <a:solidFill>
                  <a:srgbClr val="1C1C1C"/>
                </a:solidFill>
                <a:uFill>
                  <a:solidFill>
                    <a:srgbClr val="FFFFFF"/>
                  </a:solidFill>
                </a:uFill>
                <a:latin typeface="Source Sans Pro Semibold"/>
              </a:rPr>
              <a:t>b3BankAccount</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customer = c</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pc="-1" dirty="0">
                <a:solidFill>
                  <a:srgbClr val="1C1C1C"/>
                </a:solidFill>
                <a:uFill>
                  <a:solidFill>
                    <a:srgbClr val="FFFFFF"/>
                  </a:solidFill>
                </a:uFill>
                <a:latin typeface="Source Sans Pro Semibold"/>
              </a:rPr>
              <a:t>b</a:t>
            </a:r>
            <a:r>
              <a:rPr lang="en-US" sz="2050" b="1" strike="noStrike" spc="-1" dirty="0">
                <a:solidFill>
                  <a:srgbClr val="1C1C1C"/>
                </a:solidFill>
                <a:uFill>
                  <a:solidFill>
                    <a:srgbClr val="FFFFFF"/>
                  </a:solidFill>
                </a:uFill>
                <a:latin typeface="Source Sans Pro Semibold"/>
              </a:rPr>
              <a:t>alance = 200.0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overdraftFee</a:t>
            </a:r>
            <a:r>
              <a:rPr lang="en-US" sz="2050" b="1" strike="noStrike" spc="-1" dirty="0">
                <a:solidFill>
                  <a:srgbClr val="1C1C1C"/>
                </a:solidFill>
                <a:uFill>
                  <a:solidFill>
                    <a:srgbClr val="FFFFFF"/>
                  </a:solidFill>
                </a:uFill>
                <a:latin typeface="Source Sans Pro Semibold"/>
              </a:rPr>
              <a:t> = 12.0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err="1">
                <a:solidFill>
                  <a:srgbClr val="1C1C1C"/>
                </a:solidFill>
                <a:uFill>
                  <a:solidFill>
                    <a:srgbClr val="FFFFFF"/>
                  </a:solidFill>
                </a:uFill>
                <a:latin typeface="Source Sans Pro Semibold"/>
              </a:rPr>
              <a:t>OverdraftAmount</a:t>
            </a:r>
            <a:r>
              <a:rPr lang="en-US" sz="2050" b="1" strike="noStrike" spc="-1" dirty="0">
                <a:solidFill>
                  <a:srgbClr val="1C1C1C"/>
                </a:solidFill>
                <a:uFill>
                  <a:solidFill>
                    <a:srgbClr val="FFFFFF"/>
                  </a:solidFill>
                </a:uFill>
                <a:latin typeface="Source Sans Pro Semibold"/>
              </a:rPr>
              <a:t> = 150.0</a:t>
            </a:r>
            <a:endParaRPr lang="en-US" sz="2050" b="0" strike="noStrike" spc="-1" dirty="0">
              <a:solidFill>
                <a:srgbClr val="000000"/>
              </a:solidFill>
              <a:uFill>
                <a:solidFill>
                  <a:srgbClr val="FFFFFF"/>
                </a:solidFill>
              </a:uFill>
              <a:latin typeface="Arial"/>
            </a:endParaRPr>
          </a:p>
          <a:p>
            <a:pPr>
              <a:lnSpc>
                <a:spcPct val="100000"/>
              </a:lnSpc>
              <a:spcAft>
                <a:spcPts val="1142"/>
              </a:spcAft>
            </a:pPr>
            <a:r>
              <a:rPr lang="en-US" sz="2050" b="1" strike="noStrike" spc="-1" dirty="0">
                <a:solidFill>
                  <a:srgbClr val="1C1C1C"/>
                </a:solidFill>
                <a:uFill>
                  <a:solidFill>
                    <a:srgbClr val="FFFFFF"/>
                  </a:solidFill>
                </a:uFill>
                <a:latin typeface="Source Sans Pro Semibold"/>
              </a:rPr>
              <a:t> </a:t>
            </a:r>
            <a:endParaRPr lang="en-US" sz="2050" b="0" strike="noStrike" spc="-1" dirty="0">
              <a:solidFill>
                <a:srgbClr val="000000"/>
              </a:solidFill>
              <a:uFill>
                <a:solidFill>
                  <a:srgbClr val="FFFFFF"/>
                </a:solidFill>
              </a:uFill>
              <a:latin typeface="Arial"/>
            </a:endParaRPr>
          </a:p>
          <a:p>
            <a:pPr algn="ctr">
              <a:lnSpc>
                <a:spcPct val="100000"/>
              </a:lnSpc>
              <a:spcAft>
                <a:spcPts val="1142"/>
              </a:spcAft>
            </a:pPr>
            <a:r>
              <a:rPr lang="en-US" sz="2000" b="1" strike="noStrike" spc="-1" dirty="0">
                <a:solidFill>
                  <a:srgbClr val="800000"/>
                </a:solidFill>
                <a:uFill>
                  <a:solidFill>
                    <a:srgbClr val="FFFFFF"/>
                  </a:solidFill>
                </a:uFill>
                <a:latin typeface="Source Sans Pro Semibold"/>
              </a:rPr>
              <a:t>Memory Address: 2890</a:t>
            </a:r>
            <a:endParaRPr lang="en-US" sz="2000" b="0" strike="noStrike" spc="-1" dirty="0">
              <a:solidFill>
                <a:srgbClr val="000000"/>
              </a:solidFill>
              <a:uFill>
                <a:solidFill>
                  <a:srgbClr val="FFFFFF"/>
                </a:solidFill>
              </a:uFill>
              <a:latin typeface="Arial"/>
            </a:endParaRPr>
          </a:p>
        </p:txBody>
      </p:sp>
      <p:sp>
        <p:nvSpPr>
          <p:cNvPr id="134" name="CustomShape 12"/>
          <p:cNvSpPr/>
          <p:nvPr/>
        </p:nvSpPr>
        <p:spPr>
          <a:xfrm>
            <a:off x="6401880" y="3049560"/>
            <a:ext cx="257040" cy="497160"/>
          </a:xfrm>
          <a:custGeom>
            <a:avLst/>
            <a:gdLst/>
            <a:ahLst/>
            <a:cxnLst/>
            <a:rect l="l" t="t" r="r" b="b"/>
            <a:pathLst>
              <a:path w="717" h="1384">
                <a:moveTo>
                  <a:pt x="0" y="275"/>
                </a:moveTo>
                <a:lnTo>
                  <a:pt x="358" y="0"/>
                </a:lnTo>
                <a:lnTo>
                  <a:pt x="716" y="275"/>
                </a:lnTo>
                <a:lnTo>
                  <a:pt x="537" y="275"/>
                </a:lnTo>
                <a:lnTo>
                  <a:pt x="537" y="1107"/>
                </a:lnTo>
                <a:lnTo>
                  <a:pt x="716" y="1107"/>
                </a:lnTo>
                <a:lnTo>
                  <a:pt x="358" y="1383"/>
                </a:lnTo>
                <a:lnTo>
                  <a:pt x="0" y="1107"/>
                </a:lnTo>
                <a:lnTo>
                  <a:pt x="179" y="1107"/>
                </a:lnTo>
                <a:lnTo>
                  <a:pt x="179" y="275"/>
                </a:lnTo>
                <a:lnTo>
                  <a:pt x="0" y="275"/>
                </a:lnTo>
              </a:path>
            </a:pathLst>
          </a:custGeom>
          <a:solidFill>
            <a:srgbClr val="1C1C1C"/>
          </a:solidFill>
          <a:ln>
            <a:solidFill>
              <a:srgbClr val="3465A4"/>
            </a:solidFill>
          </a:ln>
        </p:spPr>
        <p:style>
          <a:lnRef idx="0">
            <a:scrgbClr r="0" g="0" b="0"/>
          </a:lnRef>
          <a:fillRef idx="0">
            <a:scrgbClr r="0" g="0" b="0"/>
          </a:fillRef>
          <a:effectRef idx="0">
            <a:scrgbClr r="0" g="0" b="0"/>
          </a:effectRef>
          <a:fontRef idx="minor"/>
        </p:style>
      </p:sp>
      <p:sp>
        <p:nvSpPr>
          <p:cNvPr id="135" name="CustomShape 13"/>
          <p:cNvSpPr/>
          <p:nvPr/>
        </p:nvSpPr>
        <p:spPr>
          <a:xfrm>
            <a:off x="5040312" y="3242520"/>
            <a:ext cx="1577928" cy="50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dirty="0">
                <a:solidFill>
                  <a:srgbClr val="000000"/>
                </a:solidFill>
                <a:uFill>
                  <a:solidFill>
                    <a:srgbClr val="FFFFFF"/>
                  </a:solidFill>
                </a:uFill>
                <a:latin typeface="Source Sans Pro"/>
              </a:rPr>
              <a:t>Same Address</a:t>
            </a:r>
            <a:endParaRPr lang="en-US" sz="1400" b="0" strike="noStrike" spc="-1" dirty="0">
              <a:solidFill>
                <a:srgbClr val="000000"/>
              </a:solidFill>
              <a:uFill>
                <a:solidFill>
                  <a:srgbClr val="FFFFFF"/>
                </a:solidFill>
              </a:uFill>
              <a:latin typeface="Arial"/>
            </a:endParaRPr>
          </a:p>
        </p:txBody>
      </p:sp>
      <p:sp>
        <p:nvSpPr>
          <p:cNvPr id="136" name="CustomShape 14"/>
          <p:cNvSpPr/>
          <p:nvPr/>
        </p:nvSpPr>
        <p:spPr>
          <a:xfrm>
            <a:off x="362160" y="5533920"/>
            <a:ext cx="6486120" cy="118044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dirty="0">
                <a:solidFill>
                  <a:srgbClr val="FFFFFF"/>
                </a:solidFill>
                <a:uFill>
                  <a:solidFill>
                    <a:srgbClr val="FFFFFF"/>
                  </a:solidFill>
                </a:uFill>
                <a:latin typeface="Source Sans Pro"/>
                <a:ea typeface="DejaVu Sans"/>
              </a:rPr>
              <a:t>Command Line Prints:</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FFFFFF"/>
                </a:solidFill>
                <a:uFill>
                  <a:solidFill>
                    <a:srgbClr val="FFFFFF"/>
                  </a:solidFill>
                </a:uFill>
                <a:latin typeface="Source Sans Pro"/>
                <a:ea typeface="DejaVu Sans"/>
              </a:rPr>
              <a:t>100.0, 200.0</a:t>
            </a:r>
            <a:endParaRPr lang="en-US" sz="1800" b="0" strike="noStrike" spc="-1" dirty="0">
              <a:solidFill>
                <a:srgbClr val="000000"/>
              </a:solidFill>
              <a:uFill>
                <a:solidFill>
                  <a:srgbClr val="FFFFFF"/>
                </a:solidFill>
              </a:uFill>
              <a:latin typeface="Arial"/>
            </a:endParaRPr>
          </a:p>
        </p:txBody>
      </p:sp>
      <p:sp>
        <p:nvSpPr>
          <p:cNvPr id="137" name="Line 15"/>
          <p:cNvSpPr/>
          <p:nvPr/>
        </p:nvSpPr>
        <p:spPr>
          <a:xfrm flipH="1" flipV="1">
            <a:off x="354240" y="4345200"/>
            <a:ext cx="181080" cy="18028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8" name="Line 16"/>
          <p:cNvSpPr/>
          <p:nvPr/>
        </p:nvSpPr>
        <p:spPr>
          <a:xfrm flipV="1">
            <a:off x="1645200" y="4156560"/>
            <a:ext cx="2449800" cy="2038680"/>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39" name="CustomShape 17"/>
          <p:cNvSpPr/>
          <p:nvPr/>
        </p:nvSpPr>
        <p:spPr>
          <a:xfrm>
            <a:off x="7210800" y="3377160"/>
            <a:ext cx="2353320" cy="27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707528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1471</Words>
  <Application>Microsoft Office PowerPoint</Application>
  <PresentationFormat>Custom</PresentationFormat>
  <Paragraphs>355</Paragraphs>
  <Slides>15</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Calibri</vt:lpstr>
      <vt:lpstr>DejaVu Sans</vt:lpstr>
      <vt:lpstr>Helvetica Neue</vt:lpstr>
      <vt:lpstr>Helvetica Neue Medium</vt:lpstr>
      <vt:lpstr>Source Sans Pro</vt:lpstr>
      <vt:lpstr>Source Sans Pro Black</vt:lpstr>
      <vt:lpstr>Source Sans Pro Semibold</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Kieran Wood</cp:lastModifiedBy>
  <cp:revision>14</cp:revision>
  <dcterms:created xsi:type="dcterms:W3CDTF">2018-03-06T15:29:54Z</dcterms:created>
  <dcterms:modified xsi:type="dcterms:W3CDTF">2018-03-07T04:49:56Z</dcterms:modified>
  <dc:language>en-US</dc:language>
</cp:coreProperties>
</file>