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309" r:id="rId6"/>
    <p:sldId id="257" r:id="rId7"/>
    <p:sldId id="277" r:id="rId8"/>
    <p:sldId id="258" r:id="rId9"/>
    <p:sldId id="303" r:id="rId10"/>
    <p:sldId id="290" r:id="rId11"/>
    <p:sldId id="259" r:id="rId12"/>
    <p:sldId id="289" r:id="rId13"/>
    <p:sldId id="304" r:id="rId14"/>
    <p:sldId id="275" r:id="rId15"/>
    <p:sldId id="308" r:id="rId16"/>
    <p:sldId id="260" r:id="rId17"/>
    <p:sldId id="269" r:id="rId18"/>
    <p:sldId id="270" r:id="rId19"/>
    <p:sldId id="267"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5D"/>
    <a:srgbClr val="AF76B0"/>
    <a:srgbClr val="4459A8"/>
    <a:srgbClr val="FCC283"/>
    <a:srgbClr val="EB8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C321A-8FE5-4906-B7D2-E43FFC11747D}" v="590" dt="2020-12-01T23:55:2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6314" autoAdjust="0"/>
  </p:normalViewPr>
  <p:slideViewPr>
    <p:cSldViewPr snapToGrid="0" showGuides="1">
      <p:cViewPr varScale="1">
        <p:scale>
          <a:sx n="138" d="100"/>
          <a:sy n="138" d="100"/>
        </p:scale>
        <p:origin x="210" y="4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t>‹#›</a:t>
            </a:fld>
            <a:endParaRPr lang="zh-CN" altLang="en-US"/>
          </a:p>
        </p:txBody>
      </p:sp>
    </p:spTree>
    <p:extLst>
      <p:ext uri="{BB962C8B-B14F-4D97-AF65-F5344CB8AC3E}">
        <p14:creationId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1</a:t>
            </a:fld>
            <a:endParaRPr lang="zh-CN" altLang="en-US"/>
          </a:p>
        </p:txBody>
      </p:sp>
    </p:spTree>
    <p:extLst>
      <p:ext uri="{BB962C8B-B14F-4D97-AF65-F5344CB8AC3E}">
        <p14:creationId xmlns:p14="http://schemas.microsoft.com/office/powerpoint/2010/main" val="30209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10</a:t>
            </a:fld>
            <a:endParaRPr lang="zh-CN" altLang="en-US"/>
          </a:p>
        </p:txBody>
      </p:sp>
    </p:spTree>
    <p:extLst>
      <p:ext uri="{BB962C8B-B14F-4D97-AF65-F5344CB8AC3E}">
        <p14:creationId xmlns:p14="http://schemas.microsoft.com/office/powerpoint/2010/main" val="27997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E3033"/>
                </a:solidFill>
                <a:effectLst/>
                <a:latin typeface="Arial" panose="020B0604020202020204" pitchFamily="34" charset="0"/>
              </a:rPr>
              <a:t>This is also a very common type of online scams that induces users to install malware. When users encounter technical problems, they will search on the Internet to find the reason. When users open the search results on the Internet, usually showing up at the top of search engine, they will jump to a fake website. The page will require users to install some software to solve the problem, and there will be malicious code in the installed software.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11</a:t>
            </a:fld>
            <a:endParaRPr lang="zh-CN" altLang="en-US"/>
          </a:p>
        </p:txBody>
      </p:sp>
    </p:spTree>
    <p:extLst>
      <p:ext uri="{BB962C8B-B14F-4D97-AF65-F5344CB8AC3E}">
        <p14:creationId xmlns:p14="http://schemas.microsoft.com/office/powerpoint/2010/main" val="246515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12</a:t>
            </a:fld>
            <a:endParaRPr lang="zh-CN" altLang="en-US"/>
          </a:p>
        </p:txBody>
      </p:sp>
    </p:spTree>
    <p:extLst>
      <p:ext uri="{BB962C8B-B14F-4D97-AF65-F5344CB8AC3E}">
        <p14:creationId xmlns:p14="http://schemas.microsoft.com/office/powerpoint/2010/main" val="208928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13</a:t>
            </a:fld>
            <a:endParaRPr lang="zh-CN" altLang="en-US"/>
          </a:p>
        </p:txBody>
      </p:sp>
    </p:spTree>
    <p:extLst>
      <p:ext uri="{BB962C8B-B14F-4D97-AF65-F5344CB8AC3E}">
        <p14:creationId xmlns:p14="http://schemas.microsoft.com/office/powerpoint/2010/main" val="292107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14</a:t>
            </a:fld>
            <a:endParaRPr lang="zh-CN" altLang="en-US"/>
          </a:p>
        </p:txBody>
      </p:sp>
    </p:spTree>
    <p:extLst>
      <p:ext uri="{BB962C8B-B14F-4D97-AF65-F5344CB8AC3E}">
        <p14:creationId xmlns:p14="http://schemas.microsoft.com/office/powerpoint/2010/main" val="93990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15</a:t>
            </a:fld>
            <a:endParaRPr lang="zh-CN" altLang="en-US"/>
          </a:p>
        </p:txBody>
      </p:sp>
    </p:spTree>
    <p:extLst>
      <p:ext uri="{BB962C8B-B14F-4D97-AF65-F5344CB8AC3E}">
        <p14:creationId xmlns:p14="http://schemas.microsoft.com/office/powerpoint/2010/main" val="14746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t>16</a:t>
            </a:fld>
            <a:endParaRPr lang="zh-CN" altLang="en-US"/>
          </a:p>
        </p:txBody>
      </p:sp>
    </p:spTree>
    <p:extLst>
      <p:ext uri="{BB962C8B-B14F-4D97-AF65-F5344CB8AC3E}">
        <p14:creationId xmlns:p14="http://schemas.microsoft.com/office/powerpoint/2010/main" val="375098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17</a:t>
            </a:fld>
            <a:endParaRPr lang="zh-CN" altLang="en-US"/>
          </a:p>
        </p:txBody>
      </p:sp>
    </p:spTree>
    <p:extLst>
      <p:ext uri="{BB962C8B-B14F-4D97-AF65-F5344CB8AC3E}">
        <p14:creationId xmlns:p14="http://schemas.microsoft.com/office/powerpoint/2010/main" val="23894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2</a:t>
            </a:fld>
            <a:endParaRPr lang="zh-CN" altLang="en-US"/>
          </a:p>
        </p:txBody>
      </p:sp>
    </p:spTree>
    <p:extLst>
      <p:ext uri="{BB962C8B-B14F-4D97-AF65-F5344CB8AC3E}">
        <p14:creationId xmlns:p14="http://schemas.microsoft.com/office/powerpoint/2010/main" val="3871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3</a:t>
            </a:fld>
            <a:endParaRPr lang="zh-CN" altLang="en-US"/>
          </a:p>
        </p:txBody>
      </p:sp>
    </p:spTree>
    <p:extLst>
      <p:ext uri="{BB962C8B-B14F-4D97-AF65-F5344CB8AC3E}">
        <p14:creationId xmlns:p14="http://schemas.microsoft.com/office/powerpoint/2010/main" val="8460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most comment: </a:t>
            </a:r>
          </a:p>
          <a:p>
            <a:r>
              <a:rPr lang="en-US" altLang="zh-CN" dirty="0"/>
              <a:t>Big prize but need to pay tax/ delivery fee.</a:t>
            </a:r>
            <a:br>
              <a:rPr lang="en-US" altLang="zh-CN" dirty="0"/>
            </a:br>
            <a:r>
              <a:rPr lang="en-US" altLang="zh-CN" dirty="0"/>
              <a:t>Bills: Fido; Delivery: DHL</a:t>
            </a:r>
          </a:p>
          <a:p>
            <a:r>
              <a:rPr lang="en-US" altLang="zh-CN" dirty="0"/>
              <a:t>Police say the victim received a call from a scammer advising her that she had been the victim of identity theft. The victim was directed to Google York Regional Police and to call to confirm her </a:t>
            </a:r>
            <a:r>
              <a:rPr lang="en-US" altLang="zh-CN" dirty="0" err="1"/>
              <a:t>information.“The</a:t>
            </a:r>
            <a:r>
              <a:rPr lang="en-US" altLang="zh-CN" dirty="0"/>
              <a:t> victim did this and believed she had spoken to an officer, however, through the investigation police have determined that suspects utilized a line-trapping technology to remain connected to her phone line,”</a:t>
            </a:r>
            <a:endParaRPr lang="zh-CN" altLang="en-US" dirty="0"/>
          </a:p>
        </p:txBody>
      </p:sp>
      <p:sp>
        <p:nvSpPr>
          <p:cNvPr id="4" name="灯片编号占位符 3"/>
          <p:cNvSpPr>
            <a:spLocks noGrp="1"/>
          </p:cNvSpPr>
          <p:nvPr>
            <p:ph type="sldNum" sz="quarter" idx="10"/>
          </p:nvPr>
        </p:nvSpPr>
        <p:spPr/>
        <p:txBody>
          <a:bodyPr/>
          <a:lstStyle/>
          <a:p>
            <a:fld id="{7A976EC6-65CF-4E5E-96AF-F332CC9E358F}" type="slidenum">
              <a:rPr lang="zh-CN" altLang="en-US" smtClean="0"/>
              <a:t>4</a:t>
            </a:fld>
            <a:endParaRPr lang="zh-CN" altLang="en-US"/>
          </a:p>
        </p:txBody>
      </p:sp>
    </p:spTree>
    <p:extLst>
      <p:ext uri="{BB962C8B-B14F-4D97-AF65-F5344CB8AC3E}">
        <p14:creationId xmlns:p14="http://schemas.microsoft.com/office/powerpoint/2010/main" val="72119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npin heiti" panose="00000500000000000000" pitchFamily="2" charset="-122"/>
                <a:ea typeface="inpin heiti" panose="00000500000000000000" pitchFamily="2" charset="-122"/>
                <a:sym typeface="inpin heiti" panose="00000500000000000000" pitchFamily="2" charset="-122"/>
              </a:rPr>
              <a:t>We knew a lot!</a:t>
            </a:r>
          </a:p>
          <a:p>
            <a:endParaRPr lang="zh-CN" altLang="en-US" dirty="0"/>
          </a:p>
        </p:txBody>
      </p:sp>
      <p:sp>
        <p:nvSpPr>
          <p:cNvPr id="4" name="灯片编号占位符 3"/>
          <p:cNvSpPr>
            <a:spLocks noGrp="1"/>
          </p:cNvSpPr>
          <p:nvPr>
            <p:ph type="sldNum" sz="quarter" idx="5"/>
          </p:nvPr>
        </p:nvSpPr>
        <p:spPr/>
        <p:txBody>
          <a:bodyPr/>
          <a:lstStyle/>
          <a:p>
            <a:fld id="{6AF46F00-81CA-414C-9CCC-EF916988914F}" type="slidenum">
              <a:rPr lang="zh-CN" altLang="en-US" smtClean="0"/>
              <a:t>5</a:t>
            </a:fld>
            <a:endParaRPr lang="zh-CN" altLang="en-US"/>
          </a:p>
        </p:txBody>
      </p:sp>
    </p:spTree>
    <p:extLst>
      <p:ext uri="{BB962C8B-B14F-4D97-AF65-F5344CB8AC3E}">
        <p14:creationId xmlns:p14="http://schemas.microsoft.com/office/powerpoint/2010/main" val="253603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6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The sender address is misspelled- ppal.com</a:t>
            </a:r>
          </a:p>
          <a:p>
            <a:r>
              <a:rPr lang="en-US" altLang="zh-CN" b="0" i="0" dirty="0">
                <a:solidFill>
                  <a:srgbClr val="333333"/>
                </a:solidFill>
                <a:effectLst/>
                <a:latin typeface="Arial" panose="020B0604020202020204" pitchFamily="34" charset="0"/>
              </a:rPr>
              <a:t>This email was not addressed to you. PayPal will always address you by name.</a:t>
            </a:r>
          </a:p>
          <a:p>
            <a:r>
              <a:rPr lang="en-US" altLang="zh-CN" b="0" i="0" dirty="0">
                <a:solidFill>
                  <a:srgbClr val="333333"/>
                </a:solidFill>
                <a:effectLst/>
                <a:latin typeface="Arial" panose="020B0604020202020204" pitchFamily="34" charset="0"/>
              </a:rPr>
              <a:t>PayPal messages do not include links. Hover over the action button to view the underlying URL. The embedded URL does not look like a PayPal website</a:t>
            </a:r>
            <a:endParaRPr lang="zh-CN" altLang="en-US" dirty="0"/>
          </a:p>
        </p:txBody>
      </p:sp>
      <p:sp>
        <p:nvSpPr>
          <p:cNvPr id="4" name="灯片编号占位符 3"/>
          <p:cNvSpPr>
            <a:spLocks noGrp="1"/>
          </p:cNvSpPr>
          <p:nvPr>
            <p:ph type="sldNum" sz="quarter" idx="10"/>
          </p:nvPr>
        </p:nvSpPr>
        <p:spPr/>
        <p:txBody>
          <a:bodyPr/>
          <a:lstStyle/>
          <a:p>
            <a:fld id="{0F842CA5-9A04-49DE-BC39-E9B7B797EB04}" type="slidenum">
              <a:rPr lang="zh-CN" altLang="en-US" smtClean="0"/>
              <a:t>7</a:t>
            </a:fld>
            <a:endParaRPr lang="zh-CN" altLang="en-US"/>
          </a:p>
        </p:txBody>
      </p:sp>
    </p:spTree>
    <p:extLst>
      <p:ext uri="{BB962C8B-B14F-4D97-AF65-F5344CB8AC3E}">
        <p14:creationId xmlns:p14="http://schemas.microsoft.com/office/powerpoint/2010/main" val="82490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t>8</a:t>
            </a:fld>
            <a:endParaRPr lang="zh-CN" altLang="en-US"/>
          </a:p>
        </p:txBody>
      </p:sp>
    </p:spTree>
    <p:extLst>
      <p:ext uri="{BB962C8B-B14F-4D97-AF65-F5344CB8AC3E}">
        <p14:creationId xmlns:p14="http://schemas.microsoft.com/office/powerpoint/2010/main" val="193702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t>9</a:t>
            </a:fld>
            <a:endParaRPr lang="zh-CN" altLang="en-US"/>
          </a:p>
        </p:txBody>
      </p:sp>
    </p:spTree>
    <p:extLst>
      <p:ext uri="{BB962C8B-B14F-4D97-AF65-F5344CB8AC3E}">
        <p14:creationId xmlns:p14="http://schemas.microsoft.com/office/powerpoint/2010/main" val="416850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DEACD7-504B-4018-891E-9CEEF76C9602}"/>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534EA-2040-4F95-B657-A5AF7BCAB732}"/>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74DBC-8425-4950-8C58-55FA32028E75}"/>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B50C7-486B-45D3-B0B4-5FCD5C28281F}"/>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5A3C89-7B07-45F9-9E06-C6A10814D67E}"/>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9A156-FC23-464D-B28D-A8197477425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EE228E-963B-4578-B2BE-0822937DAB21}"/>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D63E608C-2F51-4355-9814-A0BB6E240E24}"/>
              </a:ext>
            </a:extLst>
          </p:cNvPr>
          <p:cNvSpPr>
            <a:spLocks noGrp="1"/>
          </p:cNvSpPr>
          <p:nvPr>
            <p:ph type="pic" sz="quarter" idx="11" hasCustomPrompt="1"/>
          </p:nvPr>
        </p:nvSpPr>
        <p:spPr>
          <a:xfrm>
            <a:off x="6134100" y="1854200"/>
            <a:ext cx="4425950" cy="279400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4568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623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748E-983F-4DF7-B698-A0F21C5783B7}"/>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4A6DC-833A-4143-98C0-A447F8EB221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8AB0EA-E57F-4BFA-B5E7-A6864C63642F}"/>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72AC1-A144-40CF-9150-65E206E80F9A}"/>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80D3A1-8C87-4928-B1FA-0D4BCF546995}"/>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7B8D-A92E-4340-8D7E-F31BB31817C6}"/>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FB169D-85A8-4666-BBCA-A08ECF37F341}"/>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8" name="页脚占位符 7">
            <a:extLst>
              <a:ext uri="{FF2B5EF4-FFF2-40B4-BE49-F238E27FC236}">
                <a16:creationId xmlns:a16="http://schemas.microsoft.com/office/drawing/2014/main"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DDEAE-C8AB-4654-A9FB-127BE9CC7CB7}"/>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D5EA0-981F-4917-B226-6ECB27CC7530}"/>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4" name="页脚占位符 3">
            <a:extLst>
              <a:ext uri="{FF2B5EF4-FFF2-40B4-BE49-F238E27FC236}">
                <a16:creationId xmlns:a16="http://schemas.microsoft.com/office/drawing/2014/main"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173EEB-58A6-448F-9668-056898D2D6E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5AEEC-3CF0-45A5-8E36-9CD96D274EB7}"/>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3" name="页脚占位符 2">
            <a:extLst>
              <a:ext uri="{FF2B5EF4-FFF2-40B4-BE49-F238E27FC236}">
                <a16:creationId xmlns:a16="http://schemas.microsoft.com/office/drawing/2014/main"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5421C-36E4-4CF0-B4DF-D245DC965751}"/>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07F49A-6CEB-4836-BF56-D73CF57B8861}"/>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3A69E-533B-4005-BCE2-36F7E0C20BFD}"/>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0CC50-411A-4C30-907F-19C82F98CA70}"/>
              </a:ext>
            </a:extLst>
          </p:cNvPr>
          <p:cNvSpPr>
            <a:spLocks noGrp="1"/>
          </p:cNvSpPr>
          <p:nvPr>
            <p:ph type="dt" sz="half" idx="10"/>
          </p:nvPr>
        </p:nvSpPr>
        <p:spPr/>
        <p:txBody>
          <a:bodyPr/>
          <a:lstStyle/>
          <a:p>
            <a:fld id="{1FABB6DF-9E5C-4DE0-BA79-ED2A3450241C}" type="datetimeFigureOut">
              <a:rPr lang="zh-CN" altLang="en-US" smtClean="0"/>
              <a:t>2020/12/1</a:t>
            </a:fld>
            <a:endParaRPr lang="zh-CN" altLang="en-US"/>
          </a:p>
        </p:txBody>
      </p:sp>
      <p:sp>
        <p:nvSpPr>
          <p:cNvPr id="6" name="页脚占位符 5">
            <a:extLst>
              <a:ext uri="{FF2B5EF4-FFF2-40B4-BE49-F238E27FC236}">
                <a16:creationId xmlns:a16="http://schemas.microsoft.com/office/drawing/2014/main"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68269-34AC-4D94-AD4B-E9730B28B210}"/>
              </a:ext>
            </a:extLst>
          </p:cNvPr>
          <p:cNvSpPr>
            <a:spLocks noGrp="1"/>
          </p:cNvSpPr>
          <p:nvPr>
            <p:ph type="sldNum" sz="quarter" idx="12"/>
          </p:nvPr>
        </p:nvSpPr>
        <p:spPr/>
        <p:txBody>
          <a:body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275878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t>2020/12/1</a:t>
            </a:fld>
            <a:endParaRPr lang="zh-CN" altLang="en-US"/>
          </a:p>
        </p:txBody>
      </p:sp>
      <p:sp>
        <p:nvSpPr>
          <p:cNvPr id="5" name="页脚占位符 4">
            <a:extLst>
              <a:ext uri="{FF2B5EF4-FFF2-40B4-BE49-F238E27FC236}">
                <a16:creationId xmlns:a16="http://schemas.microsoft.com/office/drawing/2014/main"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t>‹#›</a:t>
            </a:fld>
            <a:endParaRPr lang="zh-CN" altLang="en-US"/>
          </a:p>
        </p:txBody>
      </p:sp>
    </p:spTree>
    <p:extLst>
      <p:ext uri="{BB962C8B-B14F-4D97-AF65-F5344CB8AC3E}">
        <p14:creationId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18"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image" Target="../media/image4.png"/><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19"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ww.csoonline.com/article/3235520" TargetMode="External"/><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6.xml"/><Relationship Id="rId7" Type="http://schemas.openxmlformats.org/officeDocument/2006/relationships/image" Target="../media/image2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notesSlide" Target="../notesSlides/notesSlide13.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29.xml"/><Relationship Id="rId7" Type="http://schemas.openxmlformats.org/officeDocument/2006/relationships/notesSlide" Target="../notesSlides/notesSlide17.xml"/><Relationship Id="rId12"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image" Target="../media/image3.png"/><Relationship Id="rId4" Type="http://schemas.openxmlformats.org/officeDocument/2006/relationships/tags" Target="../tags/tag30.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16.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5.xml"/><Relationship Id="rId10" Type="http://schemas.openxmlformats.org/officeDocument/2006/relationships/image" Target="../media/image13.png"/><Relationship Id="rId4" Type="http://schemas.openxmlformats.org/officeDocument/2006/relationships/slideLayout" Target="../slideLayouts/slideLayout7.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docs.google.com/forms/d/e/1FAIpQLScZRzoX9oecLqlgbopN5mRqqW6hyTkdzWH0fJM-j49sFSBikw/viewfor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8.xml"/><Relationship Id="rId11" Type="http://schemas.openxmlformats.org/officeDocument/2006/relationships/image" Target="../media/image4.png"/><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tags" Target="../tags/tag23.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id="{AC38ED6A-708C-4C36-A95A-128709272B3A}"/>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id="{92DE02B8-F4E7-48F2-A94E-564FB3652F15}"/>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id="{273A6CA4-5994-4FA5-8AE1-4928EA48B857}"/>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id="{CF4975C4-3D2B-481C-8DD8-4A3867DF2325}"/>
              </a:ext>
            </a:extLst>
          </p:cNvPr>
          <p:cNvSpPr/>
          <p:nvPr>
            <p:custDataLst>
              <p:tags r:id="rId4"/>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5"/>
            </p:custDataLst>
          </p:nvPr>
        </p:nvSpPr>
        <p:spPr>
          <a:xfrm>
            <a:off x="0" y="2804553"/>
            <a:ext cx="12191999" cy="769441"/>
          </a:xfrm>
          <a:prstGeom prst="rect">
            <a:avLst/>
          </a:prstGeom>
          <a:noFill/>
        </p:spPr>
        <p:txBody>
          <a:bodyPr wrap="square" rtlCol="0">
            <a:spAutoFit/>
          </a:bodyPr>
          <a:lstStyle/>
          <a:p>
            <a:pPr algn="ctr"/>
            <a:r>
              <a:rPr lang="en-CA"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 Brief Introduction of Phishing</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B93A1CEB-F2A8-4F3A-A75F-5B731C7C0D38}"/>
              </a:ext>
            </a:extLst>
          </p:cNvPr>
          <p:cNvSpPr/>
          <p:nvPr>
            <p:custDataLst>
              <p:tags r:id="rId6"/>
            </p:custDataLst>
          </p:nvPr>
        </p:nvSpPr>
        <p:spPr>
          <a:xfrm>
            <a:off x="5287924" y="5108631"/>
            <a:ext cx="1616149"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rPr>
              <a:t>CPSC 329</a:t>
            </a:r>
            <a:endParaRPr lang="zh-CN" altLang="en-US" dirty="0">
              <a:solidFill>
                <a:schemeClr val="bg2">
                  <a:lumMod val="50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5669C954-0C1F-4C17-885B-F7388BC3F1FD}"/>
              </a:ext>
            </a:extLst>
          </p:cNvPr>
          <p:cNvSpPr txBox="1"/>
          <p:nvPr>
            <p:custDataLst>
              <p:tags r:id="rId7"/>
            </p:custDataLst>
          </p:nvPr>
        </p:nvSpPr>
        <p:spPr>
          <a:xfrm>
            <a:off x="3803140" y="3422207"/>
            <a:ext cx="4585715" cy="164025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Huanjun Zhao</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Dany Bonilla</a:t>
            </a: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Augustine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Gayang</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p>
          <a:p>
            <a:pPr algn="ctr">
              <a:lnSpc>
                <a:spcPct val="150000"/>
              </a:lnSpc>
            </a:pP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Ramez</a:t>
            </a: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a:t>
            </a:r>
            <a:r>
              <a:rPr lang="en-CA" altLang="zh-CN" sz="12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Halasah</a:t>
            </a:r>
            <a:endPar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a:p>
            <a:pPr algn="ctr">
              <a:lnSpc>
                <a:spcPct val="150000"/>
              </a:lnSpc>
            </a:pPr>
            <a:r>
              <a:rPr lang="en-CA" altLang="zh-CN"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Instructor: Ryan Henry</a:t>
            </a:r>
          </a:p>
          <a:p>
            <a:pPr algn="ctr">
              <a:lnSpc>
                <a:spcPct val="150000"/>
              </a:lnSpc>
            </a:pPr>
            <a:endParaRPr lang="en-US"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
        <p:nvSpPr>
          <p:cNvPr id="14" name="文本框 13">
            <a:extLst>
              <a:ext uri="{FF2B5EF4-FFF2-40B4-BE49-F238E27FC236}">
                <a16:creationId xmlns:a16="http://schemas.microsoft.com/office/drawing/2014/main" id="{A60C3357-B522-4671-A984-33CCADD68A82}"/>
              </a:ext>
            </a:extLst>
          </p:cNvPr>
          <p:cNvSpPr txBox="1"/>
          <p:nvPr/>
        </p:nvSpPr>
        <p:spPr>
          <a:xfrm>
            <a:off x="10928217" y="6642556"/>
            <a:ext cx="1263783" cy="215444"/>
          </a:xfrm>
          <a:prstGeom prst="rect">
            <a:avLst/>
          </a:prstGeom>
          <a:noFill/>
        </p:spPr>
        <p:txBody>
          <a:bodyPr wrap="square">
            <a:spAutoFit/>
          </a:bodyPr>
          <a:lstStyle/>
          <a:p>
            <a:pPr defTabSz="1219170">
              <a:defRPr/>
            </a:pPr>
            <a:r>
              <a:rPr lang="en-US" altLang="zh-CN" sz="800" dirty="0">
                <a:solidFill>
                  <a:schemeClr val="bg1">
                    <a:lumMod val="95000"/>
                  </a:schemeClr>
                </a:solidFill>
                <a:ea typeface="inpin heiti" panose="00000500000000000000" pitchFamily="2" charset="-122"/>
                <a:sym typeface="inpin heiti" panose="00000500000000000000" pitchFamily="2" charset="-122"/>
              </a:rPr>
              <a:t>PPT is made by Huanjun</a:t>
            </a:r>
            <a:endParaRPr lang="id-ID" altLang="zh-CN" sz="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1746949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1+#ppt_w/2"/>
                                          </p:val>
                                        </p:tav>
                                        <p:tav tm="100000">
                                          <p:val>
                                            <p:strVal val="#ppt_x"/>
                                          </p:val>
                                        </p:tav>
                                      </p:tavLst>
                                    </p:anim>
                                    <p:anim calcmode="lin" valueType="num">
                                      <p:cBhvr additive="base">
                                        <p:cTn id="11" dur="750" fill="hold"/>
                                        <p:tgtEl>
                                          <p:spTgt spid="25"/>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225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750" fill="hold"/>
                                        <p:tgtEl>
                                          <p:spTgt spid="24"/>
                                        </p:tgtEl>
                                        <p:attrNameLst>
                                          <p:attrName>ppt_x</p:attrName>
                                        </p:attrNameLst>
                                      </p:cBhvr>
                                      <p:tavLst>
                                        <p:tav tm="0">
                                          <p:val>
                                            <p:strVal val="1+#ppt_w/2"/>
                                          </p:val>
                                        </p:tav>
                                        <p:tav tm="100000">
                                          <p:val>
                                            <p:strVal val="#ppt_x"/>
                                          </p:val>
                                        </p:tav>
                                      </p:tavLst>
                                    </p:anim>
                                    <p:anim calcmode="lin" valueType="num">
                                      <p:cBhvr additive="base">
                                        <p:cTn id="15" dur="750" fill="hold"/>
                                        <p:tgtEl>
                                          <p:spTgt spid="24"/>
                                        </p:tgtEl>
                                        <p:attrNameLst>
                                          <p:attrName>ppt_y</p:attrName>
                                        </p:attrNameLst>
                                      </p:cBhvr>
                                      <p:tavLst>
                                        <p:tav tm="0">
                                          <p:val>
                                            <p:strVal val="#ppt_y"/>
                                          </p:val>
                                        </p:tav>
                                        <p:tav tm="100000">
                                          <p:val>
                                            <p:strVal val="#ppt_y"/>
                                          </p:val>
                                        </p:tav>
                                      </p:tavLst>
                                    </p:anim>
                                  </p:childTnLst>
                                </p:cTn>
                              </p:par>
                            </p:childTnLst>
                          </p:cTn>
                        </p:par>
                        <p:par>
                          <p:cTn id="16" fill="hold">
                            <p:stCondLst>
                              <p:cond delay="3000"/>
                            </p:stCondLst>
                            <p:childTnLst>
                              <p:par>
                                <p:cTn id="17" presetID="2" presetClass="entr" presetSubtype="3" decel="100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500" fill="hold"/>
                                        <p:tgtEl>
                                          <p:spTgt spid="27"/>
                                        </p:tgtEl>
                                        <p:attrNameLst>
                                          <p:attrName>ppt_x</p:attrName>
                                        </p:attrNameLst>
                                      </p:cBhvr>
                                      <p:tavLst>
                                        <p:tav tm="0">
                                          <p:val>
                                            <p:strVal val="1+#ppt_w/2"/>
                                          </p:val>
                                        </p:tav>
                                        <p:tav tm="100000">
                                          <p:val>
                                            <p:strVal val="#ppt_x"/>
                                          </p:val>
                                        </p:tav>
                                      </p:tavLst>
                                    </p:anim>
                                    <p:anim calcmode="lin" valueType="num">
                                      <p:cBhvr additive="base">
                                        <p:cTn id="20" dur="150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500" fill="hold"/>
                                        <p:tgtEl>
                                          <p:spTgt spid="29"/>
                                        </p:tgtEl>
                                        <p:attrNameLst>
                                          <p:attrName>ppt_x</p:attrName>
                                        </p:attrNameLst>
                                      </p:cBhvr>
                                      <p:tavLst>
                                        <p:tav tm="0">
                                          <p:val>
                                            <p:strVal val="1+#ppt_w/2"/>
                                          </p:val>
                                        </p:tav>
                                        <p:tav tm="100000">
                                          <p:val>
                                            <p:strVal val="#ppt_x"/>
                                          </p:val>
                                        </p:tav>
                                      </p:tavLst>
                                    </p:anim>
                                    <p:anim calcmode="lin" valueType="num">
                                      <p:cBhvr additive="base">
                                        <p:cTn id="24" dur="1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3" decel="100000"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500" fill="hold"/>
                                        <p:tgtEl>
                                          <p:spTgt spid="30"/>
                                        </p:tgtEl>
                                        <p:attrNameLst>
                                          <p:attrName>ppt_x</p:attrName>
                                        </p:attrNameLst>
                                      </p:cBhvr>
                                      <p:tavLst>
                                        <p:tav tm="0">
                                          <p:val>
                                            <p:strVal val="1+#ppt_w/2"/>
                                          </p:val>
                                        </p:tav>
                                        <p:tav tm="100000">
                                          <p:val>
                                            <p:strVal val="#ppt_x"/>
                                          </p:val>
                                        </p:tav>
                                      </p:tavLst>
                                    </p:anim>
                                    <p:anim calcmode="lin" valueType="num">
                                      <p:cBhvr additive="base">
                                        <p:cTn id="28" dur="1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500" fill="hold"/>
                                        <p:tgtEl>
                                          <p:spTgt spid="32"/>
                                        </p:tgtEl>
                                        <p:attrNameLst>
                                          <p:attrName>ppt_x</p:attrName>
                                        </p:attrNameLst>
                                      </p:cBhvr>
                                      <p:tavLst>
                                        <p:tav tm="0">
                                          <p:val>
                                            <p:strVal val="1+#ppt_w/2"/>
                                          </p:val>
                                        </p:tav>
                                        <p:tav tm="100000">
                                          <p:val>
                                            <p:strVal val="#ppt_x"/>
                                          </p:val>
                                        </p:tav>
                                      </p:tavLst>
                                    </p:anim>
                                    <p:anim calcmode="lin" valueType="num">
                                      <p:cBhvr additive="base">
                                        <p:cTn id="32" dur="1500" fill="hold"/>
                                        <p:tgtEl>
                                          <p:spTgt spid="32"/>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1"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P spid="25"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2" name="Arc 20">
            <a:extLst>
              <a:ext uri="{FF2B5EF4-FFF2-40B4-BE49-F238E27FC236}">
                <a16:creationId xmlns:a16="http://schemas.microsoft.com/office/drawing/2014/main" id="{2E349284-C447-4B7E-A145-5B75731FE142}"/>
              </a:ext>
            </a:extLst>
          </p:cNvPr>
          <p:cNvSpPr/>
          <p:nvPr/>
        </p:nvSpPr>
        <p:spPr>
          <a:xfrm flipH="1">
            <a:off x="6472886" y="3517098"/>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 name="Arc 21">
            <a:extLst>
              <a:ext uri="{FF2B5EF4-FFF2-40B4-BE49-F238E27FC236}">
                <a16:creationId xmlns:a16="http://schemas.microsoft.com/office/drawing/2014/main" id="{D0486C61-995E-465F-9770-F8A7BA51AE15}"/>
              </a:ext>
            </a:extLst>
          </p:cNvPr>
          <p:cNvSpPr/>
          <p:nvPr/>
        </p:nvSpPr>
        <p:spPr>
          <a:xfrm>
            <a:off x="4112802" y="2132798"/>
            <a:ext cx="1871133" cy="1873251"/>
          </a:xfrm>
          <a:prstGeom prst="arc">
            <a:avLst>
              <a:gd name="adj1" fmla="val 10578021"/>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Arc 23">
            <a:extLst>
              <a:ext uri="{FF2B5EF4-FFF2-40B4-BE49-F238E27FC236}">
                <a16:creationId xmlns:a16="http://schemas.microsoft.com/office/drawing/2014/main" id="{FBAFDB0B-54D7-4E44-AF72-9B68408B8664}"/>
              </a:ext>
            </a:extLst>
          </p:cNvPr>
          <p:cNvSpPr/>
          <p:nvPr/>
        </p:nvSpPr>
        <p:spPr>
          <a:xfrm flipH="1">
            <a:off x="8344019" y="2215348"/>
            <a:ext cx="1873251" cy="1871133"/>
          </a:xfrm>
          <a:prstGeom prst="arc">
            <a:avLst>
              <a:gd name="adj1" fmla="val 10286108"/>
              <a:gd name="adj2" fmla="val 37338"/>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 name="Arc 19">
            <a:extLst>
              <a:ext uri="{FF2B5EF4-FFF2-40B4-BE49-F238E27FC236}">
                <a16:creationId xmlns:a16="http://schemas.microsoft.com/office/drawing/2014/main" id="{06CADBE0-13F8-43ED-B191-B6A934A6F21E}"/>
              </a:ext>
            </a:extLst>
          </p:cNvPr>
          <p:cNvSpPr/>
          <p:nvPr/>
        </p:nvSpPr>
        <p:spPr>
          <a:xfrm>
            <a:off x="2241668" y="3324481"/>
            <a:ext cx="1871133" cy="1871133"/>
          </a:xfrm>
          <a:prstGeom prst="arc">
            <a:avLst>
              <a:gd name="adj1" fmla="val 427368"/>
              <a:gd name="adj2" fmla="val 10800137"/>
            </a:avLst>
          </a:prstGeom>
          <a:ln>
            <a:solidFill>
              <a:srgbClr val="00CBF8"/>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Oval 1">
            <a:extLst>
              <a:ext uri="{FF2B5EF4-FFF2-40B4-BE49-F238E27FC236}">
                <a16:creationId xmlns:a16="http://schemas.microsoft.com/office/drawing/2014/main" id="{1896FF4C-4366-4938-B98A-F8762EB099CD}"/>
              </a:ext>
            </a:extLst>
          </p:cNvPr>
          <p:cNvSpPr/>
          <p:nvPr/>
        </p:nvSpPr>
        <p:spPr>
          <a:xfrm>
            <a:off x="1752719"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Oval 2">
            <a:extLst>
              <a:ext uri="{FF2B5EF4-FFF2-40B4-BE49-F238E27FC236}">
                <a16:creationId xmlns:a16="http://schemas.microsoft.com/office/drawing/2014/main" id="{1BB43AEB-7364-41F7-A0EB-C714695B1391}"/>
              </a:ext>
            </a:extLst>
          </p:cNvPr>
          <p:cNvSpPr/>
          <p:nvPr/>
        </p:nvSpPr>
        <p:spPr>
          <a:xfrm>
            <a:off x="9662701" y="3282147"/>
            <a:ext cx="1041400" cy="104140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Oval 3">
            <a:extLst>
              <a:ext uri="{FF2B5EF4-FFF2-40B4-BE49-F238E27FC236}">
                <a16:creationId xmlns:a16="http://schemas.microsoft.com/office/drawing/2014/main" id="{BBEDDFF9-A8B6-4368-B6C3-58867B2518AD}"/>
              </a:ext>
            </a:extLst>
          </p:cNvPr>
          <p:cNvSpPr/>
          <p:nvPr/>
        </p:nvSpPr>
        <p:spPr>
          <a:xfrm>
            <a:off x="3433353"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Oval 4">
            <a:extLst>
              <a:ext uri="{FF2B5EF4-FFF2-40B4-BE49-F238E27FC236}">
                <a16:creationId xmlns:a16="http://schemas.microsoft.com/office/drawing/2014/main" id="{E9DB513D-3A85-4645-BEDF-820B0FA5AFA4}"/>
              </a:ext>
            </a:extLst>
          </p:cNvPr>
          <p:cNvSpPr/>
          <p:nvPr/>
        </p:nvSpPr>
        <p:spPr>
          <a:xfrm>
            <a:off x="7721719" y="3150915"/>
            <a:ext cx="1301751" cy="1301751"/>
          </a:xfrm>
          <a:prstGeom prst="ellipse">
            <a:avLst/>
          </a:prstGeom>
          <a:gradFill>
            <a:gsLst>
              <a:gs pos="0">
                <a:srgbClr val="AF76B0"/>
              </a:gs>
              <a:gs pos="100000">
                <a:schemeClr val="accent2"/>
              </a:gs>
            </a:gsLst>
            <a:path path="circle">
              <a:fillToRect l="100000" b="100000"/>
            </a:path>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0" name="Oval 5">
            <a:extLst>
              <a:ext uri="{FF2B5EF4-FFF2-40B4-BE49-F238E27FC236}">
                <a16:creationId xmlns:a16="http://schemas.microsoft.com/office/drawing/2014/main" id="{1F8F1BDC-575E-498B-9B55-513762D8F22C}"/>
              </a:ext>
            </a:extLst>
          </p:cNvPr>
          <p:cNvSpPr/>
          <p:nvPr/>
        </p:nvSpPr>
        <p:spPr>
          <a:xfrm>
            <a:off x="5374335" y="2947715"/>
            <a:ext cx="1708151" cy="1708151"/>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29">
            <a:extLst>
              <a:ext uri="{FF2B5EF4-FFF2-40B4-BE49-F238E27FC236}">
                <a16:creationId xmlns:a16="http://schemas.microsoft.com/office/drawing/2014/main" id="{DF651726-51C2-4FF4-8E44-94FB92353069}"/>
              </a:ext>
            </a:extLst>
          </p:cNvPr>
          <p:cNvGrpSpPr/>
          <p:nvPr/>
        </p:nvGrpSpPr>
        <p:grpSpPr>
          <a:xfrm>
            <a:off x="3840142" y="3561963"/>
            <a:ext cx="488317" cy="480568"/>
            <a:chOff x="1335088" y="2644775"/>
            <a:chExt cx="300038" cy="295275"/>
          </a:xfrm>
          <a:solidFill>
            <a:schemeClr val="bg1"/>
          </a:solidFill>
        </p:grpSpPr>
        <p:sp>
          <p:nvSpPr>
            <p:cNvPr id="12" name="Freeform 312">
              <a:extLst>
                <a:ext uri="{FF2B5EF4-FFF2-40B4-BE49-F238E27FC236}">
                  <a16:creationId xmlns:a16="http://schemas.microsoft.com/office/drawing/2014/main" id="{C3760A38-03CF-43FD-BC9A-0B562E70586B}"/>
                </a:ext>
              </a:extLst>
            </p:cNvPr>
            <p:cNvSpPr>
              <a:spLocks noEditPoints="1"/>
            </p:cNvSpPr>
            <p:nvPr/>
          </p:nvSpPr>
          <p:spPr bwMode="auto">
            <a:xfrm>
              <a:off x="1335088" y="2644775"/>
              <a:ext cx="300038" cy="295275"/>
            </a:xfrm>
            <a:custGeom>
              <a:avLst/>
              <a:gdLst/>
              <a:ahLst/>
              <a:cxnLst>
                <a:cxn ang="0">
                  <a:pos x="115" y="7"/>
                </a:cxn>
                <a:cxn ang="0">
                  <a:pos x="116" y="6"/>
                </a:cxn>
                <a:cxn ang="0">
                  <a:pos x="115" y="4"/>
                </a:cxn>
                <a:cxn ang="0">
                  <a:pos x="88" y="9"/>
                </a:cxn>
                <a:cxn ang="0">
                  <a:pos x="82" y="36"/>
                </a:cxn>
                <a:cxn ang="0">
                  <a:pos x="36" y="82"/>
                </a:cxn>
                <a:cxn ang="0">
                  <a:pos x="28" y="80"/>
                </a:cxn>
                <a:cxn ang="0">
                  <a:pos x="9" y="88"/>
                </a:cxn>
                <a:cxn ang="0">
                  <a:pos x="4" y="115"/>
                </a:cxn>
                <a:cxn ang="0">
                  <a:pos x="6" y="116"/>
                </a:cxn>
                <a:cxn ang="0">
                  <a:pos x="7" y="115"/>
                </a:cxn>
                <a:cxn ang="0">
                  <a:pos x="21" y="101"/>
                </a:cxn>
                <a:cxn ang="0">
                  <a:pos x="25" y="101"/>
                </a:cxn>
                <a:cxn ang="0">
                  <a:pos x="31" y="107"/>
                </a:cxn>
                <a:cxn ang="0">
                  <a:pos x="30" y="111"/>
                </a:cxn>
                <a:cxn ang="0">
                  <a:pos x="17" y="125"/>
                </a:cxn>
                <a:cxn ang="0">
                  <a:pos x="16" y="126"/>
                </a:cxn>
                <a:cxn ang="0">
                  <a:pos x="17" y="128"/>
                </a:cxn>
                <a:cxn ang="0">
                  <a:pos x="28" y="130"/>
                </a:cxn>
                <a:cxn ang="0">
                  <a:pos x="44" y="123"/>
                </a:cxn>
                <a:cxn ang="0">
                  <a:pos x="50" y="96"/>
                </a:cxn>
                <a:cxn ang="0">
                  <a:pos x="96" y="50"/>
                </a:cxn>
                <a:cxn ang="0">
                  <a:pos x="104" y="52"/>
                </a:cxn>
                <a:cxn ang="0">
                  <a:pos x="123" y="44"/>
                </a:cxn>
                <a:cxn ang="0">
                  <a:pos x="128" y="17"/>
                </a:cxn>
                <a:cxn ang="0">
                  <a:pos x="126" y="16"/>
                </a:cxn>
                <a:cxn ang="0">
                  <a:pos x="125" y="17"/>
                </a:cxn>
                <a:cxn ang="0">
                  <a:pos x="111" y="31"/>
                </a:cxn>
                <a:cxn ang="0">
                  <a:pos x="107" y="31"/>
                </a:cxn>
                <a:cxn ang="0">
                  <a:pos x="101" y="25"/>
                </a:cxn>
                <a:cxn ang="0">
                  <a:pos x="101" y="21"/>
                </a:cxn>
                <a:cxn ang="0">
                  <a:pos x="115" y="7"/>
                </a:cxn>
                <a:cxn ang="0">
                  <a:pos x="99" y="27"/>
                </a:cxn>
                <a:cxn ang="0">
                  <a:pos x="105" y="33"/>
                </a:cxn>
                <a:cxn ang="0">
                  <a:pos x="113" y="33"/>
                </a:cxn>
                <a:cxn ang="0">
                  <a:pos x="125" y="22"/>
                </a:cxn>
                <a:cxn ang="0">
                  <a:pos x="120" y="41"/>
                </a:cxn>
                <a:cxn ang="0">
                  <a:pos x="104" y="48"/>
                </a:cxn>
                <a:cxn ang="0">
                  <a:pos x="97" y="46"/>
                </a:cxn>
                <a:cxn ang="0">
                  <a:pos x="95" y="47"/>
                </a:cxn>
                <a:cxn ang="0">
                  <a:pos x="47" y="95"/>
                </a:cxn>
                <a:cxn ang="0">
                  <a:pos x="46" y="97"/>
                </a:cxn>
                <a:cxn ang="0">
                  <a:pos x="42" y="120"/>
                </a:cxn>
                <a:cxn ang="0">
                  <a:pos x="22" y="125"/>
                </a:cxn>
                <a:cxn ang="0">
                  <a:pos x="33" y="113"/>
                </a:cxn>
                <a:cxn ang="0">
                  <a:pos x="33" y="105"/>
                </a:cxn>
                <a:cxn ang="0">
                  <a:pos x="27" y="98"/>
                </a:cxn>
                <a:cxn ang="0">
                  <a:pos x="19" y="99"/>
                </a:cxn>
                <a:cxn ang="0">
                  <a:pos x="7" y="110"/>
                </a:cxn>
                <a:cxn ang="0">
                  <a:pos x="12" y="91"/>
                </a:cxn>
                <a:cxn ang="0">
                  <a:pos x="28" y="84"/>
                </a:cxn>
                <a:cxn ang="0">
                  <a:pos x="35" y="86"/>
                </a:cxn>
                <a:cxn ang="0">
                  <a:pos x="37" y="85"/>
                </a:cxn>
                <a:cxn ang="0">
                  <a:pos x="85" y="37"/>
                </a:cxn>
                <a:cxn ang="0">
                  <a:pos x="86" y="35"/>
                </a:cxn>
                <a:cxn ang="0">
                  <a:pos x="90" y="12"/>
                </a:cxn>
                <a:cxn ang="0">
                  <a:pos x="110" y="7"/>
                </a:cxn>
                <a:cxn ang="0">
                  <a:pos x="99" y="19"/>
                </a:cxn>
                <a:cxn ang="0">
                  <a:pos x="99" y="27"/>
                </a:cxn>
              </a:cxnLst>
              <a:rect l="0" t="0" r="r" b="b"/>
              <a:pathLst>
                <a:path w="132" h="130">
                  <a:moveTo>
                    <a:pt x="115" y="7"/>
                  </a:moveTo>
                  <a:cubicBezTo>
                    <a:pt x="116" y="7"/>
                    <a:pt x="116" y="6"/>
                    <a:pt x="116" y="6"/>
                  </a:cubicBezTo>
                  <a:cubicBezTo>
                    <a:pt x="116" y="5"/>
                    <a:pt x="115" y="4"/>
                    <a:pt x="115" y="4"/>
                  </a:cubicBezTo>
                  <a:cubicBezTo>
                    <a:pt x="106" y="0"/>
                    <a:pt x="95" y="2"/>
                    <a:pt x="88" y="9"/>
                  </a:cubicBezTo>
                  <a:cubicBezTo>
                    <a:pt x="81" y="16"/>
                    <a:pt x="78" y="27"/>
                    <a:pt x="82" y="36"/>
                  </a:cubicBezTo>
                  <a:cubicBezTo>
                    <a:pt x="36" y="82"/>
                    <a:pt x="36" y="82"/>
                    <a:pt x="36" y="82"/>
                  </a:cubicBezTo>
                  <a:cubicBezTo>
                    <a:pt x="33" y="81"/>
                    <a:pt x="30" y="80"/>
                    <a:pt x="28" y="80"/>
                  </a:cubicBezTo>
                  <a:cubicBezTo>
                    <a:pt x="21" y="80"/>
                    <a:pt x="14" y="83"/>
                    <a:pt x="9" y="88"/>
                  </a:cubicBezTo>
                  <a:cubicBezTo>
                    <a:pt x="2" y="95"/>
                    <a:pt x="0" y="106"/>
                    <a:pt x="4" y="115"/>
                  </a:cubicBezTo>
                  <a:cubicBezTo>
                    <a:pt x="4" y="115"/>
                    <a:pt x="5" y="116"/>
                    <a:pt x="6" y="116"/>
                  </a:cubicBezTo>
                  <a:cubicBezTo>
                    <a:pt x="6" y="116"/>
                    <a:pt x="7" y="116"/>
                    <a:pt x="7" y="115"/>
                  </a:cubicBezTo>
                  <a:cubicBezTo>
                    <a:pt x="21" y="101"/>
                    <a:pt x="21" y="101"/>
                    <a:pt x="21" y="101"/>
                  </a:cubicBezTo>
                  <a:cubicBezTo>
                    <a:pt x="22" y="100"/>
                    <a:pt x="24" y="100"/>
                    <a:pt x="25" y="101"/>
                  </a:cubicBezTo>
                  <a:cubicBezTo>
                    <a:pt x="31" y="107"/>
                    <a:pt x="31" y="107"/>
                    <a:pt x="31" y="107"/>
                  </a:cubicBezTo>
                  <a:cubicBezTo>
                    <a:pt x="31" y="108"/>
                    <a:pt x="31" y="110"/>
                    <a:pt x="30" y="111"/>
                  </a:cubicBezTo>
                  <a:cubicBezTo>
                    <a:pt x="17" y="125"/>
                    <a:pt x="17" y="125"/>
                    <a:pt x="17" y="125"/>
                  </a:cubicBezTo>
                  <a:cubicBezTo>
                    <a:pt x="16" y="125"/>
                    <a:pt x="16" y="126"/>
                    <a:pt x="16" y="126"/>
                  </a:cubicBezTo>
                  <a:cubicBezTo>
                    <a:pt x="16" y="127"/>
                    <a:pt x="17" y="128"/>
                    <a:pt x="17" y="128"/>
                  </a:cubicBezTo>
                  <a:cubicBezTo>
                    <a:pt x="20" y="129"/>
                    <a:pt x="24" y="130"/>
                    <a:pt x="28" y="130"/>
                  </a:cubicBezTo>
                  <a:cubicBezTo>
                    <a:pt x="34" y="130"/>
                    <a:pt x="40" y="128"/>
                    <a:pt x="44" y="123"/>
                  </a:cubicBezTo>
                  <a:cubicBezTo>
                    <a:pt x="51" y="116"/>
                    <a:pt x="54" y="105"/>
                    <a:pt x="50" y="96"/>
                  </a:cubicBezTo>
                  <a:cubicBezTo>
                    <a:pt x="96" y="50"/>
                    <a:pt x="96" y="50"/>
                    <a:pt x="96" y="50"/>
                  </a:cubicBezTo>
                  <a:cubicBezTo>
                    <a:pt x="99" y="51"/>
                    <a:pt x="102" y="52"/>
                    <a:pt x="104" y="52"/>
                  </a:cubicBezTo>
                  <a:cubicBezTo>
                    <a:pt x="111" y="52"/>
                    <a:pt x="118" y="49"/>
                    <a:pt x="123" y="44"/>
                  </a:cubicBezTo>
                  <a:cubicBezTo>
                    <a:pt x="130" y="37"/>
                    <a:pt x="132" y="26"/>
                    <a:pt x="128" y="17"/>
                  </a:cubicBezTo>
                  <a:cubicBezTo>
                    <a:pt x="128" y="17"/>
                    <a:pt x="127" y="16"/>
                    <a:pt x="126" y="16"/>
                  </a:cubicBezTo>
                  <a:cubicBezTo>
                    <a:pt x="126" y="16"/>
                    <a:pt x="125" y="16"/>
                    <a:pt x="125" y="17"/>
                  </a:cubicBezTo>
                  <a:cubicBezTo>
                    <a:pt x="111" y="31"/>
                    <a:pt x="111" y="31"/>
                    <a:pt x="111" y="31"/>
                  </a:cubicBezTo>
                  <a:cubicBezTo>
                    <a:pt x="110" y="31"/>
                    <a:pt x="108" y="31"/>
                    <a:pt x="107" y="31"/>
                  </a:cubicBezTo>
                  <a:cubicBezTo>
                    <a:pt x="101" y="25"/>
                    <a:pt x="101" y="25"/>
                    <a:pt x="101" y="25"/>
                  </a:cubicBezTo>
                  <a:cubicBezTo>
                    <a:pt x="101" y="24"/>
                    <a:pt x="101" y="22"/>
                    <a:pt x="101" y="21"/>
                  </a:cubicBezTo>
                  <a:lnTo>
                    <a:pt x="115" y="7"/>
                  </a:lnTo>
                  <a:close/>
                  <a:moveTo>
                    <a:pt x="99" y="27"/>
                  </a:moveTo>
                  <a:cubicBezTo>
                    <a:pt x="105" y="33"/>
                    <a:pt x="105" y="33"/>
                    <a:pt x="105" y="33"/>
                  </a:cubicBezTo>
                  <a:cubicBezTo>
                    <a:pt x="107" y="36"/>
                    <a:pt x="111" y="36"/>
                    <a:pt x="113" y="33"/>
                  </a:cubicBezTo>
                  <a:cubicBezTo>
                    <a:pt x="125" y="22"/>
                    <a:pt x="125" y="22"/>
                    <a:pt x="125" y="22"/>
                  </a:cubicBezTo>
                  <a:cubicBezTo>
                    <a:pt x="127" y="29"/>
                    <a:pt x="125" y="36"/>
                    <a:pt x="120" y="41"/>
                  </a:cubicBezTo>
                  <a:cubicBezTo>
                    <a:pt x="116" y="45"/>
                    <a:pt x="110" y="48"/>
                    <a:pt x="104" y="48"/>
                  </a:cubicBezTo>
                  <a:cubicBezTo>
                    <a:pt x="102" y="48"/>
                    <a:pt x="99" y="47"/>
                    <a:pt x="97" y="46"/>
                  </a:cubicBezTo>
                  <a:cubicBezTo>
                    <a:pt x="96" y="46"/>
                    <a:pt x="95" y="46"/>
                    <a:pt x="95" y="47"/>
                  </a:cubicBezTo>
                  <a:cubicBezTo>
                    <a:pt x="47" y="95"/>
                    <a:pt x="47" y="95"/>
                    <a:pt x="47" y="95"/>
                  </a:cubicBezTo>
                  <a:cubicBezTo>
                    <a:pt x="46" y="95"/>
                    <a:pt x="46" y="96"/>
                    <a:pt x="46" y="97"/>
                  </a:cubicBezTo>
                  <a:cubicBezTo>
                    <a:pt x="49" y="104"/>
                    <a:pt x="47" y="114"/>
                    <a:pt x="42" y="120"/>
                  </a:cubicBezTo>
                  <a:cubicBezTo>
                    <a:pt x="36" y="126"/>
                    <a:pt x="29" y="127"/>
                    <a:pt x="22" y="125"/>
                  </a:cubicBezTo>
                  <a:cubicBezTo>
                    <a:pt x="33" y="113"/>
                    <a:pt x="33" y="113"/>
                    <a:pt x="33" y="113"/>
                  </a:cubicBezTo>
                  <a:cubicBezTo>
                    <a:pt x="36" y="111"/>
                    <a:pt x="36" y="107"/>
                    <a:pt x="33" y="105"/>
                  </a:cubicBezTo>
                  <a:cubicBezTo>
                    <a:pt x="27" y="98"/>
                    <a:pt x="27" y="98"/>
                    <a:pt x="27" y="98"/>
                  </a:cubicBezTo>
                  <a:cubicBezTo>
                    <a:pt x="25" y="96"/>
                    <a:pt x="21" y="96"/>
                    <a:pt x="19" y="99"/>
                  </a:cubicBezTo>
                  <a:cubicBezTo>
                    <a:pt x="7" y="110"/>
                    <a:pt x="7" y="110"/>
                    <a:pt x="7" y="110"/>
                  </a:cubicBezTo>
                  <a:cubicBezTo>
                    <a:pt x="5" y="103"/>
                    <a:pt x="7" y="96"/>
                    <a:pt x="12" y="91"/>
                  </a:cubicBezTo>
                  <a:cubicBezTo>
                    <a:pt x="16" y="87"/>
                    <a:pt x="22" y="84"/>
                    <a:pt x="28" y="84"/>
                  </a:cubicBezTo>
                  <a:cubicBezTo>
                    <a:pt x="30" y="84"/>
                    <a:pt x="33" y="85"/>
                    <a:pt x="35" y="86"/>
                  </a:cubicBezTo>
                  <a:cubicBezTo>
                    <a:pt x="36" y="86"/>
                    <a:pt x="37" y="86"/>
                    <a:pt x="37" y="85"/>
                  </a:cubicBezTo>
                  <a:cubicBezTo>
                    <a:pt x="85" y="37"/>
                    <a:pt x="85" y="37"/>
                    <a:pt x="85" y="37"/>
                  </a:cubicBezTo>
                  <a:cubicBezTo>
                    <a:pt x="86" y="37"/>
                    <a:pt x="86" y="36"/>
                    <a:pt x="86" y="35"/>
                  </a:cubicBezTo>
                  <a:cubicBezTo>
                    <a:pt x="83" y="28"/>
                    <a:pt x="85" y="18"/>
                    <a:pt x="90" y="12"/>
                  </a:cubicBezTo>
                  <a:cubicBezTo>
                    <a:pt x="96" y="6"/>
                    <a:pt x="103" y="5"/>
                    <a:pt x="110" y="7"/>
                  </a:cubicBezTo>
                  <a:cubicBezTo>
                    <a:pt x="99" y="19"/>
                    <a:pt x="99" y="19"/>
                    <a:pt x="99" y="19"/>
                  </a:cubicBezTo>
                  <a:cubicBezTo>
                    <a:pt x="96" y="21"/>
                    <a:pt x="96" y="25"/>
                    <a:pt x="99" y="2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Freeform 313">
              <a:extLst>
                <a:ext uri="{FF2B5EF4-FFF2-40B4-BE49-F238E27FC236}">
                  <a16:creationId xmlns:a16="http://schemas.microsoft.com/office/drawing/2014/main" id="{41403737-C347-4454-AB7A-94991F84D010}"/>
                </a:ext>
              </a:extLst>
            </p:cNvPr>
            <p:cNvSpPr/>
            <p:nvPr/>
          </p:nvSpPr>
          <p:spPr bwMode="auto">
            <a:xfrm>
              <a:off x="1498601" y="2808288"/>
              <a:ext cx="131763" cy="128588"/>
            </a:xfrm>
            <a:custGeom>
              <a:avLst/>
              <a:gdLst/>
              <a:ahLst/>
              <a:cxnLst>
                <a:cxn ang="0">
                  <a:pos x="47" y="53"/>
                </a:cxn>
                <a:cxn ang="0">
                  <a:pos x="44" y="53"/>
                </a:cxn>
                <a:cxn ang="0">
                  <a:pos x="3" y="13"/>
                </a:cxn>
                <a:cxn ang="0">
                  <a:pos x="1" y="13"/>
                </a:cxn>
                <a:cxn ang="0">
                  <a:pos x="1" y="15"/>
                </a:cxn>
                <a:cxn ang="0">
                  <a:pos x="41" y="55"/>
                </a:cxn>
                <a:cxn ang="0">
                  <a:pos x="45" y="57"/>
                </a:cxn>
                <a:cxn ang="0">
                  <a:pos x="45" y="57"/>
                </a:cxn>
                <a:cxn ang="0">
                  <a:pos x="50" y="55"/>
                </a:cxn>
                <a:cxn ang="0">
                  <a:pos x="55" y="49"/>
                </a:cxn>
                <a:cxn ang="0">
                  <a:pos x="55" y="41"/>
                </a:cxn>
                <a:cxn ang="0">
                  <a:pos x="15" y="1"/>
                </a:cxn>
                <a:cxn ang="0">
                  <a:pos x="13" y="1"/>
                </a:cxn>
                <a:cxn ang="0">
                  <a:pos x="13" y="3"/>
                </a:cxn>
                <a:cxn ang="0">
                  <a:pos x="53" y="43"/>
                </a:cxn>
                <a:cxn ang="0">
                  <a:pos x="53" y="47"/>
                </a:cxn>
                <a:cxn ang="0">
                  <a:pos x="47" y="53"/>
                </a:cxn>
              </a:cxnLst>
              <a:rect l="0" t="0" r="r" b="b"/>
              <a:pathLst>
                <a:path w="58" h="57">
                  <a:moveTo>
                    <a:pt x="47" y="53"/>
                  </a:moveTo>
                  <a:cubicBezTo>
                    <a:pt x="46" y="53"/>
                    <a:pt x="44" y="53"/>
                    <a:pt x="44" y="53"/>
                  </a:cubicBezTo>
                  <a:cubicBezTo>
                    <a:pt x="3" y="13"/>
                    <a:pt x="3" y="13"/>
                    <a:pt x="3" y="13"/>
                  </a:cubicBezTo>
                  <a:cubicBezTo>
                    <a:pt x="3" y="12"/>
                    <a:pt x="1" y="12"/>
                    <a:pt x="1" y="13"/>
                  </a:cubicBezTo>
                  <a:cubicBezTo>
                    <a:pt x="0" y="13"/>
                    <a:pt x="0" y="15"/>
                    <a:pt x="1" y="15"/>
                  </a:cubicBezTo>
                  <a:cubicBezTo>
                    <a:pt x="41" y="55"/>
                    <a:pt x="41" y="55"/>
                    <a:pt x="41" y="55"/>
                  </a:cubicBezTo>
                  <a:cubicBezTo>
                    <a:pt x="42" y="57"/>
                    <a:pt x="43" y="57"/>
                    <a:pt x="45" y="57"/>
                  </a:cubicBezTo>
                  <a:cubicBezTo>
                    <a:pt x="45" y="57"/>
                    <a:pt x="45" y="57"/>
                    <a:pt x="45" y="57"/>
                  </a:cubicBezTo>
                  <a:cubicBezTo>
                    <a:pt x="47" y="57"/>
                    <a:pt x="48" y="57"/>
                    <a:pt x="50" y="55"/>
                  </a:cubicBezTo>
                  <a:cubicBezTo>
                    <a:pt x="55" y="49"/>
                    <a:pt x="55" y="49"/>
                    <a:pt x="55" y="49"/>
                  </a:cubicBezTo>
                  <a:cubicBezTo>
                    <a:pt x="58" y="47"/>
                    <a:pt x="58" y="43"/>
                    <a:pt x="55" y="41"/>
                  </a:cubicBezTo>
                  <a:cubicBezTo>
                    <a:pt x="15" y="1"/>
                    <a:pt x="15" y="1"/>
                    <a:pt x="15" y="1"/>
                  </a:cubicBezTo>
                  <a:cubicBezTo>
                    <a:pt x="15" y="0"/>
                    <a:pt x="13" y="0"/>
                    <a:pt x="13" y="1"/>
                  </a:cubicBezTo>
                  <a:cubicBezTo>
                    <a:pt x="12" y="1"/>
                    <a:pt x="12" y="3"/>
                    <a:pt x="13" y="3"/>
                  </a:cubicBezTo>
                  <a:cubicBezTo>
                    <a:pt x="53" y="43"/>
                    <a:pt x="53" y="43"/>
                    <a:pt x="53" y="43"/>
                  </a:cubicBezTo>
                  <a:cubicBezTo>
                    <a:pt x="54" y="44"/>
                    <a:pt x="54" y="46"/>
                    <a:pt x="53" y="47"/>
                  </a:cubicBezTo>
                  <a:lnTo>
                    <a:pt x="47" y="53"/>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Freeform 314">
              <a:extLst>
                <a:ext uri="{FF2B5EF4-FFF2-40B4-BE49-F238E27FC236}">
                  <a16:creationId xmlns:a16="http://schemas.microsoft.com/office/drawing/2014/main" id="{CFA2C13F-1C82-4545-82ED-D3BDA5493722}"/>
                </a:ext>
              </a:extLst>
            </p:cNvPr>
            <p:cNvSpPr>
              <a:spLocks noEditPoints="1"/>
            </p:cNvSpPr>
            <p:nvPr/>
          </p:nvSpPr>
          <p:spPr bwMode="auto">
            <a:xfrm>
              <a:off x="1339851" y="2649538"/>
              <a:ext cx="117475" cy="117475"/>
            </a:xfrm>
            <a:custGeom>
              <a:avLst/>
              <a:gdLst/>
              <a:ahLst/>
              <a:cxnLst>
                <a:cxn ang="0">
                  <a:pos x="23" y="13"/>
                </a:cxn>
                <a:cxn ang="0">
                  <a:pos x="11" y="1"/>
                </a:cxn>
                <a:cxn ang="0">
                  <a:pos x="9" y="1"/>
                </a:cxn>
                <a:cxn ang="0">
                  <a:pos x="1" y="9"/>
                </a:cxn>
                <a:cxn ang="0">
                  <a:pos x="1" y="11"/>
                </a:cxn>
                <a:cxn ang="0">
                  <a:pos x="13" y="23"/>
                </a:cxn>
                <a:cxn ang="0">
                  <a:pos x="14" y="24"/>
                </a:cxn>
                <a:cxn ang="0">
                  <a:pos x="15" y="23"/>
                </a:cxn>
                <a:cxn ang="0">
                  <a:pos x="18" y="21"/>
                </a:cxn>
                <a:cxn ang="0">
                  <a:pos x="49" y="51"/>
                </a:cxn>
                <a:cxn ang="0">
                  <a:pos x="50" y="52"/>
                </a:cxn>
                <a:cxn ang="0">
                  <a:pos x="51" y="51"/>
                </a:cxn>
                <a:cxn ang="0">
                  <a:pos x="51" y="49"/>
                </a:cxn>
                <a:cxn ang="0">
                  <a:pos x="21" y="18"/>
                </a:cxn>
                <a:cxn ang="0">
                  <a:pos x="23" y="15"/>
                </a:cxn>
                <a:cxn ang="0">
                  <a:pos x="23" y="13"/>
                </a:cxn>
                <a:cxn ang="0">
                  <a:pos x="14" y="19"/>
                </a:cxn>
                <a:cxn ang="0">
                  <a:pos x="5" y="10"/>
                </a:cxn>
                <a:cxn ang="0">
                  <a:pos x="10" y="5"/>
                </a:cxn>
                <a:cxn ang="0">
                  <a:pos x="19" y="14"/>
                </a:cxn>
                <a:cxn ang="0">
                  <a:pos x="14" y="19"/>
                </a:cxn>
              </a:cxnLst>
              <a:rect l="0" t="0" r="r" b="b"/>
              <a:pathLst>
                <a:path w="52" h="52">
                  <a:moveTo>
                    <a:pt x="23" y="13"/>
                  </a:moveTo>
                  <a:cubicBezTo>
                    <a:pt x="11" y="1"/>
                    <a:pt x="11" y="1"/>
                    <a:pt x="11" y="1"/>
                  </a:cubicBezTo>
                  <a:cubicBezTo>
                    <a:pt x="11" y="0"/>
                    <a:pt x="9" y="0"/>
                    <a:pt x="9" y="1"/>
                  </a:cubicBezTo>
                  <a:cubicBezTo>
                    <a:pt x="1" y="9"/>
                    <a:pt x="1" y="9"/>
                    <a:pt x="1" y="9"/>
                  </a:cubicBezTo>
                  <a:cubicBezTo>
                    <a:pt x="0" y="9"/>
                    <a:pt x="0" y="11"/>
                    <a:pt x="1" y="11"/>
                  </a:cubicBezTo>
                  <a:cubicBezTo>
                    <a:pt x="13" y="23"/>
                    <a:pt x="13" y="23"/>
                    <a:pt x="13" y="23"/>
                  </a:cubicBezTo>
                  <a:cubicBezTo>
                    <a:pt x="13" y="24"/>
                    <a:pt x="13" y="24"/>
                    <a:pt x="14" y="24"/>
                  </a:cubicBezTo>
                  <a:cubicBezTo>
                    <a:pt x="15" y="24"/>
                    <a:pt x="15" y="24"/>
                    <a:pt x="15" y="23"/>
                  </a:cubicBezTo>
                  <a:cubicBezTo>
                    <a:pt x="18" y="21"/>
                    <a:pt x="18" y="21"/>
                    <a:pt x="18" y="21"/>
                  </a:cubicBezTo>
                  <a:cubicBezTo>
                    <a:pt x="49" y="51"/>
                    <a:pt x="49" y="51"/>
                    <a:pt x="49" y="51"/>
                  </a:cubicBezTo>
                  <a:cubicBezTo>
                    <a:pt x="49" y="52"/>
                    <a:pt x="49" y="52"/>
                    <a:pt x="50" y="52"/>
                  </a:cubicBezTo>
                  <a:cubicBezTo>
                    <a:pt x="51" y="52"/>
                    <a:pt x="51" y="52"/>
                    <a:pt x="51" y="51"/>
                  </a:cubicBezTo>
                  <a:cubicBezTo>
                    <a:pt x="52" y="51"/>
                    <a:pt x="52" y="49"/>
                    <a:pt x="51" y="49"/>
                  </a:cubicBezTo>
                  <a:cubicBezTo>
                    <a:pt x="21" y="18"/>
                    <a:pt x="21" y="18"/>
                    <a:pt x="21" y="18"/>
                  </a:cubicBezTo>
                  <a:cubicBezTo>
                    <a:pt x="23" y="15"/>
                    <a:pt x="23" y="15"/>
                    <a:pt x="23" y="15"/>
                  </a:cubicBezTo>
                  <a:cubicBezTo>
                    <a:pt x="24" y="15"/>
                    <a:pt x="24" y="13"/>
                    <a:pt x="23" y="13"/>
                  </a:cubicBezTo>
                  <a:close/>
                  <a:moveTo>
                    <a:pt x="14" y="19"/>
                  </a:moveTo>
                  <a:cubicBezTo>
                    <a:pt x="5" y="10"/>
                    <a:pt x="5" y="10"/>
                    <a:pt x="5" y="10"/>
                  </a:cubicBezTo>
                  <a:cubicBezTo>
                    <a:pt x="10" y="5"/>
                    <a:pt x="10" y="5"/>
                    <a:pt x="10" y="5"/>
                  </a:cubicBezTo>
                  <a:cubicBezTo>
                    <a:pt x="19" y="14"/>
                    <a:pt x="19" y="14"/>
                    <a:pt x="19" y="14"/>
                  </a:cubicBezTo>
                  <a:lnTo>
                    <a:pt x="14" y="19"/>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5" name="Group 33">
            <a:extLst>
              <a:ext uri="{FF2B5EF4-FFF2-40B4-BE49-F238E27FC236}">
                <a16:creationId xmlns:a16="http://schemas.microsoft.com/office/drawing/2014/main" id="{99147854-A82A-4A6F-A38E-6BFDE51923AF}"/>
              </a:ext>
            </a:extLst>
          </p:cNvPr>
          <p:cNvGrpSpPr/>
          <p:nvPr/>
        </p:nvGrpSpPr>
        <p:grpSpPr>
          <a:xfrm>
            <a:off x="5961145" y="3425433"/>
            <a:ext cx="535367" cy="753629"/>
            <a:chOff x="5280026" y="2649538"/>
            <a:chExt cx="206375" cy="290512"/>
          </a:xfrm>
          <a:solidFill>
            <a:schemeClr val="bg1"/>
          </a:solidFill>
        </p:grpSpPr>
        <p:sp>
          <p:nvSpPr>
            <p:cNvPr id="16" name="Freeform 329">
              <a:extLst>
                <a:ext uri="{FF2B5EF4-FFF2-40B4-BE49-F238E27FC236}">
                  <a16:creationId xmlns:a16="http://schemas.microsoft.com/office/drawing/2014/main" id="{2D417F63-C849-46BF-8F70-B472D1F7AED7}"/>
                </a:ext>
              </a:extLst>
            </p:cNvPr>
            <p:cNvSpPr/>
            <p:nvPr/>
          </p:nvSpPr>
          <p:spPr bwMode="auto">
            <a:xfrm>
              <a:off x="5305426" y="2930525"/>
              <a:ext cx="171450" cy="9525"/>
            </a:xfrm>
            <a:custGeom>
              <a:avLst/>
              <a:gdLst/>
              <a:ahLst/>
              <a:cxnLst>
                <a:cxn ang="0">
                  <a:pos x="76" y="2"/>
                </a:cxn>
                <a:cxn ang="0">
                  <a:pos x="74" y="0"/>
                </a:cxn>
                <a:cxn ang="0">
                  <a:pos x="2" y="0"/>
                </a:cxn>
                <a:cxn ang="0">
                  <a:pos x="0" y="2"/>
                </a:cxn>
                <a:cxn ang="0">
                  <a:pos x="2" y="4"/>
                </a:cxn>
                <a:cxn ang="0">
                  <a:pos x="74" y="4"/>
                </a:cxn>
                <a:cxn ang="0">
                  <a:pos x="76" y="2"/>
                </a:cxn>
              </a:cxnLst>
              <a:rect l="0" t="0" r="r" b="b"/>
              <a:pathLst>
                <a:path w="76" h="4">
                  <a:moveTo>
                    <a:pt x="76" y="2"/>
                  </a:moveTo>
                  <a:cubicBezTo>
                    <a:pt x="76" y="1"/>
                    <a:pt x="75" y="0"/>
                    <a:pt x="74" y="0"/>
                  </a:cubicBezTo>
                  <a:cubicBezTo>
                    <a:pt x="2" y="0"/>
                    <a:pt x="2" y="0"/>
                    <a:pt x="2" y="0"/>
                  </a:cubicBezTo>
                  <a:cubicBezTo>
                    <a:pt x="1" y="0"/>
                    <a:pt x="0" y="1"/>
                    <a:pt x="0" y="2"/>
                  </a:cubicBezTo>
                  <a:cubicBezTo>
                    <a:pt x="0" y="3"/>
                    <a:pt x="1" y="4"/>
                    <a:pt x="2" y="4"/>
                  </a:cubicBezTo>
                  <a:cubicBezTo>
                    <a:pt x="74" y="4"/>
                    <a:pt x="74" y="4"/>
                    <a:pt x="74" y="4"/>
                  </a:cubicBezTo>
                  <a:cubicBezTo>
                    <a:pt x="75" y="4"/>
                    <a:pt x="76" y="3"/>
                    <a:pt x="76" y="2"/>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Freeform 330">
              <a:extLst>
                <a:ext uri="{FF2B5EF4-FFF2-40B4-BE49-F238E27FC236}">
                  <a16:creationId xmlns:a16="http://schemas.microsoft.com/office/drawing/2014/main" id="{9F05042E-7570-4211-88A9-D679E2ED4D0E}"/>
                </a:ext>
              </a:extLst>
            </p:cNvPr>
            <p:cNvSpPr/>
            <p:nvPr/>
          </p:nvSpPr>
          <p:spPr bwMode="auto">
            <a:xfrm>
              <a:off x="5280026" y="2649538"/>
              <a:ext cx="187325" cy="271463"/>
            </a:xfrm>
            <a:custGeom>
              <a:avLst/>
              <a:gdLst/>
              <a:ahLst/>
              <a:cxnLst>
                <a:cxn ang="0">
                  <a:pos x="4" y="37"/>
                </a:cxn>
                <a:cxn ang="0">
                  <a:pos x="2" y="47"/>
                </a:cxn>
                <a:cxn ang="0">
                  <a:pos x="13" y="57"/>
                </a:cxn>
                <a:cxn ang="0">
                  <a:pos x="19" y="56"/>
                </a:cxn>
                <a:cxn ang="0">
                  <a:pos x="31" y="48"/>
                </a:cxn>
                <a:cxn ang="0">
                  <a:pos x="41" y="49"/>
                </a:cxn>
                <a:cxn ang="0">
                  <a:pos x="41" y="49"/>
                </a:cxn>
                <a:cxn ang="0">
                  <a:pos x="28" y="70"/>
                </a:cxn>
                <a:cxn ang="0">
                  <a:pos x="12" y="102"/>
                </a:cxn>
                <a:cxn ang="0">
                  <a:pos x="20" y="119"/>
                </a:cxn>
                <a:cxn ang="0">
                  <a:pos x="21" y="120"/>
                </a:cxn>
                <a:cxn ang="0">
                  <a:pos x="77" y="120"/>
                </a:cxn>
                <a:cxn ang="0">
                  <a:pos x="79" y="118"/>
                </a:cxn>
                <a:cxn ang="0">
                  <a:pos x="77" y="116"/>
                </a:cxn>
                <a:cxn ang="0">
                  <a:pos x="22" y="116"/>
                </a:cxn>
                <a:cxn ang="0">
                  <a:pos x="16" y="102"/>
                </a:cxn>
                <a:cxn ang="0">
                  <a:pos x="30" y="73"/>
                </a:cxn>
                <a:cxn ang="0">
                  <a:pos x="45" y="48"/>
                </a:cxn>
                <a:cxn ang="0">
                  <a:pos x="45" y="48"/>
                </a:cxn>
                <a:cxn ang="0">
                  <a:pos x="50" y="43"/>
                </a:cxn>
                <a:cxn ang="0">
                  <a:pos x="53" y="29"/>
                </a:cxn>
                <a:cxn ang="0">
                  <a:pos x="50" y="28"/>
                </a:cxn>
                <a:cxn ang="0">
                  <a:pos x="49" y="31"/>
                </a:cxn>
                <a:cxn ang="0">
                  <a:pos x="47" y="41"/>
                </a:cxn>
                <a:cxn ang="0">
                  <a:pos x="40" y="45"/>
                </a:cxn>
                <a:cxn ang="0">
                  <a:pos x="32" y="44"/>
                </a:cxn>
                <a:cxn ang="0">
                  <a:pos x="30" y="44"/>
                </a:cxn>
                <a:cxn ang="0">
                  <a:pos x="17" y="53"/>
                </a:cxn>
                <a:cxn ang="0">
                  <a:pos x="14" y="53"/>
                </a:cxn>
                <a:cxn ang="0">
                  <a:pos x="6" y="45"/>
                </a:cxn>
                <a:cxn ang="0">
                  <a:pos x="7" y="41"/>
                </a:cxn>
                <a:cxn ang="0">
                  <a:pos x="28" y="16"/>
                </a:cxn>
                <a:cxn ang="0">
                  <a:pos x="28" y="14"/>
                </a:cxn>
                <a:cxn ang="0">
                  <a:pos x="25" y="6"/>
                </a:cxn>
                <a:cxn ang="0">
                  <a:pos x="44" y="12"/>
                </a:cxn>
                <a:cxn ang="0">
                  <a:pos x="79" y="52"/>
                </a:cxn>
                <a:cxn ang="0">
                  <a:pos x="71" y="93"/>
                </a:cxn>
                <a:cxn ang="0">
                  <a:pos x="72" y="96"/>
                </a:cxn>
                <a:cxn ang="0">
                  <a:pos x="73" y="96"/>
                </a:cxn>
                <a:cxn ang="0">
                  <a:pos x="75" y="95"/>
                </a:cxn>
                <a:cxn ang="0">
                  <a:pos x="83" y="52"/>
                </a:cxn>
                <a:cxn ang="0">
                  <a:pos x="44" y="8"/>
                </a:cxn>
                <a:cxn ang="0">
                  <a:pos x="24" y="0"/>
                </a:cxn>
                <a:cxn ang="0">
                  <a:pos x="22" y="0"/>
                </a:cxn>
                <a:cxn ang="0">
                  <a:pos x="21" y="2"/>
                </a:cxn>
                <a:cxn ang="0">
                  <a:pos x="24" y="15"/>
                </a:cxn>
                <a:cxn ang="0">
                  <a:pos x="4" y="37"/>
                </a:cxn>
              </a:cxnLst>
              <a:rect l="0" t="0" r="r" b="b"/>
              <a:pathLst>
                <a:path w="83" h="120">
                  <a:moveTo>
                    <a:pt x="4" y="37"/>
                  </a:moveTo>
                  <a:cubicBezTo>
                    <a:pt x="2" y="39"/>
                    <a:pt x="0" y="42"/>
                    <a:pt x="2" y="47"/>
                  </a:cubicBezTo>
                  <a:cubicBezTo>
                    <a:pt x="4" y="51"/>
                    <a:pt x="8" y="56"/>
                    <a:pt x="13" y="57"/>
                  </a:cubicBezTo>
                  <a:cubicBezTo>
                    <a:pt x="15" y="58"/>
                    <a:pt x="17" y="57"/>
                    <a:pt x="19" y="56"/>
                  </a:cubicBezTo>
                  <a:cubicBezTo>
                    <a:pt x="24" y="53"/>
                    <a:pt x="29" y="50"/>
                    <a:pt x="31" y="48"/>
                  </a:cubicBezTo>
                  <a:cubicBezTo>
                    <a:pt x="34" y="50"/>
                    <a:pt x="37" y="50"/>
                    <a:pt x="41" y="49"/>
                  </a:cubicBezTo>
                  <a:cubicBezTo>
                    <a:pt x="41" y="49"/>
                    <a:pt x="41" y="49"/>
                    <a:pt x="41" y="49"/>
                  </a:cubicBezTo>
                  <a:cubicBezTo>
                    <a:pt x="41" y="56"/>
                    <a:pt x="39" y="60"/>
                    <a:pt x="28" y="70"/>
                  </a:cubicBezTo>
                  <a:cubicBezTo>
                    <a:pt x="18" y="79"/>
                    <a:pt x="12" y="91"/>
                    <a:pt x="12" y="102"/>
                  </a:cubicBezTo>
                  <a:cubicBezTo>
                    <a:pt x="12" y="109"/>
                    <a:pt x="15" y="115"/>
                    <a:pt x="20" y="119"/>
                  </a:cubicBezTo>
                  <a:cubicBezTo>
                    <a:pt x="20" y="120"/>
                    <a:pt x="21" y="120"/>
                    <a:pt x="21" y="120"/>
                  </a:cubicBezTo>
                  <a:cubicBezTo>
                    <a:pt x="77" y="120"/>
                    <a:pt x="77" y="120"/>
                    <a:pt x="77" y="120"/>
                  </a:cubicBezTo>
                  <a:cubicBezTo>
                    <a:pt x="78" y="120"/>
                    <a:pt x="79" y="119"/>
                    <a:pt x="79" y="118"/>
                  </a:cubicBezTo>
                  <a:cubicBezTo>
                    <a:pt x="79" y="117"/>
                    <a:pt x="78" y="116"/>
                    <a:pt x="77" y="116"/>
                  </a:cubicBezTo>
                  <a:cubicBezTo>
                    <a:pt x="22" y="116"/>
                    <a:pt x="22" y="116"/>
                    <a:pt x="22" y="116"/>
                  </a:cubicBezTo>
                  <a:cubicBezTo>
                    <a:pt x="18" y="112"/>
                    <a:pt x="16" y="107"/>
                    <a:pt x="16" y="102"/>
                  </a:cubicBezTo>
                  <a:cubicBezTo>
                    <a:pt x="16" y="92"/>
                    <a:pt x="22" y="81"/>
                    <a:pt x="30" y="73"/>
                  </a:cubicBezTo>
                  <a:cubicBezTo>
                    <a:pt x="42" y="62"/>
                    <a:pt x="45" y="57"/>
                    <a:pt x="45" y="48"/>
                  </a:cubicBezTo>
                  <a:cubicBezTo>
                    <a:pt x="45" y="48"/>
                    <a:pt x="45" y="48"/>
                    <a:pt x="45" y="48"/>
                  </a:cubicBezTo>
                  <a:cubicBezTo>
                    <a:pt x="47" y="46"/>
                    <a:pt x="49" y="45"/>
                    <a:pt x="50" y="43"/>
                  </a:cubicBezTo>
                  <a:cubicBezTo>
                    <a:pt x="52" y="41"/>
                    <a:pt x="55" y="34"/>
                    <a:pt x="53" y="29"/>
                  </a:cubicBezTo>
                  <a:cubicBezTo>
                    <a:pt x="52" y="28"/>
                    <a:pt x="51" y="28"/>
                    <a:pt x="50" y="28"/>
                  </a:cubicBezTo>
                  <a:cubicBezTo>
                    <a:pt x="49" y="29"/>
                    <a:pt x="49" y="30"/>
                    <a:pt x="49" y="31"/>
                  </a:cubicBezTo>
                  <a:cubicBezTo>
                    <a:pt x="50" y="33"/>
                    <a:pt x="50" y="37"/>
                    <a:pt x="47" y="41"/>
                  </a:cubicBezTo>
                  <a:cubicBezTo>
                    <a:pt x="46" y="43"/>
                    <a:pt x="43" y="45"/>
                    <a:pt x="40" y="45"/>
                  </a:cubicBezTo>
                  <a:cubicBezTo>
                    <a:pt x="37" y="46"/>
                    <a:pt x="34" y="46"/>
                    <a:pt x="32" y="44"/>
                  </a:cubicBezTo>
                  <a:cubicBezTo>
                    <a:pt x="31" y="44"/>
                    <a:pt x="31" y="44"/>
                    <a:pt x="30" y="44"/>
                  </a:cubicBezTo>
                  <a:cubicBezTo>
                    <a:pt x="30" y="44"/>
                    <a:pt x="23" y="49"/>
                    <a:pt x="17" y="53"/>
                  </a:cubicBezTo>
                  <a:cubicBezTo>
                    <a:pt x="16" y="53"/>
                    <a:pt x="15" y="53"/>
                    <a:pt x="14" y="53"/>
                  </a:cubicBezTo>
                  <a:cubicBezTo>
                    <a:pt x="11" y="52"/>
                    <a:pt x="8" y="48"/>
                    <a:pt x="6" y="45"/>
                  </a:cubicBezTo>
                  <a:cubicBezTo>
                    <a:pt x="5" y="42"/>
                    <a:pt x="6" y="41"/>
                    <a:pt x="7" y="41"/>
                  </a:cubicBezTo>
                  <a:cubicBezTo>
                    <a:pt x="20" y="29"/>
                    <a:pt x="27" y="16"/>
                    <a:pt x="28" y="16"/>
                  </a:cubicBezTo>
                  <a:cubicBezTo>
                    <a:pt x="28" y="15"/>
                    <a:pt x="28" y="15"/>
                    <a:pt x="28" y="14"/>
                  </a:cubicBezTo>
                  <a:cubicBezTo>
                    <a:pt x="28" y="14"/>
                    <a:pt x="26" y="10"/>
                    <a:pt x="25" y="6"/>
                  </a:cubicBezTo>
                  <a:cubicBezTo>
                    <a:pt x="30" y="9"/>
                    <a:pt x="37" y="12"/>
                    <a:pt x="44" y="12"/>
                  </a:cubicBezTo>
                  <a:cubicBezTo>
                    <a:pt x="55" y="12"/>
                    <a:pt x="79" y="16"/>
                    <a:pt x="79" y="52"/>
                  </a:cubicBezTo>
                  <a:cubicBezTo>
                    <a:pt x="79" y="52"/>
                    <a:pt x="79" y="72"/>
                    <a:pt x="71" y="93"/>
                  </a:cubicBezTo>
                  <a:cubicBezTo>
                    <a:pt x="71" y="94"/>
                    <a:pt x="71" y="96"/>
                    <a:pt x="72" y="96"/>
                  </a:cubicBezTo>
                  <a:cubicBezTo>
                    <a:pt x="73" y="96"/>
                    <a:pt x="73" y="96"/>
                    <a:pt x="73" y="96"/>
                  </a:cubicBezTo>
                  <a:cubicBezTo>
                    <a:pt x="74" y="96"/>
                    <a:pt x="75" y="95"/>
                    <a:pt x="75" y="95"/>
                  </a:cubicBezTo>
                  <a:cubicBezTo>
                    <a:pt x="83" y="72"/>
                    <a:pt x="83" y="53"/>
                    <a:pt x="83" y="52"/>
                  </a:cubicBezTo>
                  <a:cubicBezTo>
                    <a:pt x="83" y="11"/>
                    <a:pt x="53" y="8"/>
                    <a:pt x="44" y="8"/>
                  </a:cubicBezTo>
                  <a:cubicBezTo>
                    <a:pt x="34" y="8"/>
                    <a:pt x="24" y="0"/>
                    <a:pt x="24" y="0"/>
                  </a:cubicBezTo>
                  <a:cubicBezTo>
                    <a:pt x="24" y="0"/>
                    <a:pt x="23" y="0"/>
                    <a:pt x="22" y="0"/>
                  </a:cubicBezTo>
                  <a:cubicBezTo>
                    <a:pt x="21" y="1"/>
                    <a:pt x="21" y="1"/>
                    <a:pt x="21" y="2"/>
                  </a:cubicBezTo>
                  <a:cubicBezTo>
                    <a:pt x="21" y="6"/>
                    <a:pt x="23" y="12"/>
                    <a:pt x="24" y="15"/>
                  </a:cubicBezTo>
                  <a:cubicBezTo>
                    <a:pt x="22" y="17"/>
                    <a:pt x="15" y="28"/>
                    <a:pt x="4" y="37"/>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Freeform 331">
              <a:extLst>
                <a:ext uri="{FF2B5EF4-FFF2-40B4-BE49-F238E27FC236}">
                  <a16:creationId xmlns:a16="http://schemas.microsoft.com/office/drawing/2014/main" id="{81D9AC70-D187-4346-A3D9-41D8DB953DAE}"/>
                </a:ext>
              </a:extLst>
            </p:cNvPr>
            <p:cNvSpPr/>
            <p:nvPr/>
          </p:nvSpPr>
          <p:spPr bwMode="auto">
            <a:xfrm>
              <a:off x="5376863" y="2649538"/>
              <a:ext cx="109538" cy="190500"/>
            </a:xfrm>
            <a:custGeom>
              <a:avLst/>
              <a:gdLst/>
              <a:ahLst/>
              <a:cxnLst>
                <a:cxn ang="0">
                  <a:pos x="26" y="6"/>
                </a:cxn>
                <a:cxn ang="0">
                  <a:pos x="2" y="0"/>
                </a:cxn>
                <a:cxn ang="0">
                  <a:pos x="0" y="2"/>
                </a:cxn>
                <a:cxn ang="0">
                  <a:pos x="2" y="4"/>
                </a:cxn>
                <a:cxn ang="0">
                  <a:pos x="24" y="9"/>
                </a:cxn>
                <a:cxn ang="0">
                  <a:pos x="44" y="52"/>
                </a:cxn>
                <a:cxn ang="0">
                  <a:pos x="40" y="82"/>
                </a:cxn>
                <a:cxn ang="0">
                  <a:pos x="42" y="84"/>
                </a:cxn>
                <a:cxn ang="0">
                  <a:pos x="42" y="84"/>
                </a:cxn>
                <a:cxn ang="0">
                  <a:pos x="44" y="82"/>
                </a:cxn>
                <a:cxn ang="0">
                  <a:pos x="48" y="52"/>
                </a:cxn>
                <a:cxn ang="0">
                  <a:pos x="26" y="6"/>
                </a:cxn>
              </a:cxnLst>
              <a:rect l="0" t="0" r="r" b="b"/>
              <a:pathLst>
                <a:path w="48" h="84">
                  <a:moveTo>
                    <a:pt x="26" y="6"/>
                  </a:moveTo>
                  <a:cubicBezTo>
                    <a:pt x="20" y="2"/>
                    <a:pt x="12" y="0"/>
                    <a:pt x="2" y="0"/>
                  </a:cubicBezTo>
                  <a:cubicBezTo>
                    <a:pt x="1" y="0"/>
                    <a:pt x="0" y="1"/>
                    <a:pt x="0" y="2"/>
                  </a:cubicBezTo>
                  <a:cubicBezTo>
                    <a:pt x="0" y="3"/>
                    <a:pt x="1" y="4"/>
                    <a:pt x="2" y="4"/>
                  </a:cubicBezTo>
                  <a:cubicBezTo>
                    <a:pt x="12" y="4"/>
                    <a:pt x="18" y="6"/>
                    <a:pt x="24" y="9"/>
                  </a:cubicBezTo>
                  <a:cubicBezTo>
                    <a:pt x="33" y="16"/>
                    <a:pt x="44" y="28"/>
                    <a:pt x="44" y="52"/>
                  </a:cubicBezTo>
                  <a:cubicBezTo>
                    <a:pt x="44" y="58"/>
                    <a:pt x="44" y="66"/>
                    <a:pt x="40" y="82"/>
                  </a:cubicBezTo>
                  <a:cubicBezTo>
                    <a:pt x="40" y="83"/>
                    <a:pt x="40" y="84"/>
                    <a:pt x="42" y="84"/>
                  </a:cubicBezTo>
                  <a:cubicBezTo>
                    <a:pt x="42" y="84"/>
                    <a:pt x="42" y="84"/>
                    <a:pt x="42" y="84"/>
                  </a:cubicBezTo>
                  <a:cubicBezTo>
                    <a:pt x="43" y="84"/>
                    <a:pt x="44" y="83"/>
                    <a:pt x="44" y="82"/>
                  </a:cubicBezTo>
                  <a:cubicBezTo>
                    <a:pt x="48" y="66"/>
                    <a:pt x="48" y="58"/>
                    <a:pt x="48" y="52"/>
                  </a:cubicBezTo>
                  <a:cubicBezTo>
                    <a:pt x="48" y="26"/>
                    <a:pt x="36" y="13"/>
                    <a:pt x="26" y="6"/>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 name="Group 77">
            <a:extLst>
              <a:ext uri="{FF2B5EF4-FFF2-40B4-BE49-F238E27FC236}">
                <a16:creationId xmlns:a16="http://schemas.microsoft.com/office/drawing/2014/main" id="{FF12704B-1CFC-45D2-A76C-0E529A49A974}"/>
              </a:ext>
            </a:extLst>
          </p:cNvPr>
          <p:cNvGrpSpPr/>
          <p:nvPr/>
        </p:nvGrpSpPr>
        <p:grpSpPr>
          <a:xfrm>
            <a:off x="4785902" y="1933832"/>
            <a:ext cx="488951" cy="486833"/>
            <a:chOff x="3498608" y="2077474"/>
            <a:chExt cx="366237" cy="366237"/>
          </a:xfrm>
        </p:grpSpPr>
        <p:sp>
          <p:nvSpPr>
            <p:cNvPr id="20" name="Oval 16">
              <a:extLst>
                <a:ext uri="{FF2B5EF4-FFF2-40B4-BE49-F238E27FC236}">
                  <a16:creationId xmlns:a16="http://schemas.microsoft.com/office/drawing/2014/main" id="{6615B3B4-6E05-47AA-B676-3BA572DC6E37}"/>
                </a:ext>
              </a:extLst>
            </p:cNvPr>
            <p:cNvSpPr/>
            <p:nvPr/>
          </p:nvSpPr>
          <p:spPr>
            <a:xfrm>
              <a:off x="3498608" y="2077474"/>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1" name="Group 37">
              <a:extLst>
                <a:ext uri="{FF2B5EF4-FFF2-40B4-BE49-F238E27FC236}">
                  <a16:creationId xmlns:a16="http://schemas.microsoft.com/office/drawing/2014/main" id="{DDCD6847-AD38-4419-9899-A4A6F2C4E49E}"/>
                </a:ext>
              </a:extLst>
            </p:cNvPr>
            <p:cNvGrpSpPr/>
            <p:nvPr/>
          </p:nvGrpSpPr>
          <p:grpSpPr>
            <a:xfrm>
              <a:off x="3559648" y="2167507"/>
              <a:ext cx="244158" cy="186172"/>
              <a:chOff x="1892301" y="2176463"/>
              <a:chExt cx="381000" cy="290513"/>
            </a:xfrm>
          </p:grpSpPr>
          <p:sp>
            <p:nvSpPr>
              <p:cNvPr id="22" name="Freeform 335">
                <a:extLst>
                  <a:ext uri="{FF2B5EF4-FFF2-40B4-BE49-F238E27FC236}">
                    <a16:creationId xmlns:a16="http://schemas.microsoft.com/office/drawing/2014/main" id="{A92BE85F-EDBD-4485-A43E-693D5DA3A4E4}"/>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Freeform 336">
                <a:extLst>
                  <a:ext uri="{FF2B5EF4-FFF2-40B4-BE49-F238E27FC236}">
                    <a16:creationId xmlns:a16="http://schemas.microsoft.com/office/drawing/2014/main" id="{DCA831DE-CD9E-4A09-9873-CF7F1FE64924}"/>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337">
                <a:extLst>
                  <a:ext uri="{FF2B5EF4-FFF2-40B4-BE49-F238E27FC236}">
                    <a16:creationId xmlns:a16="http://schemas.microsoft.com/office/drawing/2014/main" id="{7795355D-222E-441B-A90F-07E4410EC04A}"/>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 name="Freeform 338">
                <a:extLst>
                  <a:ext uri="{FF2B5EF4-FFF2-40B4-BE49-F238E27FC236}">
                    <a16:creationId xmlns:a16="http://schemas.microsoft.com/office/drawing/2014/main" id="{70054BA0-E814-405D-B617-AC78459D7C42}"/>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6" name="Group 42">
            <a:extLst>
              <a:ext uri="{FF2B5EF4-FFF2-40B4-BE49-F238E27FC236}">
                <a16:creationId xmlns:a16="http://schemas.microsoft.com/office/drawing/2014/main" id="{2BE57E11-6B0B-437E-97C9-AE8D0538EFCA}"/>
              </a:ext>
            </a:extLst>
          </p:cNvPr>
          <p:cNvGrpSpPr/>
          <p:nvPr/>
        </p:nvGrpSpPr>
        <p:grpSpPr>
          <a:xfrm>
            <a:off x="2093502" y="3637747"/>
            <a:ext cx="359833" cy="330200"/>
            <a:chOff x="1350963" y="2176463"/>
            <a:chExt cx="315913" cy="290513"/>
          </a:xfrm>
          <a:solidFill>
            <a:schemeClr val="bg1"/>
          </a:solidFill>
        </p:grpSpPr>
        <p:sp>
          <p:nvSpPr>
            <p:cNvPr id="27" name="Freeform 339">
              <a:extLst>
                <a:ext uri="{FF2B5EF4-FFF2-40B4-BE49-F238E27FC236}">
                  <a16:creationId xmlns:a16="http://schemas.microsoft.com/office/drawing/2014/main" id="{43DB9227-4803-4C3B-A1CF-361EC723221D}"/>
                </a:ext>
              </a:extLst>
            </p:cNvPr>
            <p:cNvSpPr>
              <a:spLocks noEditPoints="1"/>
            </p:cNvSpPr>
            <p:nvPr/>
          </p:nvSpPr>
          <p:spPr>
            <a:xfrm>
              <a:off x="1350963" y="2193925"/>
              <a:ext cx="292100" cy="187325"/>
            </a:xfrm>
            <a:custGeom>
              <a:avLst/>
              <a:gdLst/>
              <a:ahLst/>
              <a:cxnLst>
                <a:cxn ang="0">
                  <a:pos x="109" y="1"/>
                </a:cxn>
                <a:cxn ang="0">
                  <a:pos x="108" y="0"/>
                </a:cxn>
                <a:cxn ang="0">
                  <a:pos x="106" y="0"/>
                </a:cxn>
                <a:cxn ang="0">
                  <a:pos x="58" y="25"/>
                </a:cxn>
                <a:cxn ang="0">
                  <a:pos x="58" y="28"/>
                </a:cxn>
                <a:cxn ang="0">
                  <a:pos x="58" y="30"/>
                </a:cxn>
                <a:cxn ang="0">
                  <a:pos x="31" y="45"/>
                </a:cxn>
                <a:cxn ang="0">
                  <a:pos x="30" y="48"/>
                </a:cxn>
                <a:cxn ang="0">
                  <a:pos x="31" y="50"/>
                </a:cxn>
                <a:cxn ang="0">
                  <a:pos x="2" y="64"/>
                </a:cxn>
                <a:cxn ang="0">
                  <a:pos x="1" y="67"/>
                </a:cxn>
                <a:cxn ang="0">
                  <a:pos x="7" y="81"/>
                </a:cxn>
                <a:cxn ang="0">
                  <a:pos x="9" y="82"/>
                </a:cxn>
                <a:cxn ang="0">
                  <a:pos x="9" y="82"/>
                </a:cxn>
                <a:cxn ang="0">
                  <a:pos x="40" y="71"/>
                </a:cxn>
                <a:cxn ang="0">
                  <a:pos x="41" y="74"/>
                </a:cxn>
                <a:cxn ang="0">
                  <a:pos x="43" y="75"/>
                </a:cxn>
                <a:cxn ang="0">
                  <a:pos x="43" y="75"/>
                </a:cxn>
                <a:cxn ang="0">
                  <a:pos x="72" y="66"/>
                </a:cxn>
                <a:cxn ang="0">
                  <a:pos x="73" y="69"/>
                </a:cxn>
                <a:cxn ang="0">
                  <a:pos x="75" y="70"/>
                </a:cxn>
                <a:cxn ang="0">
                  <a:pos x="76" y="70"/>
                </a:cxn>
                <a:cxn ang="0">
                  <a:pos x="128" y="54"/>
                </a:cxn>
                <a:cxn ang="0">
                  <a:pos x="129" y="53"/>
                </a:cxn>
                <a:cxn ang="0">
                  <a:pos x="129" y="51"/>
                </a:cxn>
                <a:cxn ang="0">
                  <a:pos x="109" y="1"/>
                </a:cxn>
                <a:cxn ang="0">
                  <a:pos x="10" y="78"/>
                </a:cxn>
                <a:cxn ang="0">
                  <a:pos x="5" y="67"/>
                </a:cxn>
                <a:cxn ang="0">
                  <a:pos x="33" y="54"/>
                </a:cxn>
                <a:cxn ang="0">
                  <a:pos x="38" y="68"/>
                </a:cxn>
                <a:cxn ang="0">
                  <a:pos x="10" y="78"/>
                </a:cxn>
                <a:cxn ang="0">
                  <a:pos x="44" y="70"/>
                </a:cxn>
                <a:cxn ang="0">
                  <a:pos x="43" y="68"/>
                </a:cxn>
                <a:cxn ang="0">
                  <a:pos x="43" y="68"/>
                </a:cxn>
                <a:cxn ang="0">
                  <a:pos x="35" y="50"/>
                </a:cxn>
                <a:cxn ang="0">
                  <a:pos x="35" y="50"/>
                </a:cxn>
                <a:cxn ang="0">
                  <a:pos x="34" y="48"/>
                </a:cxn>
                <a:cxn ang="0">
                  <a:pos x="60" y="34"/>
                </a:cxn>
                <a:cxn ang="0">
                  <a:pos x="69" y="59"/>
                </a:cxn>
                <a:cxn ang="0">
                  <a:pos x="71" y="63"/>
                </a:cxn>
                <a:cxn ang="0">
                  <a:pos x="44" y="70"/>
                </a:cxn>
                <a:cxn ang="0">
                  <a:pos x="76" y="66"/>
                </a:cxn>
                <a:cxn ang="0">
                  <a:pos x="75" y="63"/>
                </a:cxn>
                <a:cxn ang="0">
                  <a:pos x="75" y="63"/>
                </a:cxn>
                <a:cxn ang="0">
                  <a:pos x="73" y="57"/>
                </a:cxn>
                <a:cxn ang="0">
                  <a:pos x="62" y="28"/>
                </a:cxn>
                <a:cxn ang="0">
                  <a:pos x="106" y="5"/>
                </a:cxn>
                <a:cxn ang="0">
                  <a:pos x="124" y="51"/>
                </a:cxn>
                <a:cxn ang="0">
                  <a:pos x="76" y="66"/>
                </a:cxn>
              </a:cxnLst>
              <a:rect l="0" t="0" r="0" b="0"/>
              <a:pathLst>
                <a:path w="129" h="82">
                  <a:moveTo>
                    <a:pt x="109" y="1"/>
                  </a:moveTo>
                  <a:cubicBezTo>
                    <a:pt x="109" y="1"/>
                    <a:pt x="108" y="0"/>
                    <a:pt x="108" y="0"/>
                  </a:cubicBezTo>
                  <a:cubicBezTo>
                    <a:pt x="107" y="0"/>
                    <a:pt x="107" y="0"/>
                    <a:pt x="106" y="0"/>
                  </a:cubicBezTo>
                  <a:cubicBezTo>
                    <a:pt x="58" y="25"/>
                    <a:pt x="58" y="25"/>
                    <a:pt x="58" y="25"/>
                  </a:cubicBezTo>
                  <a:cubicBezTo>
                    <a:pt x="58" y="26"/>
                    <a:pt x="57" y="27"/>
                    <a:pt x="58" y="28"/>
                  </a:cubicBezTo>
                  <a:cubicBezTo>
                    <a:pt x="58" y="30"/>
                    <a:pt x="58" y="30"/>
                    <a:pt x="58" y="30"/>
                  </a:cubicBezTo>
                  <a:cubicBezTo>
                    <a:pt x="31" y="45"/>
                    <a:pt x="31" y="45"/>
                    <a:pt x="31" y="45"/>
                  </a:cubicBezTo>
                  <a:cubicBezTo>
                    <a:pt x="30" y="46"/>
                    <a:pt x="30" y="47"/>
                    <a:pt x="30" y="48"/>
                  </a:cubicBezTo>
                  <a:cubicBezTo>
                    <a:pt x="31" y="50"/>
                    <a:pt x="31" y="50"/>
                    <a:pt x="31" y="50"/>
                  </a:cubicBezTo>
                  <a:cubicBezTo>
                    <a:pt x="2" y="64"/>
                    <a:pt x="2" y="64"/>
                    <a:pt x="2" y="64"/>
                  </a:cubicBezTo>
                  <a:cubicBezTo>
                    <a:pt x="1" y="65"/>
                    <a:pt x="0" y="66"/>
                    <a:pt x="1" y="67"/>
                  </a:cubicBezTo>
                  <a:cubicBezTo>
                    <a:pt x="7" y="81"/>
                    <a:pt x="7" y="81"/>
                    <a:pt x="7" y="81"/>
                  </a:cubicBezTo>
                  <a:cubicBezTo>
                    <a:pt x="7" y="82"/>
                    <a:pt x="8" y="82"/>
                    <a:pt x="9" y="82"/>
                  </a:cubicBezTo>
                  <a:cubicBezTo>
                    <a:pt x="9" y="82"/>
                    <a:pt x="9" y="82"/>
                    <a:pt x="9" y="82"/>
                  </a:cubicBezTo>
                  <a:cubicBezTo>
                    <a:pt x="40" y="71"/>
                    <a:pt x="40" y="71"/>
                    <a:pt x="40" y="71"/>
                  </a:cubicBezTo>
                  <a:cubicBezTo>
                    <a:pt x="41" y="74"/>
                    <a:pt x="41" y="74"/>
                    <a:pt x="41" y="74"/>
                  </a:cubicBezTo>
                  <a:cubicBezTo>
                    <a:pt x="41" y="74"/>
                    <a:pt x="42" y="75"/>
                    <a:pt x="43" y="75"/>
                  </a:cubicBezTo>
                  <a:cubicBezTo>
                    <a:pt x="43" y="75"/>
                    <a:pt x="43" y="75"/>
                    <a:pt x="43" y="75"/>
                  </a:cubicBezTo>
                  <a:cubicBezTo>
                    <a:pt x="72" y="66"/>
                    <a:pt x="72" y="66"/>
                    <a:pt x="72" y="66"/>
                  </a:cubicBezTo>
                  <a:cubicBezTo>
                    <a:pt x="73" y="69"/>
                    <a:pt x="73" y="69"/>
                    <a:pt x="73" y="69"/>
                  </a:cubicBezTo>
                  <a:cubicBezTo>
                    <a:pt x="73" y="70"/>
                    <a:pt x="74" y="70"/>
                    <a:pt x="75" y="70"/>
                  </a:cubicBezTo>
                  <a:cubicBezTo>
                    <a:pt x="75" y="70"/>
                    <a:pt x="75" y="70"/>
                    <a:pt x="76" y="70"/>
                  </a:cubicBezTo>
                  <a:cubicBezTo>
                    <a:pt x="128" y="54"/>
                    <a:pt x="128" y="54"/>
                    <a:pt x="128" y="54"/>
                  </a:cubicBezTo>
                  <a:cubicBezTo>
                    <a:pt x="128" y="54"/>
                    <a:pt x="129" y="53"/>
                    <a:pt x="129" y="53"/>
                  </a:cubicBezTo>
                  <a:cubicBezTo>
                    <a:pt x="129" y="52"/>
                    <a:pt x="129" y="52"/>
                    <a:pt x="129" y="51"/>
                  </a:cubicBezTo>
                  <a:lnTo>
                    <a:pt x="109" y="1"/>
                  </a:lnTo>
                  <a:close/>
                  <a:moveTo>
                    <a:pt x="10" y="78"/>
                  </a:moveTo>
                  <a:cubicBezTo>
                    <a:pt x="5" y="67"/>
                    <a:pt x="5" y="67"/>
                    <a:pt x="5" y="67"/>
                  </a:cubicBezTo>
                  <a:cubicBezTo>
                    <a:pt x="33" y="54"/>
                    <a:pt x="33" y="54"/>
                    <a:pt x="33" y="54"/>
                  </a:cubicBezTo>
                  <a:cubicBezTo>
                    <a:pt x="38" y="68"/>
                    <a:pt x="38" y="68"/>
                    <a:pt x="38" y="68"/>
                  </a:cubicBezTo>
                  <a:lnTo>
                    <a:pt x="10" y="78"/>
                  </a:lnTo>
                  <a:close/>
                  <a:moveTo>
                    <a:pt x="44" y="70"/>
                  </a:moveTo>
                  <a:cubicBezTo>
                    <a:pt x="43" y="68"/>
                    <a:pt x="43" y="68"/>
                    <a:pt x="43" y="68"/>
                  </a:cubicBezTo>
                  <a:cubicBezTo>
                    <a:pt x="43" y="68"/>
                    <a:pt x="43" y="68"/>
                    <a:pt x="43" y="68"/>
                  </a:cubicBezTo>
                  <a:cubicBezTo>
                    <a:pt x="35" y="50"/>
                    <a:pt x="35" y="50"/>
                    <a:pt x="35" y="50"/>
                  </a:cubicBezTo>
                  <a:cubicBezTo>
                    <a:pt x="35" y="50"/>
                    <a:pt x="35" y="50"/>
                    <a:pt x="35" y="50"/>
                  </a:cubicBezTo>
                  <a:cubicBezTo>
                    <a:pt x="34" y="48"/>
                    <a:pt x="34" y="48"/>
                    <a:pt x="34" y="48"/>
                  </a:cubicBezTo>
                  <a:cubicBezTo>
                    <a:pt x="60" y="34"/>
                    <a:pt x="60" y="34"/>
                    <a:pt x="60" y="34"/>
                  </a:cubicBezTo>
                  <a:cubicBezTo>
                    <a:pt x="69" y="59"/>
                    <a:pt x="69" y="59"/>
                    <a:pt x="69" y="59"/>
                  </a:cubicBezTo>
                  <a:cubicBezTo>
                    <a:pt x="71" y="63"/>
                    <a:pt x="71" y="63"/>
                    <a:pt x="71" y="63"/>
                  </a:cubicBezTo>
                  <a:lnTo>
                    <a:pt x="44" y="70"/>
                  </a:lnTo>
                  <a:close/>
                  <a:moveTo>
                    <a:pt x="76" y="66"/>
                  </a:moveTo>
                  <a:cubicBezTo>
                    <a:pt x="75" y="63"/>
                    <a:pt x="75" y="63"/>
                    <a:pt x="75" y="63"/>
                  </a:cubicBezTo>
                  <a:cubicBezTo>
                    <a:pt x="75" y="63"/>
                    <a:pt x="75" y="63"/>
                    <a:pt x="75" y="63"/>
                  </a:cubicBezTo>
                  <a:cubicBezTo>
                    <a:pt x="73" y="57"/>
                    <a:pt x="73" y="57"/>
                    <a:pt x="73" y="57"/>
                  </a:cubicBezTo>
                  <a:cubicBezTo>
                    <a:pt x="62" y="28"/>
                    <a:pt x="62" y="28"/>
                    <a:pt x="62" y="28"/>
                  </a:cubicBezTo>
                  <a:cubicBezTo>
                    <a:pt x="106" y="5"/>
                    <a:pt x="106" y="5"/>
                    <a:pt x="106" y="5"/>
                  </a:cubicBezTo>
                  <a:cubicBezTo>
                    <a:pt x="124" y="51"/>
                    <a:pt x="124" y="51"/>
                    <a:pt x="124" y="51"/>
                  </a:cubicBezTo>
                  <a:lnTo>
                    <a:pt x="76" y="66"/>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 name="Freeform 340">
              <a:extLst>
                <a:ext uri="{FF2B5EF4-FFF2-40B4-BE49-F238E27FC236}">
                  <a16:creationId xmlns:a16="http://schemas.microsoft.com/office/drawing/2014/main" id="{28997B5D-C442-4FF9-934B-99E8C0E98560}"/>
                </a:ext>
              </a:extLst>
            </p:cNvPr>
            <p:cNvSpPr/>
            <p:nvPr/>
          </p:nvSpPr>
          <p:spPr>
            <a:xfrm>
              <a:off x="1603376" y="2176463"/>
              <a:ext cx="63500" cy="144463"/>
            </a:xfrm>
            <a:custGeom>
              <a:avLst/>
              <a:gdLst/>
              <a:ahLst/>
              <a:cxnLst>
                <a:cxn ang="0">
                  <a:pos x="4" y="1"/>
                </a:cxn>
                <a:cxn ang="0">
                  <a:pos x="1" y="0"/>
                </a:cxn>
                <a:cxn ang="0">
                  <a:pos x="0" y="3"/>
                </a:cxn>
                <a:cxn ang="0">
                  <a:pos x="24" y="63"/>
                </a:cxn>
                <a:cxn ang="0">
                  <a:pos x="26" y="64"/>
                </a:cxn>
                <a:cxn ang="0">
                  <a:pos x="27" y="64"/>
                </a:cxn>
                <a:cxn ang="0">
                  <a:pos x="28" y="61"/>
                </a:cxn>
                <a:cxn ang="0">
                  <a:pos x="4" y="1"/>
                </a:cxn>
              </a:cxnLst>
              <a:rect l="0" t="0" r="0" b="0"/>
              <a:pathLst>
                <a:path w="28" h="64">
                  <a:moveTo>
                    <a:pt x="4" y="1"/>
                  </a:moveTo>
                  <a:cubicBezTo>
                    <a:pt x="3" y="0"/>
                    <a:pt x="2" y="0"/>
                    <a:pt x="1" y="0"/>
                  </a:cubicBezTo>
                  <a:cubicBezTo>
                    <a:pt x="0" y="1"/>
                    <a:pt x="0" y="2"/>
                    <a:pt x="0" y="3"/>
                  </a:cubicBezTo>
                  <a:cubicBezTo>
                    <a:pt x="24" y="63"/>
                    <a:pt x="24" y="63"/>
                    <a:pt x="24" y="63"/>
                  </a:cubicBezTo>
                  <a:cubicBezTo>
                    <a:pt x="24" y="64"/>
                    <a:pt x="25" y="64"/>
                    <a:pt x="26" y="64"/>
                  </a:cubicBezTo>
                  <a:cubicBezTo>
                    <a:pt x="26" y="64"/>
                    <a:pt x="27" y="64"/>
                    <a:pt x="27" y="64"/>
                  </a:cubicBezTo>
                  <a:cubicBezTo>
                    <a:pt x="28" y="63"/>
                    <a:pt x="28" y="62"/>
                    <a:pt x="28" y="61"/>
                  </a:cubicBezTo>
                  <a:lnTo>
                    <a:pt x="4" y="1"/>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341">
              <a:extLst>
                <a:ext uri="{FF2B5EF4-FFF2-40B4-BE49-F238E27FC236}">
                  <a16:creationId xmlns:a16="http://schemas.microsoft.com/office/drawing/2014/main" id="{35648B36-7230-4E38-BF43-D609C3B35C78}"/>
                </a:ext>
              </a:extLst>
            </p:cNvPr>
            <p:cNvSpPr>
              <a:spLocks noEditPoints="1"/>
            </p:cNvSpPr>
            <p:nvPr/>
          </p:nvSpPr>
          <p:spPr>
            <a:xfrm>
              <a:off x="1411288" y="2366963"/>
              <a:ext cx="173038" cy="100013"/>
            </a:xfrm>
            <a:custGeom>
              <a:avLst/>
              <a:gdLst/>
              <a:ahLst/>
              <a:cxnLst>
                <a:cxn ang="0">
                  <a:pos x="44" y="0"/>
                </a:cxn>
                <a:cxn ang="0">
                  <a:pos x="32" y="0"/>
                </a:cxn>
                <a:cxn ang="0">
                  <a:pos x="24" y="8"/>
                </a:cxn>
                <a:cxn ang="0">
                  <a:pos x="24" y="13"/>
                </a:cxn>
                <a:cxn ang="0">
                  <a:pos x="0" y="41"/>
                </a:cxn>
                <a:cxn ang="0">
                  <a:pos x="1" y="44"/>
                </a:cxn>
                <a:cxn ang="0">
                  <a:pos x="2" y="44"/>
                </a:cxn>
                <a:cxn ang="0">
                  <a:pos x="4" y="43"/>
                </a:cxn>
                <a:cxn ang="0">
                  <a:pos x="27" y="16"/>
                </a:cxn>
                <a:cxn ang="0">
                  <a:pos x="36" y="16"/>
                </a:cxn>
                <a:cxn ang="0">
                  <a:pos x="36" y="42"/>
                </a:cxn>
                <a:cxn ang="0">
                  <a:pos x="38" y="44"/>
                </a:cxn>
                <a:cxn ang="0">
                  <a:pos x="40" y="42"/>
                </a:cxn>
                <a:cxn ang="0">
                  <a:pos x="40" y="16"/>
                </a:cxn>
                <a:cxn ang="0">
                  <a:pos x="49" y="16"/>
                </a:cxn>
                <a:cxn ang="0">
                  <a:pos x="72" y="43"/>
                </a:cxn>
                <a:cxn ang="0">
                  <a:pos x="74" y="44"/>
                </a:cxn>
                <a:cxn ang="0">
                  <a:pos x="75" y="44"/>
                </a:cxn>
                <a:cxn ang="0">
                  <a:pos x="76" y="41"/>
                </a:cxn>
                <a:cxn ang="0">
                  <a:pos x="52" y="13"/>
                </a:cxn>
                <a:cxn ang="0">
                  <a:pos x="52" y="8"/>
                </a:cxn>
                <a:cxn ang="0">
                  <a:pos x="44" y="0"/>
                </a:cxn>
                <a:cxn ang="0">
                  <a:pos x="48" y="12"/>
                </a:cxn>
                <a:cxn ang="0">
                  <a:pos x="28" y="12"/>
                </a:cxn>
                <a:cxn ang="0">
                  <a:pos x="28" y="8"/>
                </a:cxn>
                <a:cxn ang="0">
                  <a:pos x="32" y="4"/>
                </a:cxn>
                <a:cxn ang="0">
                  <a:pos x="44" y="4"/>
                </a:cxn>
                <a:cxn ang="0">
                  <a:pos x="48" y="8"/>
                </a:cxn>
                <a:cxn ang="0">
                  <a:pos x="48" y="12"/>
                </a:cxn>
              </a:cxnLst>
              <a:rect l="0" t="0" r="0" b="0"/>
              <a:pathLst>
                <a:path w="76" h="44">
                  <a:moveTo>
                    <a:pt x="44" y="0"/>
                  </a:moveTo>
                  <a:cubicBezTo>
                    <a:pt x="32" y="0"/>
                    <a:pt x="32" y="0"/>
                    <a:pt x="32" y="0"/>
                  </a:cubicBezTo>
                  <a:cubicBezTo>
                    <a:pt x="27" y="0"/>
                    <a:pt x="24" y="3"/>
                    <a:pt x="24" y="8"/>
                  </a:cubicBezTo>
                  <a:cubicBezTo>
                    <a:pt x="24" y="13"/>
                    <a:pt x="24" y="13"/>
                    <a:pt x="24" y="13"/>
                  </a:cubicBezTo>
                  <a:cubicBezTo>
                    <a:pt x="0" y="41"/>
                    <a:pt x="0" y="41"/>
                    <a:pt x="0" y="41"/>
                  </a:cubicBezTo>
                  <a:cubicBezTo>
                    <a:pt x="0" y="42"/>
                    <a:pt x="0" y="43"/>
                    <a:pt x="1" y="44"/>
                  </a:cubicBezTo>
                  <a:cubicBezTo>
                    <a:pt x="1" y="44"/>
                    <a:pt x="2" y="44"/>
                    <a:pt x="2" y="44"/>
                  </a:cubicBezTo>
                  <a:cubicBezTo>
                    <a:pt x="3" y="44"/>
                    <a:pt x="3" y="44"/>
                    <a:pt x="4" y="43"/>
                  </a:cubicBezTo>
                  <a:cubicBezTo>
                    <a:pt x="27" y="16"/>
                    <a:pt x="27" y="16"/>
                    <a:pt x="27" y="16"/>
                  </a:cubicBezTo>
                  <a:cubicBezTo>
                    <a:pt x="36" y="16"/>
                    <a:pt x="36" y="16"/>
                    <a:pt x="36" y="16"/>
                  </a:cubicBezTo>
                  <a:cubicBezTo>
                    <a:pt x="36" y="42"/>
                    <a:pt x="36" y="42"/>
                    <a:pt x="36" y="42"/>
                  </a:cubicBezTo>
                  <a:cubicBezTo>
                    <a:pt x="36" y="43"/>
                    <a:pt x="37" y="44"/>
                    <a:pt x="38" y="44"/>
                  </a:cubicBezTo>
                  <a:cubicBezTo>
                    <a:pt x="39" y="44"/>
                    <a:pt x="40" y="43"/>
                    <a:pt x="40" y="42"/>
                  </a:cubicBezTo>
                  <a:cubicBezTo>
                    <a:pt x="40" y="16"/>
                    <a:pt x="40" y="16"/>
                    <a:pt x="40" y="16"/>
                  </a:cubicBezTo>
                  <a:cubicBezTo>
                    <a:pt x="49" y="16"/>
                    <a:pt x="49" y="16"/>
                    <a:pt x="49" y="16"/>
                  </a:cubicBezTo>
                  <a:cubicBezTo>
                    <a:pt x="72" y="43"/>
                    <a:pt x="72" y="43"/>
                    <a:pt x="72" y="43"/>
                  </a:cubicBezTo>
                  <a:cubicBezTo>
                    <a:pt x="73" y="44"/>
                    <a:pt x="73" y="44"/>
                    <a:pt x="74" y="44"/>
                  </a:cubicBezTo>
                  <a:cubicBezTo>
                    <a:pt x="74" y="44"/>
                    <a:pt x="75" y="44"/>
                    <a:pt x="75" y="44"/>
                  </a:cubicBezTo>
                  <a:cubicBezTo>
                    <a:pt x="76" y="43"/>
                    <a:pt x="76" y="42"/>
                    <a:pt x="76" y="41"/>
                  </a:cubicBezTo>
                  <a:cubicBezTo>
                    <a:pt x="52" y="13"/>
                    <a:pt x="52" y="13"/>
                    <a:pt x="52" y="13"/>
                  </a:cubicBezTo>
                  <a:cubicBezTo>
                    <a:pt x="52" y="8"/>
                    <a:pt x="52" y="8"/>
                    <a:pt x="52" y="8"/>
                  </a:cubicBezTo>
                  <a:cubicBezTo>
                    <a:pt x="52" y="4"/>
                    <a:pt x="48" y="0"/>
                    <a:pt x="44" y="0"/>
                  </a:cubicBezTo>
                  <a:close/>
                  <a:moveTo>
                    <a:pt x="48" y="12"/>
                  </a:moveTo>
                  <a:cubicBezTo>
                    <a:pt x="28" y="12"/>
                    <a:pt x="28" y="12"/>
                    <a:pt x="28" y="12"/>
                  </a:cubicBezTo>
                  <a:cubicBezTo>
                    <a:pt x="28" y="8"/>
                    <a:pt x="28" y="8"/>
                    <a:pt x="28" y="8"/>
                  </a:cubicBezTo>
                  <a:cubicBezTo>
                    <a:pt x="28" y="6"/>
                    <a:pt x="30" y="4"/>
                    <a:pt x="32" y="4"/>
                  </a:cubicBezTo>
                  <a:cubicBezTo>
                    <a:pt x="44" y="4"/>
                    <a:pt x="44" y="4"/>
                    <a:pt x="44" y="4"/>
                  </a:cubicBezTo>
                  <a:cubicBezTo>
                    <a:pt x="46" y="4"/>
                    <a:pt x="48" y="6"/>
                    <a:pt x="48" y="8"/>
                  </a:cubicBezTo>
                  <a:lnTo>
                    <a:pt x="48" y="12"/>
                  </a:ln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0" name="Group 50">
            <a:extLst>
              <a:ext uri="{FF2B5EF4-FFF2-40B4-BE49-F238E27FC236}">
                <a16:creationId xmlns:a16="http://schemas.microsoft.com/office/drawing/2014/main" id="{9ACCAC94-43D6-4B88-9759-21DF97B91568}"/>
              </a:ext>
            </a:extLst>
          </p:cNvPr>
          <p:cNvGrpSpPr/>
          <p:nvPr/>
        </p:nvGrpSpPr>
        <p:grpSpPr>
          <a:xfrm>
            <a:off x="10020419" y="3635632"/>
            <a:ext cx="328083" cy="334433"/>
            <a:chOff x="5327651" y="2173288"/>
            <a:chExt cx="287338" cy="293687"/>
          </a:xfrm>
          <a:solidFill>
            <a:schemeClr val="bg1"/>
          </a:solidFill>
        </p:grpSpPr>
        <p:sp>
          <p:nvSpPr>
            <p:cNvPr id="31" name="Freeform 358">
              <a:extLst>
                <a:ext uri="{FF2B5EF4-FFF2-40B4-BE49-F238E27FC236}">
                  <a16:creationId xmlns:a16="http://schemas.microsoft.com/office/drawing/2014/main" id="{5B00BFCB-9FFE-45B3-89CC-7910918864ED}"/>
                </a:ext>
              </a:extLst>
            </p:cNvPr>
            <p:cNvSpPr>
              <a:spLocks noEditPoints="1"/>
            </p:cNvSpPr>
            <p:nvPr/>
          </p:nvSpPr>
          <p:spPr>
            <a:xfrm>
              <a:off x="5327651" y="2173288"/>
              <a:ext cx="287338" cy="171450"/>
            </a:xfrm>
            <a:custGeom>
              <a:avLst/>
              <a:gdLst/>
              <a:ahLst/>
              <a:cxnLst>
                <a:cxn ang="0">
                  <a:pos x="121" y="30"/>
                </a:cxn>
                <a:cxn ang="0">
                  <a:pos x="75" y="4"/>
                </a:cxn>
                <a:cxn ang="0">
                  <a:pos x="52" y="4"/>
                </a:cxn>
                <a:cxn ang="0">
                  <a:pos x="5" y="30"/>
                </a:cxn>
                <a:cxn ang="0">
                  <a:pos x="0" y="38"/>
                </a:cxn>
                <a:cxn ang="0">
                  <a:pos x="5" y="46"/>
                </a:cxn>
                <a:cxn ang="0">
                  <a:pos x="52" y="72"/>
                </a:cxn>
                <a:cxn ang="0">
                  <a:pos x="63" y="75"/>
                </a:cxn>
                <a:cxn ang="0">
                  <a:pos x="75" y="72"/>
                </a:cxn>
                <a:cxn ang="0">
                  <a:pos x="121" y="46"/>
                </a:cxn>
                <a:cxn ang="0">
                  <a:pos x="127" y="38"/>
                </a:cxn>
                <a:cxn ang="0">
                  <a:pos x="121" y="30"/>
                </a:cxn>
                <a:cxn ang="0">
                  <a:pos x="119" y="42"/>
                </a:cxn>
                <a:cxn ang="0">
                  <a:pos x="73" y="68"/>
                </a:cxn>
                <a:cxn ang="0">
                  <a:pos x="54" y="68"/>
                </a:cxn>
                <a:cxn ang="0">
                  <a:pos x="7" y="42"/>
                </a:cxn>
                <a:cxn ang="0">
                  <a:pos x="4" y="38"/>
                </a:cxn>
                <a:cxn ang="0">
                  <a:pos x="7" y="34"/>
                </a:cxn>
                <a:cxn ang="0">
                  <a:pos x="54" y="8"/>
                </a:cxn>
                <a:cxn ang="0">
                  <a:pos x="63" y="6"/>
                </a:cxn>
                <a:cxn ang="0">
                  <a:pos x="73" y="8"/>
                </a:cxn>
                <a:cxn ang="0">
                  <a:pos x="119" y="34"/>
                </a:cxn>
                <a:cxn ang="0">
                  <a:pos x="122" y="38"/>
                </a:cxn>
                <a:cxn ang="0">
                  <a:pos x="119" y="42"/>
                </a:cxn>
              </a:cxnLst>
              <a:rect l="0" t="0" r="0" b="0"/>
              <a:pathLst>
                <a:path w="127" h="75">
                  <a:moveTo>
                    <a:pt x="121" y="30"/>
                  </a:moveTo>
                  <a:cubicBezTo>
                    <a:pt x="75" y="4"/>
                    <a:pt x="75" y="4"/>
                    <a:pt x="75" y="4"/>
                  </a:cubicBezTo>
                  <a:cubicBezTo>
                    <a:pt x="69" y="0"/>
                    <a:pt x="58" y="0"/>
                    <a:pt x="52" y="4"/>
                  </a:cubicBezTo>
                  <a:cubicBezTo>
                    <a:pt x="5" y="30"/>
                    <a:pt x="5" y="30"/>
                    <a:pt x="5" y="30"/>
                  </a:cubicBezTo>
                  <a:cubicBezTo>
                    <a:pt x="2" y="32"/>
                    <a:pt x="0" y="35"/>
                    <a:pt x="0" y="38"/>
                  </a:cubicBezTo>
                  <a:cubicBezTo>
                    <a:pt x="0" y="41"/>
                    <a:pt x="2" y="44"/>
                    <a:pt x="5" y="46"/>
                  </a:cubicBezTo>
                  <a:cubicBezTo>
                    <a:pt x="52" y="72"/>
                    <a:pt x="52" y="72"/>
                    <a:pt x="52" y="72"/>
                  </a:cubicBezTo>
                  <a:cubicBezTo>
                    <a:pt x="55" y="74"/>
                    <a:pt x="59" y="75"/>
                    <a:pt x="63" y="75"/>
                  </a:cubicBezTo>
                  <a:cubicBezTo>
                    <a:pt x="68" y="75"/>
                    <a:pt x="72" y="74"/>
                    <a:pt x="75" y="72"/>
                  </a:cubicBezTo>
                  <a:cubicBezTo>
                    <a:pt x="121" y="46"/>
                    <a:pt x="121" y="46"/>
                    <a:pt x="121" y="46"/>
                  </a:cubicBezTo>
                  <a:cubicBezTo>
                    <a:pt x="125" y="44"/>
                    <a:pt x="127" y="41"/>
                    <a:pt x="127" y="38"/>
                  </a:cubicBezTo>
                  <a:cubicBezTo>
                    <a:pt x="127" y="35"/>
                    <a:pt x="125" y="32"/>
                    <a:pt x="121" y="30"/>
                  </a:cubicBezTo>
                  <a:close/>
                  <a:moveTo>
                    <a:pt x="119" y="42"/>
                  </a:moveTo>
                  <a:cubicBezTo>
                    <a:pt x="73" y="68"/>
                    <a:pt x="73" y="68"/>
                    <a:pt x="73" y="68"/>
                  </a:cubicBezTo>
                  <a:cubicBezTo>
                    <a:pt x="68" y="71"/>
                    <a:pt x="59" y="71"/>
                    <a:pt x="54" y="68"/>
                  </a:cubicBezTo>
                  <a:cubicBezTo>
                    <a:pt x="7" y="42"/>
                    <a:pt x="7" y="42"/>
                    <a:pt x="7" y="42"/>
                  </a:cubicBezTo>
                  <a:cubicBezTo>
                    <a:pt x="5" y="41"/>
                    <a:pt x="4" y="39"/>
                    <a:pt x="4" y="38"/>
                  </a:cubicBezTo>
                  <a:cubicBezTo>
                    <a:pt x="4" y="36"/>
                    <a:pt x="5" y="35"/>
                    <a:pt x="7" y="34"/>
                  </a:cubicBezTo>
                  <a:cubicBezTo>
                    <a:pt x="54" y="8"/>
                    <a:pt x="54" y="8"/>
                    <a:pt x="54" y="8"/>
                  </a:cubicBezTo>
                  <a:cubicBezTo>
                    <a:pt x="56" y="6"/>
                    <a:pt x="60" y="6"/>
                    <a:pt x="63" y="6"/>
                  </a:cubicBezTo>
                  <a:cubicBezTo>
                    <a:pt x="67" y="6"/>
                    <a:pt x="70" y="6"/>
                    <a:pt x="73" y="8"/>
                  </a:cubicBezTo>
                  <a:cubicBezTo>
                    <a:pt x="119" y="34"/>
                    <a:pt x="119" y="34"/>
                    <a:pt x="119" y="34"/>
                  </a:cubicBezTo>
                  <a:cubicBezTo>
                    <a:pt x="121" y="35"/>
                    <a:pt x="122" y="36"/>
                    <a:pt x="122" y="38"/>
                  </a:cubicBezTo>
                  <a:cubicBezTo>
                    <a:pt x="122" y="39"/>
                    <a:pt x="121" y="41"/>
                    <a:pt x="119" y="42"/>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Freeform 359">
              <a:extLst>
                <a:ext uri="{FF2B5EF4-FFF2-40B4-BE49-F238E27FC236}">
                  <a16:creationId xmlns:a16="http://schemas.microsoft.com/office/drawing/2014/main" id="{24C1FF11-7787-4CB7-9F74-C93D23FAB9E7}"/>
                </a:ext>
              </a:extLst>
            </p:cNvPr>
            <p:cNvSpPr/>
            <p:nvPr/>
          </p:nvSpPr>
          <p:spPr>
            <a:xfrm>
              <a:off x="5327651" y="2303463"/>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4"/>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4"/>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 name="Freeform 360">
              <a:extLst>
                <a:ext uri="{FF2B5EF4-FFF2-40B4-BE49-F238E27FC236}">
                  <a16:creationId xmlns:a16="http://schemas.microsoft.com/office/drawing/2014/main" id="{D879B60D-5B02-4B0D-8934-C3E1B5D03F8F}"/>
                </a:ext>
              </a:extLst>
            </p:cNvPr>
            <p:cNvSpPr/>
            <p:nvPr/>
          </p:nvSpPr>
          <p:spPr>
            <a:xfrm>
              <a:off x="5327651" y="2365375"/>
              <a:ext cx="287338" cy="101600"/>
            </a:xfrm>
            <a:custGeom>
              <a:avLst/>
              <a:gdLst/>
              <a:ahLst/>
              <a:cxnLst>
                <a:cxn ang="0">
                  <a:pos x="121" y="0"/>
                </a:cxn>
                <a:cxn ang="0">
                  <a:pos x="118" y="1"/>
                </a:cxn>
                <a:cxn ang="0">
                  <a:pos x="119" y="4"/>
                </a:cxn>
                <a:cxn ang="0">
                  <a:pos x="122" y="8"/>
                </a:cxn>
                <a:cxn ang="0">
                  <a:pos x="119" y="12"/>
                </a:cxn>
                <a:cxn ang="0">
                  <a:pos x="73" y="38"/>
                </a:cxn>
                <a:cxn ang="0">
                  <a:pos x="54" y="38"/>
                </a:cxn>
                <a:cxn ang="0">
                  <a:pos x="7" y="12"/>
                </a:cxn>
                <a:cxn ang="0">
                  <a:pos x="4" y="8"/>
                </a:cxn>
                <a:cxn ang="0">
                  <a:pos x="7" y="4"/>
                </a:cxn>
                <a:cxn ang="0">
                  <a:pos x="8" y="1"/>
                </a:cxn>
                <a:cxn ang="0">
                  <a:pos x="5" y="0"/>
                </a:cxn>
                <a:cxn ang="0">
                  <a:pos x="0" y="8"/>
                </a:cxn>
                <a:cxn ang="0">
                  <a:pos x="5" y="16"/>
                </a:cxn>
                <a:cxn ang="0">
                  <a:pos x="52" y="42"/>
                </a:cxn>
                <a:cxn ang="0">
                  <a:pos x="63" y="45"/>
                </a:cxn>
                <a:cxn ang="0">
                  <a:pos x="75" y="42"/>
                </a:cxn>
                <a:cxn ang="0">
                  <a:pos x="121" y="16"/>
                </a:cxn>
                <a:cxn ang="0">
                  <a:pos x="127" y="8"/>
                </a:cxn>
                <a:cxn ang="0">
                  <a:pos x="121" y="0"/>
                </a:cxn>
              </a:cxnLst>
              <a:rect l="0" t="0" r="0" b="0"/>
              <a:pathLst>
                <a:path w="127" h="45">
                  <a:moveTo>
                    <a:pt x="121" y="0"/>
                  </a:moveTo>
                  <a:cubicBezTo>
                    <a:pt x="120" y="0"/>
                    <a:pt x="119" y="0"/>
                    <a:pt x="118" y="1"/>
                  </a:cubicBezTo>
                  <a:cubicBezTo>
                    <a:pt x="118" y="2"/>
                    <a:pt x="118" y="3"/>
                    <a:pt x="119" y="4"/>
                  </a:cubicBezTo>
                  <a:cubicBezTo>
                    <a:pt x="121" y="5"/>
                    <a:pt x="122" y="7"/>
                    <a:pt x="122" y="8"/>
                  </a:cubicBezTo>
                  <a:cubicBezTo>
                    <a:pt x="122" y="10"/>
                    <a:pt x="121" y="11"/>
                    <a:pt x="119" y="12"/>
                  </a:cubicBezTo>
                  <a:cubicBezTo>
                    <a:pt x="73" y="38"/>
                    <a:pt x="73" y="38"/>
                    <a:pt x="73" y="38"/>
                  </a:cubicBezTo>
                  <a:cubicBezTo>
                    <a:pt x="68" y="41"/>
                    <a:pt x="59" y="41"/>
                    <a:pt x="54" y="38"/>
                  </a:cubicBezTo>
                  <a:cubicBezTo>
                    <a:pt x="7" y="12"/>
                    <a:pt x="7" y="12"/>
                    <a:pt x="7" y="12"/>
                  </a:cubicBezTo>
                  <a:cubicBezTo>
                    <a:pt x="5" y="11"/>
                    <a:pt x="4" y="10"/>
                    <a:pt x="4" y="8"/>
                  </a:cubicBezTo>
                  <a:cubicBezTo>
                    <a:pt x="4" y="7"/>
                    <a:pt x="5" y="5"/>
                    <a:pt x="7" y="4"/>
                  </a:cubicBezTo>
                  <a:cubicBezTo>
                    <a:pt x="8" y="3"/>
                    <a:pt x="9" y="2"/>
                    <a:pt x="8" y="1"/>
                  </a:cubicBezTo>
                  <a:cubicBezTo>
                    <a:pt x="8" y="0"/>
                    <a:pt x="6" y="0"/>
                    <a:pt x="5" y="0"/>
                  </a:cubicBezTo>
                  <a:cubicBezTo>
                    <a:pt x="2" y="2"/>
                    <a:pt x="0" y="5"/>
                    <a:pt x="0" y="8"/>
                  </a:cubicBezTo>
                  <a:cubicBezTo>
                    <a:pt x="0" y="11"/>
                    <a:pt x="2" y="14"/>
                    <a:pt x="5" y="16"/>
                  </a:cubicBezTo>
                  <a:cubicBezTo>
                    <a:pt x="52" y="42"/>
                    <a:pt x="52" y="42"/>
                    <a:pt x="52" y="42"/>
                  </a:cubicBezTo>
                  <a:cubicBezTo>
                    <a:pt x="55" y="44"/>
                    <a:pt x="59" y="45"/>
                    <a:pt x="63" y="45"/>
                  </a:cubicBezTo>
                  <a:cubicBezTo>
                    <a:pt x="67" y="45"/>
                    <a:pt x="72" y="44"/>
                    <a:pt x="75" y="42"/>
                  </a:cubicBezTo>
                  <a:cubicBezTo>
                    <a:pt x="121" y="16"/>
                    <a:pt x="121" y="16"/>
                    <a:pt x="121" y="16"/>
                  </a:cubicBezTo>
                  <a:cubicBezTo>
                    <a:pt x="125" y="14"/>
                    <a:pt x="127" y="11"/>
                    <a:pt x="127" y="8"/>
                  </a:cubicBezTo>
                  <a:cubicBezTo>
                    <a:pt x="127" y="5"/>
                    <a:pt x="125" y="2"/>
                    <a:pt x="121" y="0"/>
                  </a:cubicBezTo>
                  <a:close/>
                </a:path>
              </a:pathLst>
            </a:custGeom>
            <a:grp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4" name="Group 54">
            <a:extLst>
              <a:ext uri="{FF2B5EF4-FFF2-40B4-BE49-F238E27FC236}">
                <a16:creationId xmlns:a16="http://schemas.microsoft.com/office/drawing/2014/main" id="{B3551149-180D-4907-BE2F-BE7751DE3F33}"/>
              </a:ext>
            </a:extLst>
          </p:cNvPr>
          <p:cNvGrpSpPr/>
          <p:nvPr/>
        </p:nvGrpSpPr>
        <p:grpSpPr>
          <a:xfrm>
            <a:off x="8210584" y="3565839"/>
            <a:ext cx="325545" cy="472815"/>
            <a:chOff x="4795838" y="2176463"/>
            <a:chExt cx="200025" cy="290512"/>
          </a:xfrm>
          <a:solidFill>
            <a:schemeClr val="bg1"/>
          </a:solidFill>
        </p:grpSpPr>
        <p:sp>
          <p:nvSpPr>
            <p:cNvPr id="35" name="Freeform 369">
              <a:extLst>
                <a:ext uri="{FF2B5EF4-FFF2-40B4-BE49-F238E27FC236}">
                  <a16:creationId xmlns:a16="http://schemas.microsoft.com/office/drawing/2014/main" id="{FFFBA24B-A2E5-4594-8808-37595D6D4557}"/>
                </a:ext>
              </a:extLst>
            </p:cNvPr>
            <p:cNvSpPr/>
            <p:nvPr/>
          </p:nvSpPr>
          <p:spPr bwMode="auto">
            <a:xfrm>
              <a:off x="4795838" y="2176463"/>
              <a:ext cx="200025" cy="242888"/>
            </a:xfrm>
            <a:custGeom>
              <a:avLst/>
              <a:gdLst/>
              <a:ahLst/>
              <a:cxnLst>
                <a:cxn ang="0">
                  <a:pos x="44" y="0"/>
                </a:cxn>
                <a:cxn ang="0">
                  <a:pos x="0" y="44"/>
                </a:cxn>
                <a:cxn ang="0">
                  <a:pos x="16" y="77"/>
                </a:cxn>
                <a:cxn ang="0">
                  <a:pos x="16" y="78"/>
                </a:cxn>
                <a:cxn ang="0">
                  <a:pos x="24" y="91"/>
                </a:cxn>
                <a:cxn ang="0">
                  <a:pos x="24" y="93"/>
                </a:cxn>
                <a:cxn ang="0">
                  <a:pos x="24" y="94"/>
                </a:cxn>
                <a:cxn ang="0">
                  <a:pos x="28" y="100"/>
                </a:cxn>
                <a:cxn ang="0">
                  <a:pos x="60" y="107"/>
                </a:cxn>
                <a:cxn ang="0">
                  <a:pos x="60" y="107"/>
                </a:cxn>
                <a:cxn ang="0">
                  <a:pos x="62" y="106"/>
                </a:cxn>
                <a:cxn ang="0">
                  <a:pos x="61" y="103"/>
                </a:cxn>
                <a:cxn ang="0">
                  <a:pos x="29" y="96"/>
                </a:cxn>
                <a:cxn ang="0">
                  <a:pos x="28" y="94"/>
                </a:cxn>
                <a:cxn ang="0">
                  <a:pos x="28" y="93"/>
                </a:cxn>
                <a:cxn ang="0">
                  <a:pos x="28" y="91"/>
                </a:cxn>
                <a:cxn ang="0">
                  <a:pos x="19" y="75"/>
                </a:cxn>
                <a:cxn ang="0">
                  <a:pos x="18" y="74"/>
                </a:cxn>
                <a:cxn ang="0">
                  <a:pos x="4" y="44"/>
                </a:cxn>
                <a:cxn ang="0">
                  <a:pos x="44" y="4"/>
                </a:cxn>
                <a:cxn ang="0">
                  <a:pos x="84" y="44"/>
                </a:cxn>
                <a:cxn ang="0">
                  <a:pos x="70" y="74"/>
                </a:cxn>
                <a:cxn ang="0">
                  <a:pos x="69" y="75"/>
                </a:cxn>
                <a:cxn ang="0">
                  <a:pos x="60" y="91"/>
                </a:cxn>
                <a:cxn ang="0">
                  <a:pos x="60" y="91"/>
                </a:cxn>
                <a:cxn ang="0">
                  <a:pos x="60" y="92"/>
                </a:cxn>
                <a:cxn ang="0">
                  <a:pos x="60" y="92"/>
                </a:cxn>
                <a:cxn ang="0">
                  <a:pos x="59" y="92"/>
                </a:cxn>
                <a:cxn ang="0">
                  <a:pos x="43" y="88"/>
                </a:cxn>
                <a:cxn ang="0">
                  <a:pos x="40" y="90"/>
                </a:cxn>
                <a:cxn ang="0">
                  <a:pos x="42" y="92"/>
                </a:cxn>
                <a:cxn ang="0">
                  <a:pos x="58" y="96"/>
                </a:cxn>
                <a:cxn ang="0">
                  <a:pos x="62" y="95"/>
                </a:cxn>
                <a:cxn ang="0">
                  <a:pos x="64" y="92"/>
                </a:cxn>
                <a:cxn ang="0">
                  <a:pos x="64" y="92"/>
                </a:cxn>
                <a:cxn ang="0">
                  <a:pos x="64" y="91"/>
                </a:cxn>
                <a:cxn ang="0">
                  <a:pos x="64" y="91"/>
                </a:cxn>
                <a:cxn ang="0">
                  <a:pos x="64" y="91"/>
                </a:cxn>
                <a:cxn ang="0">
                  <a:pos x="72" y="78"/>
                </a:cxn>
                <a:cxn ang="0">
                  <a:pos x="72" y="78"/>
                </a:cxn>
                <a:cxn ang="0">
                  <a:pos x="88" y="44"/>
                </a:cxn>
                <a:cxn ang="0">
                  <a:pos x="44" y="0"/>
                </a:cxn>
              </a:cxnLst>
              <a:rect l="0" t="0" r="r" b="b"/>
              <a:pathLst>
                <a:path w="88" h="107">
                  <a:moveTo>
                    <a:pt x="44" y="0"/>
                  </a:moveTo>
                  <a:cubicBezTo>
                    <a:pt x="23" y="0"/>
                    <a:pt x="0" y="17"/>
                    <a:pt x="0" y="44"/>
                  </a:cubicBezTo>
                  <a:cubicBezTo>
                    <a:pt x="0" y="57"/>
                    <a:pt x="5" y="69"/>
                    <a:pt x="16" y="77"/>
                  </a:cubicBezTo>
                  <a:cubicBezTo>
                    <a:pt x="16" y="77"/>
                    <a:pt x="16" y="78"/>
                    <a:pt x="16" y="78"/>
                  </a:cubicBezTo>
                  <a:cubicBezTo>
                    <a:pt x="24" y="86"/>
                    <a:pt x="24" y="87"/>
                    <a:pt x="24" y="91"/>
                  </a:cubicBezTo>
                  <a:cubicBezTo>
                    <a:pt x="24" y="92"/>
                    <a:pt x="24" y="93"/>
                    <a:pt x="24" y="93"/>
                  </a:cubicBezTo>
                  <a:cubicBezTo>
                    <a:pt x="24" y="94"/>
                    <a:pt x="24" y="94"/>
                    <a:pt x="24" y="94"/>
                  </a:cubicBezTo>
                  <a:cubicBezTo>
                    <a:pt x="24" y="96"/>
                    <a:pt x="24" y="99"/>
                    <a:pt x="28" y="100"/>
                  </a:cubicBezTo>
                  <a:cubicBezTo>
                    <a:pt x="60" y="107"/>
                    <a:pt x="60" y="107"/>
                    <a:pt x="60" y="107"/>
                  </a:cubicBezTo>
                  <a:cubicBezTo>
                    <a:pt x="60" y="107"/>
                    <a:pt x="60" y="107"/>
                    <a:pt x="60" y="107"/>
                  </a:cubicBezTo>
                  <a:cubicBezTo>
                    <a:pt x="61" y="107"/>
                    <a:pt x="62" y="106"/>
                    <a:pt x="62" y="106"/>
                  </a:cubicBezTo>
                  <a:cubicBezTo>
                    <a:pt x="63" y="104"/>
                    <a:pt x="62" y="103"/>
                    <a:pt x="61" y="103"/>
                  </a:cubicBezTo>
                  <a:cubicBezTo>
                    <a:pt x="29" y="96"/>
                    <a:pt x="29" y="96"/>
                    <a:pt x="29" y="96"/>
                  </a:cubicBezTo>
                  <a:cubicBezTo>
                    <a:pt x="28" y="96"/>
                    <a:pt x="28" y="96"/>
                    <a:pt x="28" y="94"/>
                  </a:cubicBezTo>
                  <a:cubicBezTo>
                    <a:pt x="28" y="93"/>
                    <a:pt x="28" y="93"/>
                    <a:pt x="28" y="93"/>
                  </a:cubicBezTo>
                  <a:cubicBezTo>
                    <a:pt x="28" y="93"/>
                    <a:pt x="28" y="93"/>
                    <a:pt x="28" y="91"/>
                  </a:cubicBezTo>
                  <a:cubicBezTo>
                    <a:pt x="28" y="86"/>
                    <a:pt x="27" y="83"/>
                    <a:pt x="19" y="75"/>
                  </a:cubicBezTo>
                  <a:cubicBezTo>
                    <a:pt x="19" y="75"/>
                    <a:pt x="18" y="74"/>
                    <a:pt x="18" y="74"/>
                  </a:cubicBezTo>
                  <a:cubicBezTo>
                    <a:pt x="9" y="66"/>
                    <a:pt x="4" y="56"/>
                    <a:pt x="4" y="44"/>
                  </a:cubicBezTo>
                  <a:cubicBezTo>
                    <a:pt x="4" y="19"/>
                    <a:pt x="25" y="4"/>
                    <a:pt x="44" y="4"/>
                  </a:cubicBezTo>
                  <a:cubicBezTo>
                    <a:pt x="64" y="4"/>
                    <a:pt x="84" y="19"/>
                    <a:pt x="84" y="44"/>
                  </a:cubicBezTo>
                  <a:cubicBezTo>
                    <a:pt x="84" y="60"/>
                    <a:pt x="76" y="69"/>
                    <a:pt x="70" y="74"/>
                  </a:cubicBezTo>
                  <a:cubicBezTo>
                    <a:pt x="70" y="74"/>
                    <a:pt x="70" y="74"/>
                    <a:pt x="69" y="75"/>
                  </a:cubicBezTo>
                  <a:cubicBezTo>
                    <a:pt x="61" y="83"/>
                    <a:pt x="60" y="86"/>
                    <a:pt x="60" y="91"/>
                  </a:cubicBezTo>
                  <a:cubicBezTo>
                    <a:pt x="60" y="91"/>
                    <a:pt x="60" y="91"/>
                    <a:pt x="60" y="91"/>
                  </a:cubicBezTo>
                  <a:cubicBezTo>
                    <a:pt x="60" y="92"/>
                    <a:pt x="60" y="92"/>
                    <a:pt x="60" y="92"/>
                  </a:cubicBezTo>
                  <a:cubicBezTo>
                    <a:pt x="60" y="92"/>
                    <a:pt x="60" y="92"/>
                    <a:pt x="60" y="92"/>
                  </a:cubicBezTo>
                  <a:cubicBezTo>
                    <a:pt x="60" y="92"/>
                    <a:pt x="59" y="92"/>
                    <a:pt x="59" y="92"/>
                  </a:cubicBezTo>
                  <a:cubicBezTo>
                    <a:pt x="43" y="88"/>
                    <a:pt x="43" y="88"/>
                    <a:pt x="43" y="88"/>
                  </a:cubicBezTo>
                  <a:cubicBezTo>
                    <a:pt x="42" y="88"/>
                    <a:pt x="41" y="88"/>
                    <a:pt x="40" y="90"/>
                  </a:cubicBezTo>
                  <a:cubicBezTo>
                    <a:pt x="40" y="91"/>
                    <a:pt x="41" y="92"/>
                    <a:pt x="42" y="92"/>
                  </a:cubicBezTo>
                  <a:cubicBezTo>
                    <a:pt x="58" y="96"/>
                    <a:pt x="58" y="96"/>
                    <a:pt x="58" y="96"/>
                  </a:cubicBezTo>
                  <a:cubicBezTo>
                    <a:pt x="59" y="96"/>
                    <a:pt x="61" y="97"/>
                    <a:pt x="62" y="95"/>
                  </a:cubicBezTo>
                  <a:cubicBezTo>
                    <a:pt x="63" y="95"/>
                    <a:pt x="64" y="94"/>
                    <a:pt x="64" y="92"/>
                  </a:cubicBezTo>
                  <a:cubicBezTo>
                    <a:pt x="64" y="92"/>
                    <a:pt x="64" y="92"/>
                    <a:pt x="64" y="92"/>
                  </a:cubicBezTo>
                  <a:cubicBezTo>
                    <a:pt x="64" y="92"/>
                    <a:pt x="64" y="91"/>
                    <a:pt x="64" y="91"/>
                  </a:cubicBezTo>
                  <a:cubicBezTo>
                    <a:pt x="64" y="91"/>
                    <a:pt x="64" y="91"/>
                    <a:pt x="64" y="91"/>
                  </a:cubicBezTo>
                  <a:cubicBezTo>
                    <a:pt x="64" y="91"/>
                    <a:pt x="64" y="91"/>
                    <a:pt x="64" y="91"/>
                  </a:cubicBezTo>
                  <a:cubicBezTo>
                    <a:pt x="64" y="87"/>
                    <a:pt x="64" y="86"/>
                    <a:pt x="72" y="78"/>
                  </a:cubicBezTo>
                  <a:cubicBezTo>
                    <a:pt x="72" y="78"/>
                    <a:pt x="72" y="78"/>
                    <a:pt x="72" y="78"/>
                  </a:cubicBezTo>
                  <a:cubicBezTo>
                    <a:pt x="83" y="69"/>
                    <a:pt x="88" y="58"/>
                    <a:pt x="88" y="44"/>
                  </a:cubicBezTo>
                  <a:cubicBezTo>
                    <a:pt x="88" y="16"/>
                    <a:pt x="66" y="0"/>
                    <a:pt x="44" y="0"/>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Freeform 370">
              <a:extLst>
                <a:ext uri="{FF2B5EF4-FFF2-40B4-BE49-F238E27FC236}">
                  <a16:creationId xmlns:a16="http://schemas.microsoft.com/office/drawing/2014/main" id="{76E79FFE-58B0-44FD-9564-8C35E2C7FCED}"/>
                </a:ext>
              </a:extLst>
            </p:cNvPr>
            <p:cNvSpPr/>
            <p:nvPr/>
          </p:nvSpPr>
          <p:spPr bwMode="auto">
            <a:xfrm>
              <a:off x="4856163" y="2419350"/>
              <a:ext cx="80963" cy="25400"/>
            </a:xfrm>
            <a:custGeom>
              <a:avLst/>
              <a:gdLst/>
              <a:ahLst/>
              <a:cxnLst>
                <a:cxn ang="0">
                  <a:pos x="34" y="11"/>
                </a:cxn>
                <a:cxn ang="0">
                  <a:pos x="36" y="9"/>
                </a:cxn>
                <a:cxn ang="0">
                  <a:pos x="34" y="7"/>
                </a:cxn>
                <a:cxn ang="0">
                  <a:pos x="2" y="0"/>
                </a:cxn>
                <a:cxn ang="0">
                  <a:pos x="0" y="1"/>
                </a:cxn>
                <a:cxn ang="0">
                  <a:pos x="2" y="4"/>
                </a:cxn>
                <a:cxn ang="0">
                  <a:pos x="34" y="11"/>
                </a:cxn>
                <a:cxn ang="0">
                  <a:pos x="34" y="11"/>
                </a:cxn>
              </a:cxnLst>
              <a:rect l="0" t="0" r="r" b="b"/>
              <a:pathLst>
                <a:path w="36" h="11">
                  <a:moveTo>
                    <a:pt x="34" y="11"/>
                  </a:moveTo>
                  <a:cubicBezTo>
                    <a:pt x="35" y="11"/>
                    <a:pt x="36" y="10"/>
                    <a:pt x="36" y="9"/>
                  </a:cubicBezTo>
                  <a:cubicBezTo>
                    <a:pt x="36" y="8"/>
                    <a:pt x="36" y="7"/>
                    <a:pt x="34" y="7"/>
                  </a:cubicBezTo>
                  <a:cubicBezTo>
                    <a:pt x="2" y="0"/>
                    <a:pt x="2" y="0"/>
                    <a:pt x="2" y="0"/>
                  </a:cubicBezTo>
                  <a:cubicBezTo>
                    <a:pt x="1" y="0"/>
                    <a:pt x="0" y="0"/>
                    <a:pt x="0" y="1"/>
                  </a:cubicBezTo>
                  <a:cubicBezTo>
                    <a:pt x="0" y="2"/>
                    <a:pt x="0" y="3"/>
                    <a:pt x="2" y="4"/>
                  </a:cubicBezTo>
                  <a:cubicBezTo>
                    <a:pt x="34" y="11"/>
                    <a:pt x="34" y="11"/>
                    <a:pt x="34" y="11"/>
                  </a:cubicBezTo>
                  <a:cubicBezTo>
                    <a:pt x="34" y="11"/>
                    <a:pt x="34" y="11"/>
                    <a:pt x="34" y="11"/>
                  </a:cubicBez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Freeform 371">
              <a:extLst>
                <a:ext uri="{FF2B5EF4-FFF2-40B4-BE49-F238E27FC236}">
                  <a16:creationId xmlns:a16="http://schemas.microsoft.com/office/drawing/2014/main" id="{4A930209-B5A4-41FE-8B36-EAB7A5EBCDD6}"/>
                </a:ext>
              </a:extLst>
            </p:cNvPr>
            <p:cNvSpPr/>
            <p:nvPr/>
          </p:nvSpPr>
          <p:spPr bwMode="auto">
            <a:xfrm>
              <a:off x="4859338" y="2444750"/>
              <a:ext cx="68263" cy="22225"/>
            </a:xfrm>
            <a:custGeom>
              <a:avLst/>
              <a:gdLst/>
              <a:ahLst/>
              <a:cxnLst>
                <a:cxn ang="0">
                  <a:pos x="2" y="0"/>
                </a:cxn>
                <a:cxn ang="0">
                  <a:pos x="0" y="2"/>
                </a:cxn>
                <a:cxn ang="0">
                  <a:pos x="2" y="4"/>
                </a:cxn>
                <a:cxn ang="0">
                  <a:pos x="28" y="10"/>
                </a:cxn>
                <a:cxn ang="0">
                  <a:pos x="28" y="10"/>
                </a:cxn>
                <a:cxn ang="0">
                  <a:pos x="30" y="8"/>
                </a:cxn>
                <a:cxn ang="0">
                  <a:pos x="28" y="6"/>
                </a:cxn>
                <a:cxn ang="0">
                  <a:pos x="2" y="0"/>
                </a:cxn>
              </a:cxnLst>
              <a:rect l="0" t="0" r="r" b="b"/>
              <a:pathLst>
                <a:path w="30" h="10">
                  <a:moveTo>
                    <a:pt x="2" y="0"/>
                  </a:moveTo>
                  <a:cubicBezTo>
                    <a:pt x="1" y="0"/>
                    <a:pt x="0" y="1"/>
                    <a:pt x="0" y="2"/>
                  </a:cubicBezTo>
                  <a:cubicBezTo>
                    <a:pt x="0" y="3"/>
                    <a:pt x="0" y="4"/>
                    <a:pt x="2" y="4"/>
                  </a:cubicBezTo>
                  <a:cubicBezTo>
                    <a:pt x="28" y="10"/>
                    <a:pt x="28" y="10"/>
                    <a:pt x="28" y="10"/>
                  </a:cubicBezTo>
                  <a:cubicBezTo>
                    <a:pt x="28" y="10"/>
                    <a:pt x="28" y="10"/>
                    <a:pt x="28" y="10"/>
                  </a:cubicBezTo>
                  <a:cubicBezTo>
                    <a:pt x="29" y="10"/>
                    <a:pt x="30" y="9"/>
                    <a:pt x="30" y="8"/>
                  </a:cubicBezTo>
                  <a:cubicBezTo>
                    <a:pt x="30" y="7"/>
                    <a:pt x="30" y="6"/>
                    <a:pt x="28" y="6"/>
                  </a:cubicBezTo>
                  <a:lnTo>
                    <a:pt x="2" y="0"/>
                  </a:lnTo>
                  <a:close/>
                </a:path>
              </a:pathLst>
            </a:custGeom>
            <a:grpFill/>
            <a:ln w="12700">
              <a:noFill/>
              <a:round/>
            </a:ln>
          </p:spPr>
          <p:txBody>
            <a:bodyPr vert="horz" wrap="square" lIns="121920" tIns="60960" rIns="121920" bIns="60960" numCol="1" anchor="t" anchorCtr="0" compatLnSpc="1"/>
            <a:lstStyle/>
            <a:p>
              <a:pPr defTabSz="1219170">
                <a:defRPr/>
              </a:pPr>
              <a:endParaRPr lang="id-ID"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38" name="Group 74">
            <a:extLst>
              <a:ext uri="{FF2B5EF4-FFF2-40B4-BE49-F238E27FC236}">
                <a16:creationId xmlns:a16="http://schemas.microsoft.com/office/drawing/2014/main" id="{A449BD7E-8302-4D52-A85F-90B5E7AD3B90}"/>
              </a:ext>
            </a:extLst>
          </p:cNvPr>
          <p:cNvGrpSpPr/>
          <p:nvPr/>
        </p:nvGrpSpPr>
        <p:grpSpPr>
          <a:xfrm>
            <a:off x="2974036" y="4933148"/>
            <a:ext cx="486833" cy="488951"/>
            <a:chOff x="2139461" y="4327799"/>
            <a:chExt cx="366237" cy="366237"/>
          </a:xfrm>
        </p:grpSpPr>
        <p:sp>
          <p:nvSpPr>
            <p:cNvPr id="39" name="Oval 7">
              <a:extLst>
                <a:ext uri="{FF2B5EF4-FFF2-40B4-BE49-F238E27FC236}">
                  <a16:creationId xmlns:a16="http://schemas.microsoft.com/office/drawing/2014/main" id="{4CE25556-4063-4B39-B7A8-E10088BA2D5A}"/>
                </a:ext>
              </a:extLst>
            </p:cNvPr>
            <p:cNvSpPr/>
            <p:nvPr/>
          </p:nvSpPr>
          <p:spPr>
            <a:xfrm>
              <a:off x="2139461" y="4327799"/>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0" name="Group 58">
              <a:extLst>
                <a:ext uri="{FF2B5EF4-FFF2-40B4-BE49-F238E27FC236}">
                  <a16:creationId xmlns:a16="http://schemas.microsoft.com/office/drawing/2014/main" id="{0C057D4E-701B-4922-A798-6DB36BB6CD72}"/>
                </a:ext>
              </a:extLst>
            </p:cNvPr>
            <p:cNvGrpSpPr/>
            <p:nvPr/>
          </p:nvGrpSpPr>
          <p:grpSpPr>
            <a:xfrm>
              <a:off x="2200500" y="4417832"/>
              <a:ext cx="244158" cy="186172"/>
              <a:chOff x="1892301" y="2176463"/>
              <a:chExt cx="381000" cy="290513"/>
            </a:xfrm>
          </p:grpSpPr>
          <p:sp>
            <p:nvSpPr>
              <p:cNvPr id="41" name="Freeform 335">
                <a:extLst>
                  <a:ext uri="{FF2B5EF4-FFF2-40B4-BE49-F238E27FC236}">
                    <a16:creationId xmlns:a16="http://schemas.microsoft.com/office/drawing/2014/main" id="{47A031BF-6199-4631-8F80-20E238A9F466}"/>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2" name="Freeform 336">
                <a:extLst>
                  <a:ext uri="{FF2B5EF4-FFF2-40B4-BE49-F238E27FC236}">
                    <a16:creationId xmlns:a16="http://schemas.microsoft.com/office/drawing/2014/main" id="{1565C31B-C78B-4076-8413-AF136713F7EE}"/>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Freeform 337">
                <a:extLst>
                  <a:ext uri="{FF2B5EF4-FFF2-40B4-BE49-F238E27FC236}">
                    <a16:creationId xmlns:a16="http://schemas.microsoft.com/office/drawing/2014/main" id="{5D5A44C1-B9B3-4015-B418-75BE34976C2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4" name="Freeform 338">
                <a:extLst>
                  <a:ext uri="{FF2B5EF4-FFF2-40B4-BE49-F238E27FC236}">
                    <a16:creationId xmlns:a16="http://schemas.microsoft.com/office/drawing/2014/main" id="{215FBF1A-6156-4EBF-8707-0D94DE9A9C63}"/>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45" name="Group 78">
            <a:extLst>
              <a:ext uri="{FF2B5EF4-FFF2-40B4-BE49-F238E27FC236}">
                <a16:creationId xmlns:a16="http://schemas.microsoft.com/office/drawing/2014/main" id="{D2A92DDB-08C6-48C6-ACEC-E2844E64904D}"/>
              </a:ext>
            </a:extLst>
          </p:cNvPr>
          <p:cNvGrpSpPr/>
          <p:nvPr/>
        </p:nvGrpSpPr>
        <p:grpSpPr>
          <a:xfrm>
            <a:off x="7156569" y="5106715"/>
            <a:ext cx="488951" cy="488951"/>
            <a:chOff x="5276894" y="4458017"/>
            <a:chExt cx="366237" cy="366237"/>
          </a:xfrm>
        </p:grpSpPr>
        <p:sp>
          <p:nvSpPr>
            <p:cNvPr id="46" name="Oval 18">
              <a:extLst>
                <a:ext uri="{FF2B5EF4-FFF2-40B4-BE49-F238E27FC236}">
                  <a16:creationId xmlns:a16="http://schemas.microsoft.com/office/drawing/2014/main" id="{48D1AD58-E5EC-4C7B-AF9F-0984C7A30259}"/>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7" name="Group 63">
              <a:extLst>
                <a:ext uri="{FF2B5EF4-FFF2-40B4-BE49-F238E27FC236}">
                  <a16:creationId xmlns:a16="http://schemas.microsoft.com/office/drawing/2014/main" id="{AAB1C5D2-0A33-473F-8AC8-2D6DDF346463}"/>
                </a:ext>
              </a:extLst>
            </p:cNvPr>
            <p:cNvGrpSpPr/>
            <p:nvPr/>
          </p:nvGrpSpPr>
          <p:grpSpPr>
            <a:xfrm>
              <a:off x="5337934" y="4548050"/>
              <a:ext cx="244158" cy="186172"/>
              <a:chOff x="1892301" y="2176463"/>
              <a:chExt cx="381000" cy="290513"/>
            </a:xfrm>
          </p:grpSpPr>
          <p:sp>
            <p:nvSpPr>
              <p:cNvPr id="48" name="Freeform 335">
                <a:extLst>
                  <a:ext uri="{FF2B5EF4-FFF2-40B4-BE49-F238E27FC236}">
                    <a16:creationId xmlns:a16="http://schemas.microsoft.com/office/drawing/2014/main" id="{1EDE41E3-F7EE-442D-AE6C-18BDE54DA17E}"/>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Freeform 336">
                <a:extLst>
                  <a:ext uri="{FF2B5EF4-FFF2-40B4-BE49-F238E27FC236}">
                    <a16:creationId xmlns:a16="http://schemas.microsoft.com/office/drawing/2014/main" id="{A8C2DCB9-960F-44F1-8FB8-2FA1DA6A0EB9}"/>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Freeform 337">
                <a:extLst>
                  <a:ext uri="{FF2B5EF4-FFF2-40B4-BE49-F238E27FC236}">
                    <a16:creationId xmlns:a16="http://schemas.microsoft.com/office/drawing/2014/main" id="{F2389A10-06AF-4670-9499-A129ACBB046E}"/>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Freeform 338">
                <a:extLst>
                  <a:ext uri="{FF2B5EF4-FFF2-40B4-BE49-F238E27FC236}">
                    <a16:creationId xmlns:a16="http://schemas.microsoft.com/office/drawing/2014/main" id="{25D4ACB6-56DC-4582-B98A-E521415FF117}"/>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cxnSp>
        <p:nvCxnSpPr>
          <p:cNvPr id="59" name="Straight Connector 75">
            <a:extLst>
              <a:ext uri="{FF2B5EF4-FFF2-40B4-BE49-F238E27FC236}">
                <a16:creationId xmlns:a16="http://schemas.microsoft.com/office/drawing/2014/main" id="{9FF5E552-D730-440C-A80A-73B0D1A9D306}"/>
              </a:ext>
            </a:extLst>
          </p:cNvPr>
          <p:cNvCxnSpPr>
            <a:stCxn id="8" idx="1"/>
          </p:cNvCxnSpPr>
          <p:nvPr/>
        </p:nvCxnSpPr>
        <p:spPr>
          <a:xfrm rot="16200000" flipV="1">
            <a:off x="2911594" y="2629156"/>
            <a:ext cx="774700" cy="649817"/>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80">
            <a:extLst>
              <a:ext uri="{FF2B5EF4-FFF2-40B4-BE49-F238E27FC236}">
                <a16:creationId xmlns:a16="http://schemas.microsoft.com/office/drawing/2014/main" id="{FE24778F-0EB4-409E-B56F-F0816A995319}"/>
              </a:ext>
            </a:extLst>
          </p:cNvPr>
          <p:cNvCxnSpPr>
            <a:endCxn id="9" idx="5"/>
          </p:cNvCxnSpPr>
          <p:nvPr/>
        </p:nvCxnSpPr>
        <p:spPr>
          <a:xfrm rot="16200000" flipV="1">
            <a:off x="8759943" y="4335189"/>
            <a:ext cx="778933" cy="632884"/>
          </a:xfrm>
          <a:prstGeom prst="line">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85">
            <a:extLst>
              <a:ext uri="{FF2B5EF4-FFF2-40B4-BE49-F238E27FC236}">
                <a16:creationId xmlns:a16="http://schemas.microsoft.com/office/drawing/2014/main" id="{43910C87-7E50-4C5C-B7B4-ABCD01FB396A}"/>
              </a:ext>
            </a:extLst>
          </p:cNvPr>
          <p:cNvSpPr/>
          <p:nvPr/>
        </p:nvSpPr>
        <p:spPr>
          <a:xfrm>
            <a:off x="417101" y="4916214"/>
            <a:ext cx="1862667" cy="415498"/>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False Promotion and Dissemination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2" name="Rectangle 86">
            <a:extLst>
              <a:ext uri="{FF2B5EF4-FFF2-40B4-BE49-F238E27FC236}">
                <a16:creationId xmlns:a16="http://schemas.microsoft.com/office/drawing/2014/main" id="{10B48FBF-F85C-420B-B68D-C225BED22C37}"/>
              </a:ext>
            </a:extLst>
          </p:cNvPr>
          <p:cNvSpPr/>
          <p:nvPr/>
        </p:nvSpPr>
        <p:spPr>
          <a:xfrm>
            <a:off x="9513308" y="4904013"/>
            <a:ext cx="2201098"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Post request into the database</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63" name="Straight Connector 87">
            <a:extLst>
              <a:ext uri="{FF2B5EF4-FFF2-40B4-BE49-F238E27FC236}">
                <a16:creationId xmlns:a16="http://schemas.microsoft.com/office/drawing/2014/main" id="{E6120075-0AEB-44B9-8FD9-B7F0FA684A7E}"/>
              </a:ext>
            </a:extLst>
          </p:cNvPr>
          <p:cNvCxnSpPr>
            <a:endCxn id="7" idx="6"/>
          </p:cNvCxnSpPr>
          <p:nvPr/>
        </p:nvCxnSpPr>
        <p:spPr>
          <a:xfrm rot="5400000">
            <a:off x="10425760" y="3115989"/>
            <a:ext cx="965200" cy="408517"/>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87">
            <a:extLst>
              <a:ext uri="{FF2B5EF4-FFF2-40B4-BE49-F238E27FC236}">
                <a16:creationId xmlns:a16="http://schemas.microsoft.com/office/drawing/2014/main" id="{AEB24033-3B5D-424B-890F-AB2715DFED6A}"/>
              </a:ext>
            </a:extLst>
          </p:cNvPr>
          <p:cNvCxnSpPr>
            <a:endCxn id="6" idx="2"/>
          </p:cNvCxnSpPr>
          <p:nvPr/>
        </p:nvCxnSpPr>
        <p:spPr>
          <a:xfrm rot="5400000" flipH="1" flipV="1">
            <a:off x="1055277" y="4093889"/>
            <a:ext cx="988484" cy="406400"/>
          </a:xfrm>
          <a:prstGeom prst="bentConnector2">
            <a:avLst/>
          </a:prstGeom>
          <a:ln>
            <a:solidFill>
              <a:srgbClr val="00CBF8"/>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96">
            <a:extLst>
              <a:ext uri="{FF2B5EF4-FFF2-40B4-BE49-F238E27FC236}">
                <a16:creationId xmlns:a16="http://schemas.microsoft.com/office/drawing/2014/main" id="{226E41A4-4F81-4B47-9471-2797628A911E}"/>
              </a:ext>
            </a:extLst>
          </p:cNvPr>
          <p:cNvSpPr/>
          <p:nvPr/>
        </p:nvSpPr>
        <p:spPr>
          <a:xfrm>
            <a:off x="10153768" y="1887265"/>
            <a:ext cx="1862667" cy="577081"/>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Criminals through the background display data to steal</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6" name="Rectangle 97">
            <a:extLst>
              <a:ext uri="{FF2B5EF4-FFF2-40B4-BE49-F238E27FC236}">
                <a16:creationId xmlns:a16="http://schemas.microsoft.com/office/drawing/2014/main" id="{47A68AF7-7240-43E1-A295-CEF4B4E673F1}"/>
              </a:ext>
            </a:extLst>
          </p:cNvPr>
          <p:cNvSpPr/>
          <p:nvPr/>
        </p:nvSpPr>
        <p:spPr>
          <a:xfrm>
            <a:off x="1020352" y="2054481"/>
            <a:ext cx="1862667" cy="253916"/>
          </a:xfrm>
          <a:prstGeom prst="rect">
            <a:avLst/>
          </a:prstGeom>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Phishing Pages</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7" name="TextBox 99">
            <a:extLst>
              <a:ext uri="{FF2B5EF4-FFF2-40B4-BE49-F238E27FC236}">
                <a16:creationId xmlns:a16="http://schemas.microsoft.com/office/drawing/2014/main" id="{F058757C-433D-4E83-BDF8-4DD21B639641}"/>
              </a:ext>
            </a:extLst>
          </p:cNvPr>
          <p:cNvSpPr txBox="1"/>
          <p:nvPr/>
        </p:nvSpPr>
        <p:spPr>
          <a:xfrm>
            <a:off x="501769" y="1065998"/>
            <a:ext cx="8989484" cy="523028"/>
          </a:xfrm>
          <a:prstGeom prst="rect">
            <a:avLst/>
          </a:prstGeom>
          <a:noFill/>
        </p:spPr>
        <p:txBody>
          <a:bodyPr wrap="square" rtlCol="0">
            <a:spAutoFit/>
          </a:bodyPr>
          <a:lstStyle/>
          <a:p>
            <a:pPr defTabSz="1219170">
              <a:defRPr/>
            </a:pPr>
            <a:r>
              <a:rPr lang="en-US"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rPr>
              <a:t>Five steps of how phishing websites work. </a:t>
            </a: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a:p>
            <a:pPr defTabSz="1219170">
              <a:defRPr/>
            </a:pPr>
            <a:endParaRPr lang="id-ID" sz="933" dirty="0">
              <a:solidFill>
                <a:prstClr val="white">
                  <a:lumMod val="65000"/>
                </a:prst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8" name="文本框 67">
            <a:extLst>
              <a:ext uri="{FF2B5EF4-FFF2-40B4-BE49-F238E27FC236}">
                <a16:creationId xmlns:a16="http://schemas.microsoft.com/office/drawing/2014/main" id="{2BB0F36D-B895-4F58-B803-044D1FBC527B}"/>
              </a:ext>
            </a:extLst>
          </p:cNvPr>
          <p:cNvSpPr txBox="1"/>
          <p:nvPr/>
        </p:nvSpPr>
        <p:spPr>
          <a:xfrm>
            <a:off x="501769" y="424037"/>
            <a:ext cx="5183407"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How does it work in general?</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74" name="组合 73">
            <a:extLst>
              <a:ext uri="{FF2B5EF4-FFF2-40B4-BE49-F238E27FC236}">
                <a16:creationId xmlns:a16="http://schemas.microsoft.com/office/drawing/2014/main" id="{F7CD565B-A2B8-482C-BFCC-4BD3CEFFD887}"/>
              </a:ext>
            </a:extLst>
          </p:cNvPr>
          <p:cNvGrpSpPr/>
          <p:nvPr/>
        </p:nvGrpSpPr>
        <p:grpSpPr>
          <a:xfrm>
            <a:off x="4068569" y="4438836"/>
            <a:ext cx="1934572" cy="761648"/>
            <a:chOff x="4068569" y="4438836"/>
            <a:chExt cx="1934572" cy="761648"/>
          </a:xfrm>
        </p:grpSpPr>
        <p:sp>
          <p:nvSpPr>
            <p:cNvPr id="70" name="文本框 69">
              <a:extLst>
                <a:ext uri="{FF2B5EF4-FFF2-40B4-BE49-F238E27FC236}">
                  <a16:creationId xmlns:a16="http://schemas.microsoft.com/office/drawing/2014/main" id="{5B3B851F-CD17-4D96-8E5D-F2DEA65205B8}"/>
                </a:ext>
              </a:extLst>
            </p:cNvPr>
            <p:cNvSpPr txBox="1"/>
            <p:nvPr/>
          </p:nvSpPr>
          <p:spPr>
            <a:xfrm>
              <a:off x="4068569" y="4946568"/>
              <a:ext cx="1934572" cy="253916"/>
            </a:xfrm>
            <a:prstGeom prst="rect">
              <a:avLst/>
            </a:prstGeom>
            <a:noFill/>
          </p:spPr>
          <p:txBody>
            <a:bodyPr wrap="square">
              <a:spAutoFit/>
            </a:bodyPr>
            <a:lstStyle/>
            <a:p>
              <a:pPr algn="ctr" defTabSz="1219170" eaLnBrk="0" fontAlgn="base" hangingPunct="0">
                <a:spcBef>
                  <a:spcPts val="800"/>
                </a:spcBef>
                <a:spcAft>
                  <a:spcPct val="0"/>
                </a:spcAft>
              </a:pPr>
              <a:r>
                <a:rPr lang="en-US" altLang="zh-CN" sz="1050" dirty="0">
                  <a:solidFill>
                    <a:schemeClr val="bg1"/>
                  </a:solidFill>
                  <a:latin typeface="inpin heiti" panose="00000500000000000000" pitchFamily="2" charset="-122"/>
                  <a:ea typeface="inpin heiti" panose="00000500000000000000" pitchFamily="2" charset="-122"/>
                </a:rPr>
                <a:t>Users input Information</a:t>
              </a:r>
              <a:endParaRPr lang="es-ES" altLang="zh-CN" sz="105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cxnSp>
          <p:nvCxnSpPr>
            <p:cNvPr id="71" name="Straight Connector 75">
              <a:extLst>
                <a:ext uri="{FF2B5EF4-FFF2-40B4-BE49-F238E27FC236}">
                  <a16:creationId xmlns:a16="http://schemas.microsoft.com/office/drawing/2014/main" id="{6ADB79D1-F468-48CE-896F-156F22952E74}"/>
                </a:ext>
              </a:extLst>
            </p:cNvPr>
            <p:cNvCxnSpPr>
              <a:cxnSpLocks/>
              <a:stCxn id="70" idx="0"/>
            </p:cNvCxnSpPr>
            <p:nvPr/>
          </p:nvCxnSpPr>
          <p:spPr>
            <a:xfrm flipV="1">
              <a:off x="5035855" y="4438836"/>
              <a:ext cx="543419" cy="507732"/>
            </a:xfrm>
            <a:prstGeom prst="line">
              <a:avLst/>
            </a:prstGeom>
            <a:ln>
              <a:solidFill>
                <a:srgbClr val="00CBF8"/>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8">
            <a:extLst>
              <a:ext uri="{FF2B5EF4-FFF2-40B4-BE49-F238E27FC236}">
                <a16:creationId xmlns:a16="http://schemas.microsoft.com/office/drawing/2014/main" id="{B716FF67-4506-41DB-80C0-C2F3EFD39C76}"/>
              </a:ext>
            </a:extLst>
          </p:cNvPr>
          <p:cNvGrpSpPr/>
          <p:nvPr/>
        </p:nvGrpSpPr>
        <p:grpSpPr>
          <a:xfrm>
            <a:off x="9034050" y="1978282"/>
            <a:ext cx="488951" cy="488951"/>
            <a:chOff x="5276894" y="4458017"/>
            <a:chExt cx="366237" cy="366237"/>
          </a:xfrm>
        </p:grpSpPr>
        <p:sp>
          <p:nvSpPr>
            <p:cNvPr id="76" name="Oval 18">
              <a:extLst>
                <a:ext uri="{FF2B5EF4-FFF2-40B4-BE49-F238E27FC236}">
                  <a16:creationId xmlns:a16="http://schemas.microsoft.com/office/drawing/2014/main" id="{3CB5F508-3F0B-4F12-8657-CD044FC6164B}"/>
                </a:ext>
              </a:extLst>
            </p:cNvPr>
            <p:cNvSpPr/>
            <p:nvPr/>
          </p:nvSpPr>
          <p:spPr>
            <a:xfrm>
              <a:off x="5276894" y="4458017"/>
              <a:ext cx="366237" cy="366237"/>
            </a:xfrm>
            <a:prstGeom prst="ellipse">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7" name="Group 63">
              <a:extLst>
                <a:ext uri="{FF2B5EF4-FFF2-40B4-BE49-F238E27FC236}">
                  <a16:creationId xmlns:a16="http://schemas.microsoft.com/office/drawing/2014/main" id="{BA20147C-7E24-489E-91BD-B88EF89333D3}"/>
                </a:ext>
              </a:extLst>
            </p:cNvPr>
            <p:cNvGrpSpPr/>
            <p:nvPr/>
          </p:nvGrpSpPr>
          <p:grpSpPr>
            <a:xfrm>
              <a:off x="5337934" y="4548050"/>
              <a:ext cx="244158" cy="186172"/>
              <a:chOff x="1892301" y="2176463"/>
              <a:chExt cx="381000" cy="290513"/>
            </a:xfrm>
          </p:grpSpPr>
          <p:sp>
            <p:nvSpPr>
              <p:cNvPr id="78" name="Freeform 335">
                <a:extLst>
                  <a:ext uri="{FF2B5EF4-FFF2-40B4-BE49-F238E27FC236}">
                    <a16:creationId xmlns:a16="http://schemas.microsoft.com/office/drawing/2014/main" id="{A9C4FE73-F471-42ED-A44B-6101952FFBBF}"/>
                  </a:ext>
                </a:extLst>
              </p:cNvPr>
              <p:cNvSpPr>
                <a:spLocks noEditPoints="1"/>
              </p:cNvSpPr>
              <p:nvPr/>
            </p:nvSpPr>
            <p:spPr>
              <a:xfrm>
                <a:off x="1892301" y="2230438"/>
                <a:ext cx="236538" cy="236538"/>
              </a:xfrm>
              <a:custGeom>
                <a:avLst/>
                <a:gdLst/>
                <a:ahLst/>
                <a:cxnLst>
                  <a:cxn ang="0">
                    <a:pos x="18" y="68"/>
                  </a:cxn>
                  <a:cxn ang="0">
                    <a:pos x="13" y="86"/>
                  </a:cxn>
                  <a:cxn ang="0">
                    <a:pos x="33" y="86"/>
                  </a:cxn>
                  <a:cxn ang="0">
                    <a:pos x="41" y="89"/>
                  </a:cxn>
                  <a:cxn ang="0">
                    <a:pos x="52" y="104"/>
                  </a:cxn>
                  <a:cxn ang="0">
                    <a:pos x="63" y="89"/>
                  </a:cxn>
                  <a:cxn ang="0">
                    <a:pos x="71" y="86"/>
                  </a:cxn>
                  <a:cxn ang="0">
                    <a:pos x="86" y="91"/>
                  </a:cxn>
                  <a:cxn ang="0">
                    <a:pos x="86" y="71"/>
                  </a:cxn>
                  <a:cxn ang="0">
                    <a:pos x="89" y="63"/>
                  </a:cxn>
                  <a:cxn ang="0">
                    <a:pos x="104" y="52"/>
                  </a:cxn>
                  <a:cxn ang="0">
                    <a:pos x="89" y="41"/>
                  </a:cxn>
                  <a:cxn ang="0">
                    <a:pos x="86" y="33"/>
                  </a:cxn>
                  <a:cxn ang="0">
                    <a:pos x="86" y="13"/>
                  </a:cxn>
                  <a:cxn ang="0">
                    <a:pos x="68" y="18"/>
                  </a:cxn>
                  <a:cxn ang="0">
                    <a:pos x="60" y="4"/>
                  </a:cxn>
                  <a:cxn ang="0">
                    <a:pos x="49" y="0"/>
                  </a:cxn>
                  <a:cxn ang="0">
                    <a:pos x="39" y="17"/>
                  </a:cxn>
                  <a:cxn ang="0">
                    <a:pos x="24" y="12"/>
                  </a:cxn>
                  <a:cxn ang="0">
                    <a:pos x="12" y="24"/>
                  </a:cxn>
                  <a:cxn ang="0">
                    <a:pos x="17" y="39"/>
                  </a:cxn>
                  <a:cxn ang="0">
                    <a:pos x="0" y="49"/>
                  </a:cxn>
                  <a:cxn ang="0">
                    <a:pos x="4" y="60"/>
                  </a:cxn>
                  <a:cxn ang="0">
                    <a:pos x="4" y="49"/>
                  </a:cxn>
                  <a:cxn ang="0">
                    <a:pos x="20" y="41"/>
                  </a:cxn>
                  <a:cxn ang="0">
                    <a:pos x="16" y="22"/>
                  </a:cxn>
                  <a:cxn ang="0">
                    <a:pos x="22" y="16"/>
                  </a:cxn>
                  <a:cxn ang="0">
                    <a:pos x="41" y="20"/>
                  </a:cxn>
                  <a:cxn ang="0">
                    <a:pos x="49" y="4"/>
                  </a:cxn>
                  <a:cxn ang="0">
                    <a:pos x="56" y="5"/>
                  </a:cxn>
                  <a:cxn ang="0">
                    <a:pos x="66" y="22"/>
                  </a:cxn>
                  <a:cxn ang="0">
                    <a:pos x="83" y="16"/>
                  </a:cxn>
                  <a:cxn ang="0">
                    <a:pos x="83" y="31"/>
                  </a:cxn>
                  <a:cxn ang="0">
                    <a:pos x="88" y="45"/>
                  </a:cxn>
                  <a:cxn ang="0">
                    <a:pos x="100" y="52"/>
                  </a:cxn>
                  <a:cxn ang="0">
                    <a:pos x="88" y="59"/>
                  </a:cxn>
                  <a:cxn ang="0">
                    <a:pos x="83" y="73"/>
                  </a:cxn>
                  <a:cxn ang="0">
                    <a:pos x="84" y="88"/>
                  </a:cxn>
                  <a:cxn ang="0">
                    <a:pos x="73" y="83"/>
                  </a:cxn>
                  <a:cxn ang="0">
                    <a:pos x="59" y="88"/>
                  </a:cxn>
                  <a:cxn ang="0">
                    <a:pos x="52" y="100"/>
                  </a:cxn>
                  <a:cxn ang="0">
                    <a:pos x="45" y="88"/>
                  </a:cxn>
                  <a:cxn ang="0">
                    <a:pos x="35" y="82"/>
                  </a:cxn>
                  <a:cxn ang="0">
                    <a:pos x="21" y="88"/>
                  </a:cxn>
                  <a:cxn ang="0">
                    <a:pos x="21" y="73"/>
                  </a:cxn>
                  <a:cxn ang="0">
                    <a:pos x="16" y="59"/>
                  </a:cxn>
                  <a:cxn ang="0">
                    <a:pos x="4" y="52"/>
                  </a:cxn>
                </a:cxnLst>
                <a:rect l="0" t="0" r="0" b="0"/>
                <a:pathLst>
                  <a:path w="104" h="104">
                    <a:moveTo>
                      <a:pt x="15" y="63"/>
                    </a:moveTo>
                    <a:cubicBezTo>
                      <a:pt x="15" y="63"/>
                      <a:pt x="16" y="64"/>
                      <a:pt x="17" y="65"/>
                    </a:cubicBezTo>
                    <a:cubicBezTo>
                      <a:pt x="18" y="68"/>
                      <a:pt x="18" y="68"/>
                      <a:pt x="18" y="68"/>
                    </a:cubicBezTo>
                    <a:cubicBezTo>
                      <a:pt x="18" y="69"/>
                      <a:pt x="18" y="70"/>
                      <a:pt x="18" y="71"/>
                    </a:cubicBezTo>
                    <a:cubicBezTo>
                      <a:pt x="12" y="80"/>
                      <a:pt x="12" y="80"/>
                      <a:pt x="12" y="80"/>
                    </a:cubicBezTo>
                    <a:cubicBezTo>
                      <a:pt x="11" y="82"/>
                      <a:pt x="11" y="85"/>
                      <a:pt x="13" y="86"/>
                    </a:cubicBezTo>
                    <a:cubicBezTo>
                      <a:pt x="18" y="91"/>
                      <a:pt x="18" y="91"/>
                      <a:pt x="18" y="91"/>
                    </a:cubicBezTo>
                    <a:cubicBezTo>
                      <a:pt x="19" y="92"/>
                      <a:pt x="22" y="93"/>
                      <a:pt x="24" y="92"/>
                    </a:cubicBezTo>
                    <a:cubicBezTo>
                      <a:pt x="33" y="86"/>
                      <a:pt x="33" y="86"/>
                      <a:pt x="33" y="86"/>
                    </a:cubicBezTo>
                    <a:cubicBezTo>
                      <a:pt x="34" y="86"/>
                      <a:pt x="35" y="86"/>
                      <a:pt x="36" y="86"/>
                    </a:cubicBezTo>
                    <a:cubicBezTo>
                      <a:pt x="39" y="87"/>
                      <a:pt x="39" y="87"/>
                      <a:pt x="39" y="87"/>
                    </a:cubicBezTo>
                    <a:cubicBezTo>
                      <a:pt x="40" y="88"/>
                      <a:pt x="41" y="89"/>
                      <a:pt x="41" y="89"/>
                    </a:cubicBezTo>
                    <a:cubicBezTo>
                      <a:pt x="44" y="100"/>
                      <a:pt x="44" y="100"/>
                      <a:pt x="44" y="100"/>
                    </a:cubicBezTo>
                    <a:cubicBezTo>
                      <a:pt x="44" y="102"/>
                      <a:pt x="46" y="104"/>
                      <a:pt x="49" y="104"/>
                    </a:cubicBezTo>
                    <a:cubicBezTo>
                      <a:pt x="49" y="104"/>
                      <a:pt x="50" y="104"/>
                      <a:pt x="52" y="104"/>
                    </a:cubicBezTo>
                    <a:cubicBezTo>
                      <a:pt x="54" y="104"/>
                      <a:pt x="55" y="104"/>
                      <a:pt x="55" y="104"/>
                    </a:cubicBezTo>
                    <a:cubicBezTo>
                      <a:pt x="58" y="104"/>
                      <a:pt x="60" y="102"/>
                      <a:pt x="60" y="100"/>
                    </a:cubicBezTo>
                    <a:cubicBezTo>
                      <a:pt x="63" y="89"/>
                      <a:pt x="63" y="89"/>
                      <a:pt x="63" y="89"/>
                    </a:cubicBezTo>
                    <a:cubicBezTo>
                      <a:pt x="63" y="89"/>
                      <a:pt x="64" y="88"/>
                      <a:pt x="65" y="87"/>
                    </a:cubicBezTo>
                    <a:cubicBezTo>
                      <a:pt x="68" y="86"/>
                      <a:pt x="68" y="86"/>
                      <a:pt x="68" y="86"/>
                    </a:cubicBezTo>
                    <a:cubicBezTo>
                      <a:pt x="69" y="86"/>
                      <a:pt x="70" y="86"/>
                      <a:pt x="71" y="86"/>
                    </a:cubicBezTo>
                    <a:cubicBezTo>
                      <a:pt x="80" y="92"/>
                      <a:pt x="80" y="92"/>
                      <a:pt x="80" y="92"/>
                    </a:cubicBezTo>
                    <a:cubicBezTo>
                      <a:pt x="81" y="92"/>
                      <a:pt x="82" y="92"/>
                      <a:pt x="83" y="92"/>
                    </a:cubicBezTo>
                    <a:cubicBezTo>
                      <a:pt x="84" y="92"/>
                      <a:pt x="85" y="92"/>
                      <a:pt x="86" y="91"/>
                    </a:cubicBezTo>
                    <a:cubicBezTo>
                      <a:pt x="91" y="86"/>
                      <a:pt x="91" y="86"/>
                      <a:pt x="91" y="86"/>
                    </a:cubicBezTo>
                    <a:cubicBezTo>
                      <a:pt x="93" y="85"/>
                      <a:pt x="93" y="82"/>
                      <a:pt x="92" y="80"/>
                    </a:cubicBezTo>
                    <a:cubicBezTo>
                      <a:pt x="86" y="71"/>
                      <a:pt x="86" y="71"/>
                      <a:pt x="86" y="71"/>
                    </a:cubicBezTo>
                    <a:cubicBezTo>
                      <a:pt x="86" y="70"/>
                      <a:pt x="86" y="69"/>
                      <a:pt x="86" y="68"/>
                    </a:cubicBezTo>
                    <a:cubicBezTo>
                      <a:pt x="87" y="65"/>
                      <a:pt x="87" y="65"/>
                      <a:pt x="87" y="65"/>
                    </a:cubicBezTo>
                    <a:cubicBezTo>
                      <a:pt x="88" y="64"/>
                      <a:pt x="89" y="63"/>
                      <a:pt x="89" y="63"/>
                    </a:cubicBezTo>
                    <a:cubicBezTo>
                      <a:pt x="100" y="60"/>
                      <a:pt x="100" y="60"/>
                      <a:pt x="100" y="60"/>
                    </a:cubicBezTo>
                    <a:cubicBezTo>
                      <a:pt x="102" y="60"/>
                      <a:pt x="104" y="58"/>
                      <a:pt x="104" y="55"/>
                    </a:cubicBezTo>
                    <a:cubicBezTo>
                      <a:pt x="104" y="55"/>
                      <a:pt x="104" y="54"/>
                      <a:pt x="104" y="52"/>
                    </a:cubicBezTo>
                    <a:cubicBezTo>
                      <a:pt x="104" y="50"/>
                      <a:pt x="104" y="49"/>
                      <a:pt x="104" y="49"/>
                    </a:cubicBezTo>
                    <a:cubicBezTo>
                      <a:pt x="104" y="46"/>
                      <a:pt x="102" y="44"/>
                      <a:pt x="100" y="44"/>
                    </a:cubicBezTo>
                    <a:cubicBezTo>
                      <a:pt x="89" y="41"/>
                      <a:pt x="89" y="41"/>
                      <a:pt x="89" y="41"/>
                    </a:cubicBezTo>
                    <a:cubicBezTo>
                      <a:pt x="89" y="41"/>
                      <a:pt x="88" y="40"/>
                      <a:pt x="87" y="39"/>
                    </a:cubicBezTo>
                    <a:cubicBezTo>
                      <a:pt x="86" y="36"/>
                      <a:pt x="86" y="36"/>
                      <a:pt x="86" y="36"/>
                    </a:cubicBezTo>
                    <a:cubicBezTo>
                      <a:pt x="86" y="35"/>
                      <a:pt x="86" y="34"/>
                      <a:pt x="86" y="33"/>
                    </a:cubicBezTo>
                    <a:cubicBezTo>
                      <a:pt x="92" y="24"/>
                      <a:pt x="92" y="24"/>
                      <a:pt x="92" y="24"/>
                    </a:cubicBezTo>
                    <a:cubicBezTo>
                      <a:pt x="93" y="22"/>
                      <a:pt x="93" y="20"/>
                      <a:pt x="91" y="18"/>
                    </a:cubicBezTo>
                    <a:cubicBezTo>
                      <a:pt x="86" y="13"/>
                      <a:pt x="86" y="13"/>
                      <a:pt x="86" y="13"/>
                    </a:cubicBezTo>
                    <a:cubicBezTo>
                      <a:pt x="85" y="12"/>
                      <a:pt x="82" y="11"/>
                      <a:pt x="80" y="12"/>
                    </a:cubicBezTo>
                    <a:cubicBezTo>
                      <a:pt x="71" y="18"/>
                      <a:pt x="71" y="18"/>
                      <a:pt x="71" y="18"/>
                    </a:cubicBezTo>
                    <a:cubicBezTo>
                      <a:pt x="70" y="18"/>
                      <a:pt x="69" y="18"/>
                      <a:pt x="68" y="18"/>
                    </a:cubicBezTo>
                    <a:cubicBezTo>
                      <a:pt x="65" y="17"/>
                      <a:pt x="65" y="17"/>
                      <a:pt x="65" y="17"/>
                    </a:cubicBezTo>
                    <a:cubicBezTo>
                      <a:pt x="64" y="16"/>
                      <a:pt x="63" y="15"/>
                      <a:pt x="63" y="15"/>
                    </a:cubicBezTo>
                    <a:cubicBezTo>
                      <a:pt x="60" y="4"/>
                      <a:pt x="60" y="4"/>
                      <a:pt x="60" y="4"/>
                    </a:cubicBezTo>
                    <a:cubicBezTo>
                      <a:pt x="60" y="2"/>
                      <a:pt x="58" y="0"/>
                      <a:pt x="55" y="0"/>
                    </a:cubicBezTo>
                    <a:cubicBezTo>
                      <a:pt x="55" y="0"/>
                      <a:pt x="54" y="0"/>
                      <a:pt x="52" y="0"/>
                    </a:cubicBezTo>
                    <a:cubicBezTo>
                      <a:pt x="50" y="0"/>
                      <a:pt x="49" y="0"/>
                      <a:pt x="49" y="0"/>
                    </a:cubicBezTo>
                    <a:cubicBezTo>
                      <a:pt x="46" y="0"/>
                      <a:pt x="44" y="2"/>
                      <a:pt x="44" y="4"/>
                    </a:cubicBezTo>
                    <a:cubicBezTo>
                      <a:pt x="41" y="15"/>
                      <a:pt x="41" y="15"/>
                      <a:pt x="41" y="15"/>
                    </a:cubicBezTo>
                    <a:cubicBezTo>
                      <a:pt x="41" y="15"/>
                      <a:pt x="40" y="16"/>
                      <a:pt x="39" y="17"/>
                    </a:cubicBezTo>
                    <a:cubicBezTo>
                      <a:pt x="36" y="18"/>
                      <a:pt x="36" y="18"/>
                      <a:pt x="36" y="18"/>
                    </a:cubicBezTo>
                    <a:cubicBezTo>
                      <a:pt x="35" y="18"/>
                      <a:pt x="34" y="18"/>
                      <a:pt x="33" y="18"/>
                    </a:cubicBezTo>
                    <a:cubicBezTo>
                      <a:pt x="24" y="12"/>
                      <a:pt x="24" y="12"/>
                      <a:pt x="24" y="12"/>
                    </a:cubicBezTo>
                    <a:cubicBezTo>
                      <a:pt x="22" y="11"/>
                      <a:pt x="19" y="11"/>
                      <a:pt x="18" y="13"/>
                    </a:cubicBezTo>
                    <a:cubicBezTo>
                      <a:pt x="13" y="18"/>
                      <a:pt x="13" y="18"/>
                      <a:pt x="13" y="18"/>
                    </a:cubicBezTo>
                    <a:cubicBezTo>
                      <a:pt x="11" y="20"/>
                      <a:pt x="11" y="22"/>
                      <a:pt x="12" y="24"/>
                    </a:cubicBezTo>
                    <a:cubicBezTo>
                      <a:pt x="18" y="33"/>
                      <a:pt x="18" y="33"/>
                      <a:pt x="18" y="33"/>
                    </a:cubicBezTo>
                    <a:cubicBezTo>
                      <a:pt x="18" y="34"/>
                      <a:pt x="18" y="35"/>
                      <a:pt x="18" y="36"/>
                    </a:cubicBezTo>
                    <a:cubicBezTo>
                      <a:pt x="17" y="39"/>
                      <a:pt x="17" y="39"/>
                      <a:pt x="17" y="39"/>
                    </a:cubicBezTo>
                    <a:cubicBezTo>
                      <a:pt x="16" y="40"/>
                      <a:pt x="15" y="41"/>
                      <a:pt x="15" y="41"/>
                    </a:cubicBezTo>
                    <a:cubicBezTo>
                      <a:pt x="4" y="44"/>
                      <a:pt x="4" y="44"/>
                      <a:pt x="4" y="44"/>
                    </a:cubicBezTo>
                    <a:cubicBezTo>
                      <a:pt x="2" y="44"/>
                      <a:pt x="0" y="46"/>
                      <a:pt x="0" y="49"/>
                    </a:cubicBezTo>
                    <a:cubicBezTo>
                      <a:pt x="0" y="49"/>
                      <a:pt x="0" y="50"/>
                      <a:pt x="0" y="52"/>
                    </a:cubicBezTo>
                    <a:cubicBezTo>
                      <a:pt x="0" y="54"/>
                      <a:pt x="0" y="55"/>
                      <a:pt x="0" y="55"/>
                    </a:cubicBezTo>
                    <a:cubicBezTo>
                      <a:pt x="0" y="58"/>
                      <a:pt x="2" y="60"/>
                      <a:pt x="4" y="60"/>
                    </a:cubicBezTo>
                    <a:lnTo>
                      <a:pt x="15" y="63"/>
                    </a:lnTo>
                    <a:close/>
                    <a:moveTo>
                      <a:pt x="4" y="52"/>
                    </a:moveTo>
                    <a:cubicBezTo>
                      <a:pt x="4" y="50"/>
                      <a:pt x="4" y="49"/>
                      <a:pt x="4" y="49"/>
                    </a:cubicBezTo>
                    <a:cubicBezTo>
                      <a:pt x="4" y="48"/>
                      <a:pt x="5" y="48"/>
                      <a:pt x="5" y="48"/>
                    </a:cubicBezTo>
                    <a:cubicBezTo>
                      <a:pt x="16" y="45"/>
                      <a:pt x="16" y="45"/>
                      <a:pt x="16" y="45"/>
                    </a:cubicBezTo>
                    <a:cubicBezTo>
                      <a:pt x="18" y="45"/>
                      <a:pt x="20" y="43"/>
                      <a:pt x="20" y="41"/>
                    </a:cubicBezTo>
                    <a:cubicBezTo>
                      <a:pt x="22" y="38"/>
                      <a:pt x="22" y="38"/>
                      <a:pt x="22" y="38"/>
                    </a:cubicBezTo>
                    <a:cubicBezTo>
                      <a:pt x="23" y="36"/>
                      <a:pt x="22" y="33"/>
                      <a:pt x="21" y="31"/>
                    </a:cubicBezTo>
                    <a:cubicBezTo>
                      <a:pt x="16" y="22"/>
                      <a:pt x="16" y="22"/>
                      <a:pt x="16" y="22"/>
                    </a:cubicBezTo>
                    <a:cubicBezTo>
                      <a:pt x="16" y="22"/>
                      <a:pt x="16" y="21"/>
                      <a:pt x="16" y="21"/>
                    </a:cubicBezTo>
                    <a:cubicBezTo>
                      <a:pt x="20" y="16"/>
                      <a:pt x="20" y="16"/>
                      <a:pt x="20" y="16"/>
                    </a:cubicBezTo>
                    <a:cubicBezTo>
                      <a:pt x="21" y="16"/>
                      <a:pt x="22" y="16"/>
                      <a:pt x="22" y="16"/>
                    </a:cubicBezTo>
                    <a:cubicBezTo>
                      <a:pt x="31" y="21"/>
                      <a:pt x="31" y="21"/>
                      <a:pt x="31" y="21"/>
                    </a:cubicBezTo>
                    <a:cubicBezTo>
                      <a:pt x="33" y="22"/>
                      <a:pt x="36" y="23"/>
                      <a:pt x="38" y="22"/>
                    </a:cubicBezTo>
                    <a:cubicBezTo>
                      <a:pt x="41" y="20"/>
                      <a:pt x="41" y="20"/>
                      <a:pt x="41" y="20"/>
                    </a:cubicBezTo>
                    <a:cubicBezTo>
                      <a:pt x="43" y="20"/>
                      <a:pt x="45" y="18"/>
                      <a:pt x="45" y="16"/>
                    </a:cubicBezTo>
                    <a:cubicBezTo>
                      <a:pt x="48" y="5"/>
                      <a:pt x="48" y="5"/>
                      <a:pt x="48" y="5"/>
                    </a:cubicBezTo>
                    <a:cubicBezTo>
                      <a:pt x="48" y="5"/>
                      <a:pt x="48" y="4"/>
                      <a:pt x="49" y="4"/>
                    </a:cubicBezTo>
                    <a:cubicBezTo>
                      <a:pt x="49" y="4"/>
                      <a:pt x="50" y="4"/>
                      <a:pt x="52" y="4"/>
                    </a:cubicBezTo>
                    <a:cubicBezTo>
                      <a:pt x="54" y="4"/>
                      <a:pt x="55" y="4"/>
                      <a:pt x="55" y="4"/>
                    </a:cubicBezTo>
                    <a:cubicBezTo>
                      <a:pt x="56" y="4"/>
                      <a:pt x="56" y="5"/>
                      <a:pt x="56" y="5"/>
                    </a:cubicBezTo>
                    <a:cubicBezTo>
                      <a:pt x="59" y="16"/>
                      <a:pt x="59" y="16"/>
                      <a:pt x="59" y="16"/>
                    </a:cubicBezTo>
                    <a:cubicBezTo>
                      <a:pt x="59" y="18"/>
                      <a:pt x="61" y="20"/>
                      <a:pt x="63" y="20"/>
                    </a:cubicBezTo>
                    <a:cubicBezTo>
                      <a:pt x="66" y="22"/>
                      <a:pt x="66" y="22"/>
                      <a:pt x="66" y="22"/>
                    </a:cubicBezTo>
                    <a:cubicBezTo>
                      <a:pt x="68" y="23"/>
                      <a:pt x="71" y="22"/>
                      <a:pt x="73" y="21"/>
                    </a:cubicBezTo>
                    <a:cubicBezTo>
                      <a:pt x="82" y="16"/>
                      <a:pt x="82" y="16"/>
                      <a:pt x="82" y="16"/>
                    </a:cubicBezTo>
                    <a:cubicBezTo>
                      <a:pt x="82" y="16"/>
                      <a:pt x="83" y="16"/>
                      <a:pt x="83" y="16"/>
                    </a:cubicBezTo>
                    <a:cubicBezTo>
                      <a:pt x="88" y="20"/>
                      <a:pt x="88" y="20"/>
                      <a:pt x="88" y="20"/>
                    </a:cubicBezTo>
                    <a:cubicBezTo>
                      <a:pt x="88" y="21"/>
                      <a:pt x="88" y="22"/>
                      <a:pt x="88" y="22"/>
                    </a:cubicBezTo>
                    <a:cubicBezTo>
                      <a:pt x="83" y="31"/>
                      <a:pt x="83" y="31"/>
                      <a:pt x="83" y="31"/>
                    </a:cubicBezTo>
                    <a:cubicBezTo>
                      <a:pt x="82" y="33"/>
                      <a:pt x="81" y="36"/>
                      <a:pt x="82" y="38"/>
                    </a:cubicBezTo>
                    <a:cubicBezTo>
                      <a:pt x="84" y="41"/>
                      <a:pt x="84" y="41"/>
                      <a:pt x="84" y="41"/>
                    </a:cubicBezTo>
                    <a:cubicBezTo>
                      <a:pt x="84" y="43"/>
                      <a:pt x="86" y="45"/>
                      <a:pt x="88" y="45"/>
                    </a:cubicBezTo>
                    <a:cubicBezTo>
                      <a:pt x="99" y="48"/>
                      <a:pt x="99" y="48"/>
                      <a:pt x="99" y="48"/>
                    </a:cubicBezTo>
                    <a:cubicBezTo>
                      <a:pt x="99" y="48"/>
                      <a:pt x="100" y="48"/>
                      <a:pt x="100" y="49"/>
                    </a:cubicBezTo>
                    <a:cubicBezTo>
                      <a:pt x="100" y="49"/>
                      <a:pt x="100" y="50"/>
                      <a:pt x="100" y="52"/>
                    </a:cubicBezTo>
                    <a:cubicBezTo>
                      <a:pt x="100" y="54"/>
                      <a:pt x="100" y="55"/>
                      <a:pt x="100" y="55"/>
                    </a:cubicBezTo>
                    <a:cubicBezTo>
                      <a:pt x="100" y="56"/>
                      <a:pt x="99" y="56"/>
                      <a:pt x="99" y="56"/>
                    </a:cubicBezTo>
                    <a:cubicBezTo>
                      <a:pt x="88" y="59"/>
                      <a:pt x="88" y="59"/>
                      <a:pt x="88" y="59"/>
                    </a:cubicBezTo>
                    <a:cubicBezTo>
                      <a:pt x="86" y="59"/>
                      <a:pt x="84" y="61"/>
                      <a:pt x="84" y="63"/>
                    </a:cubicBezTo>
                    <a:cubicBezTo>
                      <a:pt x="82" y="66"/>
                      <a:pt x="82" y="66"/>
                      <a:pt x="82" y="66"/>
                    </a:cubicBezTo>
                    <a:cubicBezTo>
                      <a:pt x="81" y="68"/>
                      <a:pt x="82" y="71"/>
                      <a:pt x="83" y="73"/>
                    </a:cubicBezTo>
                    <a:cubicBezTo>
                      <a:pt x="88" y="82"/>
                      <a:pt x="88" y="82"/>
                      <a:pt x="88" y="82"/>
                    </a:cubicBezTo>
                    <a:cubicBezTo>
                      <a:pt x="88" y="82"/>
                      <a:pt x="88" y="83"/>
                      <a:pt x="88" y="83"/>
                    </a:cubicBezTo>
                    <a:cubicBezTo>
                      <a:pt x="84" y="88"/>
                      <a:pt x="84" y="88"/>
                      <a:pt x="84" y="88"/>
                    </a:cubicBezTo>
                    <a:cubicBezTo>
                      <a:pt x="83" y="88"/>
                      <a:pt x="83" y="88"/>
                      <a:pt x="83" y="88"/>
                    </a:cubicBezTo>
                    <a:cubicBezTo>
                      <a:pt x="82" y="88"/>
                      <a:pt x="82" y="88"/>
                      <a:pt x="82" y="88"/>
                    </a:cubicBezTo>
                    <a:cubicBezTo>
                      <a:pt x="73" y="83"/>
                      <a:pt x="73" y="83"/>
                      <a:pt x="73" y="83"/>
                    </a:cubicBezTo>
                    <a:cubicBezTo>
                      <a:pt x="71" y="82"/>
                      <a:pt x="68" y="81"/>
                      <a:pt x="66" y="82"/>
                    </a:cubicBezTo>
                    <a:cubicBezTo>
                      <a:pt x="63" y="84"/>
                      <a:pt x="63" y="84"/>
                      <a:pt x="63" y="84"/>
                    </a:cubicBezTo>
                    <a:cubicBezTo>
                      <a:pt x="61" y="84"/>
                      <a:pt x="59" y="86"/>
                      <a:pt x="59" y="88"/>
                    </a:cubicBezTo>
                    <a:cubicBezTo>
                      <a:pt x="56" y="99"/>
                      <a:pt x="56" y="99"/>
                      <a:pt x="56" y="99"/>
                    </a:cubicBezTo>
                    <a:cubicBezTo>
                      <a:pt x="56" y="99"/>
                      <a:pt x="56" y="100"/>
                      <a:pt x="55" y="100"/>
                    </a:cubicBezTo>
                    <a:cubicBezTo>
                      <a:pt x="55" y="100"/>
                      <a:pt x="54" y="100"/>
                      <a:pt x="52" y="100"/>
                    </a:cubicBezTo>
                    <a:cubicBezTo>
                      <a:pt x="50" y="100"/>
                      <a:pt x="49" y="100"/>
                      <a:pt x="49" y="100"/>
                    </a:cubicBezTo>
                    <a:cubicBezTo>
                      <a:pt x="48" y="100"/>
                      <a:pt x="48" y="99"/>
                      <a:pt x="48" y="99"/>
                    </a:cubicBezTo>
                    <a:cubicBezTo>
                      <a:pt x="45" y="88"/>
                      <a:pt x="45" y="88"/>
                      <a:pt x="45" y="88"/>
                    </a:cubicBezTo>
                    <a:cubicBezTo>
                      <a:pt x="45" y="86"/>
                      <a:pt x="43" y="84"/>
                      <a:pt x="41" y="84"/>
                    </a:cubicBezTo>
                    <a:cubicBezTo>
                      <a:pt x="38" y="82"/>
                      <a:pt x="38" y="82"/>
                      <a:pt x="38" y="82"/>
                    </a:cubicBezTo>
                    <a:cubicBezTo>
                      <a:pt x="37" y="82"/>
                      <a:pt x="36" y="82"/>
                      <a:pt x="35" y="82"/>
                    </a:cubicBezTo>
                    <a:cubicBezTo>
                      <a:pt x="33" y="82"/>
                      <a:pt x="32" y="82"/>
                      <a:pt x="31" y="83"/>
                    </a:cubicBezTo>
                    <a:cubicBezTo>
                      <a:pt x="22" y="88"/>
                      <a:pt x="22" y="88"/>
                      <a:pt x="22" y="88"/>
                    </a:cubicBezTo>
                    <a:cubicBezTo>
                      <a:pt x="22" y="88"/>
                      <a:pt x="21" y="88"/>
                      <a:pt x="21" y="88"/>
                    </a:cubicBezTo>
                    <a:cubicBezTo>
                      <a:pt x="16" y="84"/>
                      <a:pt x="16" y="84"/>
                      <a:pt x="16" y="84"/>
                    </a:cubicBezTo>
                    <a:cubicBezTo>
                      <a:pt x="16" y="83"/>
                      <a:pt x="16" y="82"/>
                      <a:pt x="16" y="82"/>
                    </a:cubicBezTo>
                    <a:cubicBezTo>
                      <a:pt x="21" y="73"/>
                      <a:pt x="21" y="73"/>
                      <a:pt x="21" y="73"/>
                    </a:cubicBezTo>
                    <a:cubicBezTo>
                      <a:pt x="22" y="71"/>
                      <a:pt x="23" y="68"/>
                      <a:pt x="22" y="66"/>
                    </a:cubicBezTo>
                    <a:cubicBezTo>
                      <a:pt x="20" y="63"/>
                      <a:pt x="20" y="63"/>
                      <a:pt x="20" y="63"/>
                    </a:cubicBezTo>
                    <a:cubicBezTo>
                      <a:pt x="20" y="61"/>
                      <a:pt x="18" y="59"/>
                      <a:pt x="16" y="59"/>
                    </a:cubicBezTo>
                    <a:cubicBezTo>
                      <a:pt x="5" y="56"/>
                      <a:pt x="5" y="56"/>
                      <a:pt x="5" y="56"/>
                    </a:cubicBezTo>
                    <a:cubicBezTo>
                      <a:pt x="5" y="56"/>
                      <a:pt x="4" y="56"/>
                      <a:pt x="4" y="55"/>
                    </a:cubicBezTo>
                    <a:cubicBezTo>
                      <a:pt x="4" y="55"/>
                      <a:pt x="4" y="54"/>
                      <a:pt x="4" y="52"/>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9" name="Freeform 336">
                <a:extLst>
                  <a:ext uri="{FF2B5EF4-FFF2-40B4-BE49-F238E27FC236}">
                    <a16:creationId xmlns:a16="http://schemas.microsoft.com/office/drawing/2014/main" id="{0BDBDBA3-11E4-422E-84B7-F6DB10ACE4AD}"/>
                  </a:ext>
                </a:extLst>
              </p:cNvPr>
              <p:cNvSpPr>
                <a:spLocks noEditPoints="1"/>
              </p:cNvSpPr>
              <p:nvPr/>
            </p:nvSpPr>
            <p:spPr>
              <a:xfrm>
                <a:off x="1960563" y="2298700"/>
                <a:ext cx="100013" cy="100013"/>
              </a:xfrm>
              <a:custGeom>
                <a:avLst/>
                <a:gdLst/>
                <a:ahLst/>
                <a:cxnLst>
                  <a:cxn ang="0">
                    <a:pos x="22" y="44"/>
                  </a:cxn>
                  <a:cxn ang="0">
                    <a:pos x="44" y="22"/>
                  </a:cxn>
                  <a:cxn ang="0">
                    <a:pos x="22" y="0"/>
                  </a:cxn>
                  <a:cxn ang="0">
                    <a:pos x="0" y="22"/>
                  </a:cxn>
                  <a:cxn ang="0">
                    <a:pos x="22" y="44"/>
                  </a:cxn>
                  <a:cxn ang="0">
                    <a:pos x="22" y="4"/>
                  </a:cxn>
                  <a:cxn ang="0">
                    <a:pos x="40" y="22"/>
                  </a:cxn>
                  <a:cxn ang="0">
                    <a:pos x="22" y="40"/>
                  </a:cxn>
                  <a:cxn ang="0">
                    <a:pos x="4" y="22"/>
                  </a:cxn>
                  <a:cxn ang="0">
                    <a:pos x="22" y="4"/>
                  </a:cxn>
                </a:cxnLst>
                <a:rect l="0" t="0" r="0" b="0"/>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4"/>
                    </a:moveTo>
                    <a:cubicBezTo>
                      <a:pt x="32" y="4"/>
                      <a:pt x="40" y="12"/>
                      <a:pt x="40" y="22"/>
                    </a:cubicBezTo>
                    <a:cubicBezTo>
                      <a:pt x="40" y="32"/>
                      <a:pt x="32" y="40"/>
                      <a:pt x="22" y="40"/>
                    </a:cubicBezTo>
                    <a:cubicBezTo>
                      <a:pt x="12" y="40"/>
                      <a:pt x="4" y="32"/>
                      <a:pt x="4" y="22"/>
                    </a:cubicBezTo>
                    <a:cubicBezTo>
                      <a:pt x="4" y="12"/>
                      <a:pt x="12" y="4"/>
                      <a:pt x="2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0" name="Freeform 337">
                <a:extLst>
                  <a:ext uri="{FF2B5EF4-FFF2-40B4-BE49-F238E27FC236}">
                    <a16:creationId xmlns:a16="http://schemas.microsoft.com/office/drawing/2014/main" id="{09984D9D-C2D4-4569-AEDF-F250FC632DC7}"/>
                  </a:ext>
                </a:extLst>
              </p:cNvPr>
              <p:cNvSpPr>
                <a:spLocks noEditPoints="1"/>
              </p:cNvSpPr>
              <p:nvPr/>
            </p:nvSpPr>
            <p:spPr>
              <a:xfrm>
                <a:off x="2111376" y="2176463"/>
                <a:ext cx="161925" cy="163513"/>
              </a:xfrm>
              <a:custGeom>
                <a:avLst/>
                <a:gdLst/>
                <a:ahLst/>
                <a:cxnLst>
                  <a:cxn ang="0">
                    <a:pos x="5" y="22"/>
                  </a:cxn>
                  <a:cxn ang="0">
                    <a:pos x="0" y="29"/>
                  </a:cxn>
                  <a:cxn ang="0">
                    <a:pos x="10" y="39"/>
                  </a:cxn>
                  <a:cxn ang="0">
                    <a:pos x="4" y="48"/>
                  </a:cxn>
                  <a:cxn ang="0">
                    <a:pos x="11" y="58"/>
                  </a:cxn>
                  <a:cxn ang="0">
                    <a:pos x="21" y="58"/>
                  </a:cxn>
                  <a:cxn ang="0">
                    <a:pos x="25" y="71"/>
                  </a:cxn>
                  <a:cxn ang="0">
                    <a:pos x="30" y="72"/>
                  </a:cxn>
                  <a:cxn ang="0">
                    <a:pos x="39" y="62"/>
                  </a:cxn>
                  <a:cxn ang="0">
                    <a:pos x="48" y="68"/>
                  </a:cxn>
                  <a:cxn ang="0">
                    <a:pos x="58" y="61"/>
                  </a:cxn>
                  <a:cxn ang="0">
                    <a:pos x="58" y="51"/>
                  </a:cxn>
                  <a:cxn ang="0">
                    <a:pos x="71" y="47"/>
                  </a:cxn>
                  <a:cxn ang="0">
                    <a:pos x="70" y="38"/>
                  </a:cxn>
                  <a:cxn ang="0">
                    <a:pos x="62" y="31"/>
                  </a:cxn>
                  <a:cxn ang="0">
                    <a:pos x="68" y="19"/>
                  </a:cxn>
                  <a:cxn ang="0">
                    <a:pos x="54" y="16"/>
                  </a:cxn>
                  <a:cxn ang="0">
                    <a:pos x="50" y="13"/>
                  </a:cxn>
                  <a:cxn ang="0">
                    <a:pos x="45" y="1"/>
                  </a:cxn>
                  <a:cxn ang="0">
                    <a:pos x="38" y="2"/>
                  </a:cxn>
                  <a:cxn ang="0">
                    <a:pos x="31" y="10"/>
                  </a:cxn>
                  <a:cxn ang="0">
                    <a:pos x="19" y="4"/>
                  </a:cxn>
                  <a:cxn ang="0">
                    <a:pos x="16" y="18"/>
                  </a:cxn>
                  <a:cxn ang="0">
                    <a:pos x="17" y="24"/>
                  </a:cxn>
                  <a:cxn ang="0">
                    <a:pos x="17" y="10"/>
                  </a:cxn>
                  <a:cxn ang="0">
                    <a:pos x="22" y="7"/>
                  </a:cxn>
                  <a:cxn ang="0">
                    <a:pos x="32" y="14"/>
                  </a:cxn>
                  <a:cxn ang="0">
                    <a:pos x="41" y="4"/>
                  </a:cxn>
                  <a:cxn ang="0">
                    <a:pos x="46" y="5"/>
                  </a:cxn>
                  <a:cxn ang="0">
                    <a:pos x="48" y="17"/>
                  </a:cxn>
                  <a:cxn ang="0">
                    <a:pos x="62" y="17"/>
                  </a:cxn>
                  <a:cxn ang="0">
                    <a:pos x="65" y="22"/>
                  </a:cxn>
                  <a:cxn ang="0">
                    <a:pos x="58" y="34"/>
                  </a:cxn>
                  <a:cxn ang="0">
                    <a:pos x="68" y="42"/>
                  </a:cxn>
                  <a:cxn ang="0">
                    <a:pos x="67" y="46"/>
                  </a:cxn>
                  <a:cxn ang="0">
                    <a:pos x="53" y="50"/>
                  </a:cxn>
                  <a:cxn ang="0">
                    <a:pos x="55" y="63"/>
                  </a:cxn>
                  <a:cxn ang="0">
                    <a:pos x="45" y="60"/>
                  </a:cxn>
                  <a:cxn ang="0">
                    <a:pos x="38" y="58"/>
                  </a:cxn>
                  <a:cxn ang="0">
                    <a:pos x="30" y="68"/>
                  </a:cxn>
                  <a:cxn ang="0">
                    <a:pos x="26" y="67"/>
                  </a:cxn>
                  <a:cxn ang="0">
                    <a:pos x="24" y="55"/>
                  </a:cxn>
                  <a:cxn ang="0">
                    <a:pos x="17" y="52"/>
                  </a:cxn>
                  <a:cxn ang="0">
                    <a:pos x="7" y="51"/>
                  </a:cxn>
                  <a:cxn ang="0">
                    <a:pos x="14" y="40"/>
                  </a:cxn>
                  <a:cxn ang="0">
                    <a:pos x="4" y="31"/>
                  </a:cxn>
                  <a:cxn ang="0">
                    <a:pos x="5" y="26"/>
                  </a:cxn>
                  <a:cxn ang="0">
                    <a:pos x="17" y="24"/>
                  </a:cxn>
                </a:cxnLst>
                <a:rect l="0" t="0" r="0" b="0"/>
                <a:pathLst>
                  <a:path w="72" h="72">
                    <a:moveTo>
                      <a:pt x="14" y="21"/>
                    </a:moveTo>
                    <a:cubicBezTo>
                      <a:pt x="14" y="22"/>
                      <a:pt x="13" y="22"/>
                      <a:pt x="13" y="22"/>
                    </a:cubicBezTo>
                    <a:cubicBezTo>
                      <a:pt x="5" y="22"/>
                      <a:pt x="5" y="22"/>
                      <a:pt x="5" y="22"/>
                    </a:cubicBezTo>
                    <a:cubicBezTo>
                      <a:pt x="4" y="22"/>
                      <a:pt x="2" y="23"/>
                      <a:pt x="1" y="25"/>
                    </a:cubicBezTo>
                    <a:cubicBezTo>
                      <a:pt x="1" y="25"/>
                      <a:pt x="1" y="26"/>
                      <a:pt x="1" y="27"/>
                    </a:cubicBezTo>
                    <a:cubicBezTo>
                      <a:pt x="0" y="29"/>
                      <a:pt x="0" y="29"/>
                      <a:pt x="0" y="29"/>
                    </a:cubicBezTo>
                    <a:cubicBezTo>
                      <a:pt x="0" y="31"/>
                      <a:pt x="1" y="33"/>
                      <a:pt x="2" y="34"/>
                    </a:cubicBezTo>
                    <a:cubicBezTo>
                      <a:pt x="9" y="38"/>
                      <a:pt x="9" y="38"/>
                      <a:pt x="9" y="38"/>
                    </a:cubicBezTo>
                    <a:cubicBezTo>
                      <a:pt x="9" y="38"/>
                      <a:pt x="10" y="38"/>
                      <a:pt x="10" y="39"/>
                    </a:cubicBezTo>
                    <a:cubicBezTo>
                      <a:pt x="10" y="41"/>
                      <a:pt x="10" y="41"/>
                      <a:pt x="10" y="41"/>
                    </a:cubicBezTo>
                    <a:cubicBezTo>
                      <a:pt x="10" y="41"/>
                      <a:pt x="10" y="42"/>
                      <a:pt x="10" y="42"/>
                    </a:cubicBezTo>
                    <a:cubicBezTo>
                      <a:pt x="4" y="48"/>
                      <a:pt x="4" y="48"/>
                      <a:pt x="4" y="48"/>
                    </a:cubicBezTo>
                    <a:cubicBezTo>
                      <a:pt x="3" y="49"/>
                      <a:pt x="3" y="51"/>
                      <a:pt x="4" y="53"/>
                    </a:cubicBezTo>
                    <a:cubicBezTo>
                      <a:pt x="6" y="57"/>
                      <a:pt x="6" y="57"/>
                      <a:pt x="6" y="57"/>
                    </a:cubicBezTo>
                    <a:cubicBezTo>
                      <a:pt x="7" y="58"/>
                      <a:pt x="9" y="59"/>
                      <a:pt x="11" y="58"/>
                    </a:cubicBezTo>
                    <a:cubicBezTo>
                      <a:pt x="18" y="56"/>
                      <a:pt x="18" y="56"/>
                      <a:pt x="18" y="56"/>
                    </a:cubicBezTo>
                    <a:cubicBezTo>
                      <a:pt x="19" y="56"/>
                      <a:pt x="19" y="56"/>
                      <a:pt x="19" y="57"/>
                    </a:cubicBezTo>
                    <a:cubicBezTo>
                      <a:pt x="21" y="58"/>
                      <a:pt x="21" y="58"/>
                      <a:pt x="21" y="58"/>
                    </a:cubicBezTo>
                    <a:cubicBezTo>
                      <a:pt x="21" y="58"/>
                      <a:pt x="22" y="59"/>
                      <a:pt x="22" y="59"/>
                    </a:cubicBezTo>
                    <a:cubicBezTo>
                      <a:pt x="22" y="67"/>
                      <a:pt x="22" y="67"/>
                      <a:pt x="22" y="67"/>
                    </a:cubicBezTo>
                    <a:cubicBezTo>
                      <a:pt x="22" y="68"/>
                      <a:pt x="23" y="70"/>
                      <a:pt x="25" y="71"/>
                    </a:cubicBezTo>
                    <a:cubicBezTo>
                      <a:pt x="25" y="71"/>
                      <a:pt x="26" y="71"/>
                      <a:pt x="27" y="71"/>
                    </a:cubicBezTo>
                    <a:cubicBezTo>
                      <a:pt x="29" y="72"/>
                      <a:pt x="29" y="72"/>
                      <a:pt x="29" y="72"/>
                    </a:cubicBezTo>
                    <a:cubicBezTo>
                      <a:pt x="30" y="72"/>
                      <a:pt x="30" y="72"/>
                      <a:pt x="30" y="72"/>
                    </a:cubicBezTo>
                    <a:cubicBezTo>
                      <a:pt x="32" y="72"/>
                      <a:pt x="33" y="71"/>
                      <a:pt x="34" y="70"/>
                    </a:cubicBezTo>
                    <a:cubicBezTo>
                      <a:pt x="38" y="63"/>
                      <a:pt x="38" y="63"/>
                      <a:pt x="38" y="63"/>
                    </a:cubicBezTo>
                    <a:cubicBezTo>
                      <a:pt x="38" y="63"/>
                      <a:pt x="38" y="62"/>
                      <a:pt x="39" y="62"/>
                    </a:cubicBezTo>
                    <a:cubicBezTo>
                      <a:pt x="41" y="62"/>
                      <a:pt x="41" y="62"/>
                      <a:pt x="41" y="62"/>
                    </a:cubicBezTo>
                    <a:cubicBezTo>
                      <a:pt x="42" y="62"/>
                      <a:pt x="42" y="62"/>
                      <a:pt x="42" y="62"/>
                    </a:cubicBezTo>
                    <a:cubicBezTo>
                      <a:pt x="48" y="68"/>
                      <a:pt x="48" y="68"/>
                      <a:pt x="48" y="68"/>
                    </a:cubicBezTo>
                    <a:cubicBezTo>
                      <a:pt x="49" y="69"/>
                      <a:pt x="51" y="69"/>
                      <a:pt x="53" y="68"/>
                    </a:cubicBezTo>
                    <a:cubicBezTo>
                      <a:pt x="57" y="66"/>
                      <a:pt x="57" y="66"/>
                      <a:pt x="57" y="66"/>
                    </a:cubicBezTo>
                    <a:cubicBezTo>
                      <a:pt x="58" y="65"/>
                      <a:pt x="59" y="63"/>
                      <a:pt x="58" y="61"/>
                    </a:cubicBezTo>
                    <a:cubicBezTo>
                      <a:pt x="56" y="54"/>
                      <a:pt x="56" y="54"/>
                      <a:pt x="56" y="54"/>
                    </a:cubicBezTo>
                    <a:cubicBezTo>
                      <a:pt x="56" y="54"/>
                      <a:pt x="56" y="53"/>
                      <a:pt x="57" y="53"/>
                    </a:cubicBezTo>
                    <a:cubicBezTo>
                      <a:pt x="58" y="51"/>
                      <a:pt x="58" y="51"/>
                      <a:pt x="58" y="51"/>
                    </a:cubicBezTo>
                    <a:cubicBezTo>
                      <a:pt x="58" y="51"/>
                      <a:pt x="59" y="50"/>
                      <a:pt x="59" y="50"/>
                    </a:cubicBezTo>
                    <a:cubicBezTo>
                      <a:pt x="67" y="50"/>
                      <a:pt x="67" y="50"/>
                      <a:pt x="67" y="50"/>
                    </a:cubicBezTo>
                    <a:cubicBezTo>
                      <a:pt x="68" y="50"/>
                      <a:pt x="70" y="49"/>
                      <a:pt x="71" y="47"/>
                    </a:cubicBezTo>
                    <a:cubicBezTo>
                      <a:pt x="71" y="47"/>
                      <a:pt x="71" y="46"/>
                      <a:pt x="71" y="45"/>
                    </a:cubicBezTo>
                    <a:cubicBezTo>
                      <a:pt x="72" y="43"/>
                      <a:pt x="72" y="43"/>
                      <a:pt x="72" y="43"/>
                    </a:cubicBezTo>
                    <a:cubicBezTo>
                      <a:pt x="72" y="41"/>
                      <a:pt x="71" y="39"/>
                      <a:pt x="70" y="38"/>
                    </a:cubicBezTo>
                    <a:cubicBezTo>
                      <a:pt x="63" y="34"/>
                      <a:pt x="63" y="34"/>
                      <a:pt x="63" y="34"/>
                    </a:cubicBezTo>
                    <a:cubicBezTo>
                      <a:pt x="63" y="34"/>
                      <a:pt x="62" y="34"/>
                      <a:pt x="62" y="33"/>
                    </a:cubicBezTo>
                    <a:cubicBezTo>
                      <a:pt x="62" y="31"/>
                      <a:pt x="62" y="31"/>
                      <a:pt x="62" y="31"/>
                    </a:cubicBezTo>
                    <a:cubicBezTo>
                      <a:pt x="62" y="31"/>
                      <a:pt x="62" y="30"/>
                      <a:pt x="62" y="30"/>
                    </a:cubicBezTo>
                    <a:cubicBezTo>
                      <a:pt x="68" y="24"/>
                      <a:pt x="68" y="24"/>
                      <a:pt x="68" y="24"/>
                    </a:cubicBezTo>
                    <a:cubicBezTo>
                      <a:pt x="69" y="23"/>
                      <a:pt x="69" y="21"/>
                      <a:pt x="68" y="19"/>
                    </a:cubicBezTo>
                    <a:cubicBezTo>
                      <a:pt x="66" y="15"/>
                      <a:pt x="66" y="15"/>
                      <a:pt x="66" y="15"/>
                    </a:cubicBezTo>
                    <a:cubicBezTo>
                      <a:pt x="65" y="14"/>
                      <a:pt x="63" y="13"/>
                      <a:pt x="61" y="14"/>
                    </a:cubicBezTo>
                    <a:cubicBezTo>
                      <a:pt x="54" y="16"/>
                      <a:pt x="54" y="16"/>
                      <a:pt x="54" y="16"/>
                    </a:cubicBezTo>
                    <a:cubicBezTo>
                      <a:pt x="53" y="16"/>
                      <a:pt x="53" y="16"/>
                      <a:pt x="53" y="15"/>
                    </a:cubicBezTo>
                    <a:cubicBezTo>
                      <a:pt x="51" y="14"/>
                      <a:pt x="51" y="14"/>
                      <a:pt x="51" y="14"/>
                    </a:cubicBezTo>
                    <a:cubicBezTo>
                      <a:pt x="51" y="14"/>
                      <a:pt x="50" y="13"/>
                      <a:pt x="50" y="13"/>
                    </a:cubicBezTo>
                    <a:cubicBezTo>
                      <a:pt x="50" y="5"/>
                      <a:pt x="50" y="5"/>
                      <a:pt x="50" y="5"/>
                    </a:cubicBezTo>
                    <a:cubicBezTo>
                      <a:pt x="50" y="4"/>
                      <a:pt x="49" y="2"/>
                      <a:pt x="47" y="1"/>
                    </a:cubicBezTo>
                    <a:cubicBezTo>
                      <a:pt x="47" y="1"/>
                      <a:pt x="46" y="1"/>
                      <a:pt x="45" y="1"/>
                    </a:cubicBezTo>
                    <a:cubicBezTo>
                      <a:pt x="43" y="0"/>
                      <a:pt x="43" y="0"/>
                      <a:pt x="43" y="0"/>
                    </a:cubicBezTo>
                    <a:cubicBezTo>
                      <a:pt x="42" y="0"/>
                      <a:pt x="42" y="0"/>
                      <a:pt x="42" y="0"/>
                    </a:cubicBezTo>
                    <a:cubicBezTo>
                      <a:pt x="40" y="0"/>
                      <a:pt x="39" y="1"/>
                      <a:pt x="38" y="2"/>
                    </a:cubicBezTo>
                    <a:cubicBezTo>
                      <a:pt x="34" y="9"/>
                      <a:pt x="34" y="9"/>
                      <a:pt x="34" y="9"/>
                    </a:cubicBezTo>
                    <a:cubicBezTo>
                      <a:pt x="34" y="9"/>
                      <a:pt x="34" y="10"/>
                      <a:pt x="33" y="10"/>
                    </a:cubicBezTo>
                    <a:cubicBezTo>
                      <a:pt x="31" y="10"/>
                      <a:pt x="31" y="10"/>
                      <a:pt x="31" y="10"/>
                    </a:cubicBezTo>
                    <a:cubicBezTo>
                      <a:pt x="30" y="10"/>
                      <a:pt x="30" y="10"/>
                      <a:pt x="30" y="10"/>
                    </a:cubicBezTo>
                    <a:cubicBezTo>
                      <a:pt x="24" y="4"/>
                      <a:pt x="24" y="4"/>
                      <a:pt x="24" y="4"/>
                    </a:cubicBezTo>
                    <a:cubicBezTo>
                      <a:pt x="23" y="3"/>
                      <a:pt x="21" y="3"/>
                      <a:pt x="19" y="4"/>
                    </a:cubicBezTo>
                    <a:cubicBezTo>
                      <a:pt x="15" y="6"/>
                      <a:pt x="15" y="6"/>
                      <a:pt x="15" y="6"/>
                    </a:cubicBezTo>
                    <a:cubicBezTo>
                      <a:pt x="14" y="7"/>
                      <a:pt x="13" y="9"/>
                      <a:pt x="14" y="11"/>
                    </a:cubicBezTo>
                    <a:cubicBezTo>
                      <a:pt x="16" y="18"/>
                      <a:pt x="16" y="18"/>
                      <a:pt x="16" y="18"/>
                    </a:cubicBezTo>
                    <a:cubicBezTo>
                      <a:pt x="16" y="18"/>
                      <a:pt x="16" y="19"/>
                      <a:pt x="15" y="19"/>
                    </a:cubicBezTo>
                    <a:lnTo>
                      <a:pt x="14" y="21"/>
                    </a:lnTo>
                    <a:close/>
                    <a:moveTo>
                      <a:pt x="17" y="24"/>
                    </a:moveTo>
                    <a:cubicBezTo>
                      <a:pt x="19" y="22"/>
                      <a:pt x="19" y="22"/>
                      <a:pt x="19" y="22"/>
                    </a:cubicBezTo>
                    <a:cubicBezTo>
                      <a:pt x="20" y="20"/>
                      <a:pt x="20" y="18"/>
                      <a:pt x="20" y="17"/>
                    </a:cubicBezTo>
                    <a:cubicBezTo>
                      <a:pt x="17" y="10"/>
                      <a:pt x="17" y="10"/>
                      <a:pt x="17" y="10"/>
                    </a:cubicBezTo>
                    <a:cubicBezTo>
                      <a:pt x="17" y="10"/>
                      <a:pt x="17" y="9"/>
                      <a:pt x="17" y="9"/>
                    </a:cubicBezTo>
                    <a:cubicBezTo>
                      <a:pt x="21" y="7"/>
                      <a:pt x="21" y="7"/>
                      <a:pt x="21" y="7"/>
                    </a:cubicBezTo>
                    <a:cubicBezTo>
                      <a:pt x="22" y="7"/>
                      <a:pt x="22" y="7"/>
                      <a:pt x="22" y="7"/>
                    </a:cubicBezTo>
                    <a:cubicBezTo>
                      <a:pt x="27" y="12"/>
                      <a:pt x="27" y="12"/>
                      <a:pt x="27" y="12"/>
                    </a:cubicBezTo>
                    <a:cubicBezTo>
                      <a:pt x="28" y="13"/>
                      <a:pt x="29" y="14"/>
                      <a:pt x="31" y="14"/>
                    </a:cubicBezTo>
                    <a:cubicBezTo>
                      <a:pt x="31" y="14"/>
                      <a:pt x="31" y="14"/>
                      <a:pt x="32" y="14"/>
                    </a:cubicBezTo>
                    <a:cubicBezTo>
                      <a:pt x="34" y="14"/>
                      <a:pt x="34" y="14"/>
                      <a:pt x="34" y="14"/>
                    </a:cubicBezTo>
                    <a:cubicBezTo>
                      <a:pt x="35" y="13"/>
                      <a:pt x="37" y="12"/>
                      <a:pt x="38" y="11"/>
                    </a:cubicBezTo>
                    <a:cubicBezTo>
                      <a:pt x="41" y="4"/>
                      <a:pt x="41" y="4"/>
                      <a:pt x="41" y="4"/>
                    </a:cubicBezTo>
                    <a:cubicBezTo>
                      <a:pt x="41" y="4"/>
                      <a:pt x="42" y="4"/>
                      <a:pt x="42" y="4"/>
                    </a:cubicBezTo>
                    <a:cubicBezTo>
                      <a:pt x="42" y="4"/>
                      <a:pt x="43" y="4"/>
                      <a:pt x="44" y="4"/>
                    </a:cubicBezTo>
                    <a:cubicBezTo>
                      <a:pt x="45" y="5"/>
                      <a:pt x="46" y="5"/>
                      <a:pt x="46" y="5"/>
                    </a:cubicBezTo>
                    <a:cubicBezTo>
                      <a:pt x="46" y="5"/>
                      <a:pt x="46" y="5"/>
                      <a:pt x="46" y="5"/>
                    </a:cubicBezTo>
                    <a:cubicBezTo>
                      <a:pt x="46" y="13"/>
                      <a:pt x="46" y="13"/>
                      <a:pt x="46" y="13"/>
                    </a:cubicBezTo>
                    <a:cubicBezTo>
                      <a:pt x="46" y="14"/>
                      <a:pt x="47" y="16"/>
                      <a:pt x="48" y="17"/>
                    </a:cubicBezTo>
                    <a:cubicBezTo>
                      <a:pt x="50" y="19"/>
                      <a:pt x="50" y="19"/>
                      <a:pt x="50" y="19"/>
                    </a:cubicBezTo>
                    <a:cubicBezTo>
                      <a:pt x="52" y="20"/>
                      <a:pt x="54" y="20"/>
                      <a:pt x="55" y="20"/>
                    </a:cubicBezTo>
                    <a:cubicBezTo>
                      <a:pt x="62" y="17"/>
                      <a:pt x="62" y="17"/>
                      <a:pt x="62" y="17"/>
                    </a:cubicBezTo>
                    <a:cubicBezTo>
                      <a:pt x="63" y="17"/>
                      <a:pt x="63" y="17"/>
                      <a:pt x="63" y="17"/>
                    </a:cubicBezTo>
                    <a:cubicBezTo>
                      <a:pt x="65" y="21"/>
                      <a:pt x="65" y="21"/>
                      <a:pt x="65" y="21"/>
                    </a:cubicBezTo>
                    <a:cubicBezTo>
                      <a:pt x="65" y="21"/>
                      <a:pt x="65" y="22"/>
                      <a:pt x="65" y="22"/>
                    </a:cubicBezTo>
                    <a:cubicBezTo>
                      <a:pt x="60" y="27"/>
                      <a:pt x="60" y="27"/>
                      <a:pt x="60" y="27"/>
                    </a:cubicBezTo>
                    <a:cubicBezTo>
                      <a:pt x="58" y="28"/>
                      <a:pt x="58" y="30"/>
                      <a:pt x="58" y="32"/>
                    </a:cubicBezTo>
                    <a:cubicBezTo>
                      <a:pt x="58" y="34"/>
                      <a:pt x="58" y="34"/>
                      <a:pt x="58" y="34"/>
                    </a:cubicBezTo>
                    <a:cubicBezTo>
                      <a:pt x="59" y="35"/>
                      <a:pt x="60" y="37"/>
                      <a:pt x="61" y="38"/>
                    </a:cubicBezTo>
                    <a:cubicBezTo>
                      <a:pt x="68" y="41"/>
                      <a:pt x="68" y="41"/>
                      <a:pt x="68" y="41"/>
                    </a:cubicBezTo>
                    <a:cubicBezTo>
                      <a:pt x="68" y="41"/>
                      <a:pt x="68" y="42"/>
                      <a:pt x="68" y="42"/>
                    </a:cubicBezTo>
                    <a:cubicBezTo>
                      <a:pt x="68" y="42"/>
                      <a:pt x="68" y="43"/>
                      <a:pt x="68" y="44"/>
                    </a:cubicBezTo>
                    <a:cubicBezTo>
                      <a:pt x="67" y="45"/>
                      <a:pt x="67" y="46"/>
                      <a:pt x="67" y="46"/>
                    </a:cubicBezTo>
                    <a:cubicBezTo>
                      <a:pt x="67" y="46"/>
                      <a:pt x="67" y="46"/>
                      <a:pt x="67" y="46"/>
                    </a:cubicBezTo>
                    <a:cubicBezTo>
                      <a:pt x="59" y="46"/>
                      <a:pt x="59" y="46"/>
                      <a:pt x="59" y="46"/>
                    </a:cubicBezTo>
                    <a:cubicBezTo>
                      <a:pt x="57" y="46"/>
                      <a:pt x="56" y="47"/>
                      <a:pt x="55" y="48"/>
                    </a:cubicBezTo>
                    <a:cubicBezTo>
                      <a:pt x="53" y="50"/>
                      <a:pt x="53" y="50"/>
                      <a:pt x="53" y="50"/>
                    </a:cubicBezTo>
                    <a:cubicBezTo>
                      <a:pt x="52" y="52"/>
                      <a:pt x="52" y="54"/>
                      <a:pt x="52" y="55"/>
                    </a:cubicBezTo>
                    <a:cubicBezTo>
                      <a:pt x="55" y="62"/>
                      <a:pt x="55" y="62"/>
                      <a:pt x="55" y="62"/>
                    </a:cubicBezTo>
                    <a:cubicBezTo>
                      <a:pt x="55" y="62"/>
                      <a:pt x="55" y="63"/>
                      <a:pt x="55" y="63"/>
                    </a:cubicBezTo>
                    <a:cubicBezTo>
                      <a:pt x="51" y="65"/>
                      <a:pt x="51" y="65"/>
                      <a:pt x="51" y="65"/>
                    </a:cubicBezTo>
                    <a:cubicBezTo>
                      <a:pt x="50" y="65"/>
                      <a:pt x="50" y="65"/>
                      <a:pt x="50" y="65"/>
                    </a:cubicBezTo>
                    <a:cubicBezTo>
                      <a:pt x="45" y="60"/>
                      <a:pt x="45" y="60"/>
                      <a:pt x="45" y="60"/>
                    </a:cubicBezTo>
                    <a:cubicBezTo>
                      <a:pt x="44" y="59"/>
                      <a:pt x="43" y="58"/>
                      <a:pt x="41" y="58"/>
                    </a:cubicBezTo>
                    <a:cubicBezTo>
                      <a:pt x="41" y="58"/>
                      <a:pt x="41" y="58"/>
                      <a:pt x="40" y="58"/>
                    </a:cubicBezTo>
                    <a:cubicBezTo>
                      <a:pt x="38" y="58"/>
                      <a:pt x="38" y="58"/>
                      <a:pt x="38" y="58"/>
                    </a:cubicBezTo>
                    <a:cubicBezTo>
                      <a:pt x="37" y="59"/>
                      <a:pt x="35" y="60"/>
                      <a:pt x="34" y="61"/>
                    </a:cubicBezTo>
                    <a:cubicBezTo>
                      <a:pt x="31" y="68"/>
                      <a:pt x="31" y="68"/>
                      <a:pt x="31" y="68"/>
                    </a:cubicBezTo>
                    <a:cubicBezTo>
                      <a:pt x="31" y="68"/>
                      <a:pt x="30" y="68"/>
                      <a:pt x="30" y="68"/>
                    </a:cubicBezTo>
                    <a:cubicBezTo>
                      <a:pt x="30" y="68"/>
                      <a:pt x="30" y="68"/>
                      <a:pt x="30" y="68"/>
                    </a:cubicBezTo>
                    <a:cubicBezTo>
                      <a:pt x="30" y="68"/>
                      <a:pt x="29" y="68"/>
                      <a:pt x="28" y="68"/>
                    </a:cubicBezTo>
                    <a:cubicBezTo>
                      <a:pt x="27" y="67"/>
                      <a:pt x="26" y="67"/>
                      <a:pt x="26" y="67"/>
                    </a:cubicBezTo>
                    <a:cubicBezTo>
                      <a:pt x="26" y="67"/>
                      <a:pt x="26" y="67"/>
                      <a:pt x="26" y="67"/>
                    </a:cubicBezTo>
                    <a:cubicBezTo>
                      <a:pt x="26" y="59"/>
                      <a:pt x="26" y="59"/>
                      <a:pt x="26" y="59"/>
                    </a:cubicBezTo>
                    <a:cubicBezTo>
                      <a:pt x="26" y="58"/>
                      <a:pt x="25" y="56"/>
                      <a:pt x="24" y="55"/>
                    </a:cubicBezTo>
                    <a:cubicBezTo>
                      <a:pt x="22" y="53"/>
                      <a:pt x="22" y="53"/>
                      <a:pt x="22" y="53"/>
                    </a:cubicBezTo>
                    <a:cubicBezTo>
                      <a:pt x="21" y="53"/>
                      <a:pt x="19" y="52"/>
                      <a:pt x="18" y="52"/>
                    </a:cubicBezTo>
                    <a:cubicBezTo>
                      <a:pt x="18" y="52"/>
                      <a:pt x="17" y="52"/>
                      <a:pt x="17" y="52"/>
                    </a:cubicBezTo>
                    <a:cubicBezTo>
                      <a:pt x="10" y="55"/>
                      <a:pt x="10" y="55"/>
                      <a:pt x="10" y="55"/>
                    </a:cubicBezTo>
                    <a:cubicBezTo>
                      <a:pt x="9" y="55"/>
                      <a:pt x="9" y="55"/>
                      <a:pt x="9" y="55"/>
                    </a:cubicBezTo>
                    <a:cubicBezTo>
                      <a:pt x="7" y="51"/>
                      <a:pt x="7" y="51"/>
                      <a:pt x="7" y="51"/>
                    </a:cubicBezTo>
                    <a:cubicBezTo>
                      <a:pt x="7" y="51"/>
                      <a:pt x="7" y="50"/>
                      <a:pt x="7" y="50"/>
                    </a:cubicBezTo>
                    <a:cubicBezTo>
                      <a:pt x="12" y="45"/>
                      <a:pt x="12" y="45"/>
                      <a:pt x="12" y="45"/>
                    </a:cubicBezTo>
                    <a:cubicBezTo>
                      <a:pt x="14" y="44"/>
                      <a:pt x="14" y="42"/>
                      <a:pt x="14" y="40"/>
                    </a:cubicBezTo>
                    <a:cubicBezTo>
                      <a:pt x="14" y="38"/>
                      <a:pt x="14" y="38"/>
                      <a:pt x="14" y="38"/>
                    </a:cubicBezTo>
                    <a:cubicBezTo>
                      <a:pt x="13" y="37"/>
                      <a:pt x="12" y="35"/>
                      <a:pt x="11" y="34"/>
                    </a:cubicBezTo>
                    <a:cubicBezTo>
                      <a:pt x="4" y="31"/>
                      <a:pt x="4" y="31"/>
                      <a:pt x="4" y="31"/>
                    </a:cubicBezTo>
                    <a:cubicBezTo>
                      <a:pt x="4" y="31"/>
                      <a:pt x="4" y="30"/>
                      <a:pt x="4" y="30"/>
                    </a:cubicBezTo>
                    <a:cubicBezTo>
                      <a:pt x="4" y="30"/>
                      <a:pt x="4" y="29"/>
                      <a:pt x="4" y="28"/>
                    </a:cubicBezTo>
                    <a:cubicBezTo>
                      <a:pt x="5" y="27"/>
                      <a:pt x="5" y="26"/>
                      <a:pt x="5" y="26"/>
                    </a:cubicBezTo>
                    <a:cubicBezTo>
                      <a:pt x="5" y="26"/>
                      <a:pt x="5" y="26"/>
                      <a:pt x="5" y="26"/>
                    </a:cubicBezTo>
                    <a:cubicBezTo>
                      <a:pt x="13" y="26"/>
                      <a:pt x="13" y="26"/>
                      <a:pt x="13" y="26"/>
                    </a:cubicBezTo>
                    <a:cubicBezTo>
                      <a:pt x="15" y="26"/>
                      <a:pt x="16" y="25"/>
                      <a:pt x="17" y="2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1" name="Freeform 338">
                <a:extLst>
                  <a:ext uri="{FF2B5EF4-FFF2-40B4-BE49-F238E27FC236}">
                    <a16:creationId xmlns:a16="http://schemas.microsoft.com/office/drawing/2014/main" id="{1994293B-7EAA-4276-9309-B0AFA521A725}"/>
                  </a:ext>
                </a:extLst>
              </p:cNvPr>
              <p:cNvSpPr>
                <a:spLocks noEditPoints="1"/>
              </p:cNvSpPr>
              <p:nvPr/>
            </p:nvSpPr>
            <p:spPr>
              <a:xfrm>
                <a:off x="2165351" y="2230438"/>
                <a:ext cx="53975" cy="55563"/>
              </a:xfrm>
              <a:custGeom>
                <a:avLst/>
                <a:gdLst/>
                <a:ahLst/>
                <a:cxnLst>
                  <a:cxn ang="0">
                    <a:pos x="12" y="24"/>
                  </a:cxn>
                  <a:cxn ang="0">
                    <a:pos x="24" y="12"/>
                  </a:cxn>
                  <a:cxn ang="0">
                    <a:pos x="12" y="0"/>
                  </a:cxn>
                  <a:cxn ang="0">
                    <a:pos x="0" y="12"/>
                  </a:cxn>
                  <a:cxn ang="0">
                    <a:pos x="12" y="24"/>
                  </a:cxn>
                  <a:cxn ang="0">
                    <a:pos x="12" y="4"/>
                  </a:cxn>
                  <a:cxn ang="0">
                    <a:pos x="20" y="12"/>
                  </a:cxn>
                  <a:cxn ang="0">
                    <a:pos x="12" y="20"/>
                  </a:cxn>
                  <a:cxn ang="0">
                    <a:pos x="4" y="12"/>
                  </a:cxn>
                  <a:cxn ang="0">
                    <a:pos x="12" y="4"/>
                  </a:cxn>
                </a:cxnLst>
                <a:rect l="0" t="0" r="0" b="0"/>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bg1"/>
              </a:solidFill>
              <a:ln w="12700">
                <a:noFill/>
              </a:ln>
            </p:spPr>
            <p:txBody>
              <a:bodyPr/>
              <a:lstStyle/>
              <a:p>
                <a:pPr defTabSz="1219170" eaLnBrk="0" fontAlgn="base" hangingPunct="0">
                  <a:spcBef>
                    <a:spcPct val="0"/>
                  </a:spcBef>
                  <a:spcAft>
                    <a:spcPct val="0"/>
                  </a:spcAft>
                </a:pPr>
                <a:endParaRPr lang="zh-CN" altLang="en-US" sz="240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Tree>
    <p:extLst>
      <p:ext uri="{BB962C8B-B14F-4D97-AF65-F5344CB8AC3E}">
        <p14:creationId xmlns:p14="http://schemas.microsoft.com/office/powerpoint/2010/main" val="1631744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up)">
                                      <p:cBhvr>
                                        <p:cTn id="25" dur="500"/>
                                        <p:tgtEl>
                                          <p:spTgt spid="6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right)">
                                      <p:cBhvr>
                                        <p:cTn id="51" dur="500"/>
                                        <p:tgtEl>
                                          <p:spTgt spid="59"/>
                                        </p:tgtEl>
                                      </p:cBhvr>
                                    </p:animEffect>
                                  </p:childTnLst>
                                </p:cTn>
                              </p:par>
                            </p:childTnLst>
                          </p:cTn>
                        </p:par>
                        <p:par>
                          <p:cTn id="52" fill="hold">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right)">
                                      <p:cBhvr>
                                        <p:cTn id="55" dur="500"/>
                                        <p:tgtEl>
                                          <p:spTgt spid="66"/>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par>
                          <p:cTn id="78" fill="hold">
                            <p:stCondLst>
                              <p:cond delay="8500"/>
                            </p:stCondLst>
                            <p:childTnLst>
                              <p:par>
                                <p:cTn id="79" presetID="2" presetClass="entr" presetSubtype="4" fill="hold" nodeType="afterEffect">
                                  <p:stCondLst>
                                    <p:cond delay="0"/>
                                  </p:stCondLst>
                                  <p:childTnLst>
                                    <p:set>
                                      <p:cBhvr>
                                        <p:cTn id="80" dur="1" fill="hold">
                                          <p:stCondLst>
                                            <p:cond delay="0"/>
                                          </p:stCondLst>
                                        </p:cTn>
                                        <p:tgtEl>
                                          <p:spTgt spid="74"/>
                                        </p:tgtEl>
                                        <p:attrNameLst>
                                          <p:attrName>style.visibility</p:attrName>
                                        </p:attrNameLst>
                                      </p:cBhvr>
                                      <p:to>
                                        <p:strVal val="visible"/>
                                      </p:to>
                                    </p:set>
                                    <p:anim calcmode="lin" valueType="num">
                                      <p:cBhvr additive="base">
                                        <p:cTn id="81" dur="500" fill="hold"/>
                                        <p:tgtEl>
                                          <p:spTgt spid="74"/>
                                        </p:tgtEl>
                                        <p:attrNameLst>
                                          <p:attrName>ppt_x</p:attrName>
                                        </p:attrNameLst>
                                      </p:cBhvr>
                                      <p:tavLst>
                                        <p:tav tm="0">
                                          <p:val>
                                            <p:strVal val="#ppt_x"/>
                                          </p:val>
                                        </p:tav>
                                        <p:tav tm="100000">
                                          <p:val>
                                            <p:strVal val="#ppt_x"/>
                                          </p:val>
                                        </p:tav>
                                      </p:tavLst>
                                    </p:anim>
                                    <p:anim calcmode="lin" valueType="num">
                                      <p:cBhvr additive="base">
                                        <p:cTn id="82" dur="500" fill="hold"/>
                                        <p:tgtEl>
                                          <p:spTgt spid="74"/>
                                        </p:tgtEl>
                                        <p:attrNameLst>
                                          <p:attrName>ppt_y</p:attrName>
                                        </p:attrNameLst>
                                      </p:cBhvr>
                                      <p:tavLst>
                                        <p:tav tm="0">
                                          <p:val>
                                            <p:strVal val="1+#ppt_h/2"/>
                                          </p:val>
                                        </p:tav>
                                        <p:tav tm="100000">
                                          <p:val>
                                            <p:strVal val="#ppt_y"/>
                                          </p:val>
                                        </p:tav>
                                      </p:tavLst>
                                    </p:anim>
                                  </p:childTnLst>
                                </p:cTn>
                              </p:par>
                            </p:childTnLst>
                          </p:cTn>
                        </p:par>
                        <p:par>
                          <p:cTn id="83" fill="hold">
                            <p:stCondLst>
                              <p:cond delay="9000"/>
                            </p:stCondLst>
                            <p:childTnLst>
                              <p:par>
                                <p:cTn id="84" presetID="10" presetClass="entr" presetSubtype="0" fill="hold"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par>
                          <p:cTn id="87" fill="hold">
                            <p:stCondLst>
                              <p:cond delay="9500"/>
                            </p:stCondLst>
                            <p:childTnLst>
                              <p:par>
                                <p:cTn id="88" presetID="53" presetClass="entr" presetSubtype="16"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 calcmode="lin" valueType="num">
                                      <p:cBhvr>
                                        <p:cTn id="90" dur="500" fill="hold"/>
                                        <p:tgtEl>
                                          <p:spTgt spid="9"/>
                                        </p:tgtEl>
                                        <p:attrNameLst>
                                          <p:attrName>ppt_w</p:attrName>
                                        </p:attrNameLst>
                                      </p:cBhvr>
                                      <p:tavLst>
                                        <p:tav tm="0">
                                          <p:val>
                                            <p:fltVal val="0"/>
                                          </p:val>
                                        </p:tav>
                                        <p:tav tm="100000">
                                          <p:val>
                                            <p:strVal val="#ppt_w"/>
                                          </p:val>
                                        </p:tav>
                                      </p:tavLst>
                                    </p:anim>
                                    <p:anim calcmode="lin" valueType="num">
                                      <p:cBhvr>
                                        <p:cTn id="91" dur="500" fill="hold"/>
                                        <p:tgtEl>
                                          <p:spTgt spid="9"/>
                                        </p:tgtEl>
                                        <p:attrNameLst>
                                          <p:attrName>ppt_h</p:attrName>
                                        </p:attrNameLst>
                                      </p:cBhvr>
                                      <p:tavLst>
                                        <p:tav tm="0">
                                          <p:val>
                                            <p:fltVal val="0"/>
                                          </p:val>
                                        </p:tav>
                                        <p:tav tm="100000">
                                          <p:val>
                                            <p:strVal val="#ppt_h"/>
                                          </p:val>
                                        </p:tav>
                                      </p:tavLst>
                                    </p:anim>
                                    <p:animEffect transition="in" filter="fade">
                                      <p:cBhvr>
                                        <p:cTn id="92" dur="500"/>
                                        <p:tgtEl>
                                          <p:spTgt spid="9"/>
                                        </p:tgtEl>
                                      </p:cBhvr>
                                    </p:animEffect>
                                  </p:childTnLst>
                                </p:cTn>
                              </p:par>
                            </p:childTnLst>
                          </p:cTn>
                        </p:par>
                        <p:par>
                          <p:cTn id="93" fill="hold">
                            <p:stCondLst>
                              <p:cond delay="10000"/>
                            </p:stCondLst>
                            <p:childTnLst>
                              <p:par>
                                <p:cTn id="94" presetID="10" presetClass="entr" presetSubtype="0" fill="hold"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left)">
                                      <p:cBhvr>
                                        <p:cTn id="100" dur="500"/>
                                        <p:tgtEl>
                                          <p:spTgt spid="60"/>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wipe(left)">
                                      <p:cBhvr>
                                        <p:cTn id="104" dur="500"/>
                                        <p:tgtEl>
                                          <p:spTgt spid="62"/>
                                        </p:tgtEl>
                                      </p:cBhvr>
                                    </p:animEffect>
                                  </p:childTnLst>
                                </p:cTn>
                              </p:par>
                            </p:childTnLst>
                          </p:cTn>
                        </p:par>
                        <p:par>
                          <p:cTn id="105" fill="hold">
                            <p:stCondLst>
                              <p:cond delay="11500"/>
                            </p:stCondLst>
                            <p:childTnLst>
                              <p:par>
                                <p:cTn id="106" presetID="22" presetClass="entr" presetSubtype="8" fill="hold"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12000"/>
                            </p:stCondLst>
                            <p:childTnLst>
                              <p:par>
                                <p:cTn id="110" presetID="10" presetClass="entr" presetSubtype="0" fill="hold"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par>
                          <p:cTn id="113" fill="hold">
                            <p:stCondLst>
                              <p:cond delay="12500"/>
                            </p:stCondLst>
                            <p:childTnLst>
                              <p:par>
                                <p:cTn id="114" presetID="53" presetClass="entr" presetSubtype="16"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 calcmode="lin" valueType="num">
                                      <p:cBhvr>
                                        <p:cTn id="116" dur="500" fill="hold"/>
                                        <p:tgtEl>
                                          <p:spTgt spid="7"/>
                                        </p:tgtEl>
                                        <p:attrNameLst>
                                          <p:attrName>ppt_w</p:attrName>
                                        </p:attrNameLst>
                                      </p:cBhvr>
                                      <p:tavLst>
                                        <p:tav tm="0">
                                          <p:val>
                                            <p:fltVal val="0"/>
                                          </p:val>
                                        </p:tav>
                                        <p:tav tm="100000">
                                          <p:val>
                                            <p:strVal val="#ppt_w"/>
                                          </p:val>
                                        </p:tav>
                                      </p:tavLst>
                                    </p:anim>
                                    <p:anim calcmode="lin" valueType="num">
                                      <p:cBhvr>
                                        <p:cTn id="117" dur="500" fill="hold"/>
                                        <p:tgtEl>
                                          <p:spTgt spid="7"/>
                                        </p:tgtEl>
                                        <p:attrNameLst>
                                          <p:attrName>ppt_h</p:attrName>
                                        </p:attrNameLst>
                                      </p:cBhvr>
                                      <p:tavLst>
                                        <p:tav tm="0">
                                          <p:val>
                                            <p:fltVal val="0"/>
                                          </p:val>
                                        </p:tav>
                                        <p:tav tm="100000">
                                          <p:val>
                                            <p:strVal val="#ppt_h"/>
                                          </p:val>
                                        </p:tav>
                                      </p:tavLst>
                                    </p:anim>
                                    <p:animEffect transition="in" filter="fade">
                                      <p:cBhvr>
                                        <p:cTn id="118" dur="500"/>
                                        <p:tgtEl>
                                          <p:spTgt spid="7"/>
                                        </p:tgtEl>
                                      </p:cBhvr>
                                    </p:animEffect>
                                  </p:childTnLst>
                                </p:cTn>
                              </p:par>
                            </p:childTnLst>
                          </p:cTn>
                        </p:par>
                        <p:par>
                          <p:cTn id="119" fill="hold">
                            <p:stCondLst>
                              <p:cond delay="13000"/>
                            </p:stCondLst>
                            <p:childTnLst>
                              <p:par>
                                <p:cTn id="120" presetID="10" presetClass="entr" presetSubtype="0" fill="hold" nodeType="after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par>
                          <p:cTn id="123" fill="hold">
                            <p:stCondLst>
                              <p:cond delay="13500"/>
                            </p:stCondLst>
                            <p:childTnLst>
                              <p:par>
                                <p:cTn id="124" presetID="22" presetClass="entr" presetSubtype="4" fill="hold" nodeType="after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par>
                          <p:cTn id="127" fill="hold">
                            <p:stCondLst>
                              <p:cond delay="14000"/>
                            </p:stCondLst>
                            <p:childTnLst>
                              <p:par>
                                <p:cTn id="128" presetID="22" presetClass="entr" presetSubtype="4"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wipe(down)">
                                      <p:cBhvr>
                                        <p:cTn id="1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1" grpId="0"/>
      <p:bldP spid="62" grpId="0"/>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B15234C0-50CC-4380-B84A-0F4456A308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8" name="图片 17">
            <a:extLst>
              <a:ext uri="{FF2B5EF4-FFF2-40B4-BE49-F238E27FC236}">
                <a16:creationId xmlns:a16="http://schemas.microsoft.com/office/drawing/2014/main" id="{C500F80A-DCCA-45C5-A31E-C1F78BA589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a:extLst>
              <a:ext uri="{FF2B5EF4-FFF2-40B4-BE49-F238E27FC236}">
                <a16:creationId xmlns:a16="http://schemas.microsoft.com/office/drawing/2014/main" id="{2D1657E4-0392-4CA9-9E71-368217BC8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0954" y="2798393"/>
            <a:ext cx="2120755" cy="2120755"/>
          </a:xfrm>
          <a:prstGeom prst="rect">
            <a:avLst/>
          </a:prstGeom>
        </p:spPr>
      </p:pic>
      <p:grpSp>
        <p:nvGrpSpPr>
          <p:cNvPr id="8" name="组合 7"/>
          <p:cNvGrpSpPr/>
          <p:nvPr/>
        </p:nvGrpSpPr>
        <p:grpSpPr>
          <a:xfrm>
            <a:off x="2225392" y="2198948"/>
            <a:ext cx="7938065" cy="3340100"/>
            <a:chOff x="2320926" y="2035175"/>
            <a:chExt cx="7938065" cy="3340100"/>
          </a:xfrm>
        </p:grpSpPr>
        <p:grpSp>
          <p:nvGrpSpPr>
            <p:cNvPr id="7" name="组合 6"/>
            <p:cNvGrpSpPr/>
            <p:nvPr/>
          </p:nvGrpSpPr>
          <p:grpSpPr>
            <a:xfrm rot="20004047">
              <a:off x="2320926" y="2035175"/>
              <a:ext cx="7938065" cy="3340100"/>
              <a:chOff x="2320926" y="2035175"/>
              <a:chExt cx="7938065" cy="3340100"/>
            </a:xfrm>
          </p:grpSpPr>
          <p:sp>
            <p:nvSpPr>
              <p:cNvPr id="5" name="箭头: 左 4"/>
              <p:cNvSpPr/>
              <p:nvPr/>
            </p:nvSpPr>
            <p:spPr>
              <a:xfrm>
                <a:off x="2320926" y="20351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流程图: 接点 5"/>
              <p:cNvSpPr/>
              <p:nvPr/>
            </p:nvSpPr>
            <p:spPr>
              <a:xfrm>
                <a:off x="5667375" y="3086100"/>
                <a:ext cx="1238250" cy="1238250"/>
              </a:xfrm>
              <a:prstGeom prst="flowChartConnector">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 name="箭头: 左 4"/>
              <p:cNvSpPr/>
              <p:nvPr/>
            </p:nvSpPr>
            <p:spPr>
              <a:xfrm flipH="1" flipV="1">
                <a:off x="5626101" y="3571875"/>
                <a:ext cx="4632890" cy="1803400"/>
              </a:xfrm>
              <a:custGeom>
                <a:avLst/>
                <a:gdLst>
                  <a:gd name="connsiteX0" fmla="*/ 0 w 4254500"/>
                  <a:gd name="connsiteY0" fmla="*/ 730250 h 1460500"/>
                  <a:gd name="connsiteX1" fmla="*/ 730250 w 4254500"/>
                  <a:gd name="connsiteY1" fmla="*/ 0 h 1460500"/>
                  <a:gd name="connsiteX2" fmla="*/ 730250 w 4254500"/>
                  <a:gd name="connsiteY2" fmla="*/ 365125 h 1460500"/>
                  <a:gd name="connsiteX3" fmla="*/ 4254500 w 4254500"/>
                  <a:gd name="connsiteY3" fmla="*/ 365125 h 1460500"/>
                  <a:gd name="connsiteX4" fmla="*/ 4254500 w 4254500"/>
                  <a:gd name="connsiteY4" fmla="*/ 1095375 h 1460500"/>
                  <a:gd name="connsiteX5" fmla="*/ 730250 w 4254500"/>
                  <a:gd name="connsiteY5" fmla="*/ 1095375 h 1460500"/>
                  <a:gd name="connsiteX6" fmla="*/ 730250 w 4254500"/>
                  <a:gd name="connsiteY6" fmla="*/ 1460500 h 1460500"/>
                  <a:gd name="connsiteX7" fmla="*/ 0 w 4254500"/>
                  <a:gd name="connsiteY7"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730250 w 4254500"/>
                  <a:gd name="connsiteY6" fmla="*/ 1095375 h 1460500"/>
                  <a:gd name="connsiteX7" fmla="*/ 730250 w 4254500"/>
                  <a:gd name="connsiteY7" fmla="*/ 1460500 h 1460500"/>
                  <a:gd name="connsiteX8" fmla="*/ 0 w 4254500"/>
                  <a:gd name="connsiteY8" fmla="*/ 730250 h 1460500"/>
                  <a:gd name="connsiteX0" fmla="*/ 0 w 4254500"/>
                  <a:gd name="connsiteY0" fmla="*/ 730250 h 1460500"/>
                  <a:gd name="connsiteX1" fmla="*/ 730250 w 4254500"/>
                  <a:gd name="connsiteY1" fmla="*/ 0 h 1460500"/>
                  <a:gd name="connsiteX2" fmla="*/ 730250 w 4254500"/>
                  <a:gd name="connsiteY2" fmla="*/ 365125 h 1460500"/>
                  <a:gd name="connsiteX3" fmla="*/ 3390900 w 4254500"/>
                  <a:gd name="connsiteY3" fmla="*/ 355600 h 1460500"/>
                  <a:gd name="connsiteX4" fmla="*/ 4254500 w 4254500"/>
                  <a:gd name="connsiteY4" fmla="*/ 365125 h 1460500"/>
                  <a:gd name="connsiteX5" fmla="*/ 4254500 w 4254500"/>
                  <a:gd name="connsiteY5" fmla="*/ 1095375 h 1460500"/>
                  <a:gd name="connsiteX6" fmla="*/ 3708400 w 4254500"/>
                  <a:gd name="connsiteY6" fmla="*/ 1079500 h 1460500"/>
                  <a:gd name="connsiteX7" fmla="*/ 730250 w 4254500"/>
                  <a:gd name="connsiteY7" fmla="*/ 1095375 h 1460500"/>
                  <a:gd name="connsiteX8" fmla="*/ 730250 w 4254500"/>
                  <a:gd name="connsiteY8" fmla="*/ 1460500 h 1460500"/>
                  <a:gd name="connsiteX9" fmla="*/ 0 w 4254500"/>
                  <a:gd name="connsiteY9" fmla="*/ 730250 h 1460500"/>
                  <a:gd name="connsiteX0" fmla="*/ 0 w 4419600"/>
                  <a:gd name="connsiteY0" fmla="*/ 730250 h 1460500"/>
                  <a:gd name="connsiteX1" fmla="*/ 730250 w 4419600"/>
                  <a:gd name="connsiteY1" fmla="*/ 0 h 1460500"/>
                  <a:gd name="connsiteX2" fmla="*/ 730250 w 4419600"/>
                  <a:gd name="connsiteY2" fmla="*/ 365125 h 1460500"/>
                  <a:gd name="connsiteX3" fmla="*/ 3390900 w 4419600"/>
                  <a:gd name="connsiteY3" fmla="*/ 355600 h 1460500"/>
                  <a:gd name="connsiteX4" fmla="*/ 4254500 w 4419600"/>
                  <a:gd name="connsiteY4" fmla="*/ 365125 h 1460500"/>
                  <a:gd name="connsiteX5" fmla="*/ 4419600 w 4419600"/>
                  <a:gd name="connsiteY5" fmla="*/ 1336675 h 1460500"/>
                  <a:gd name="connsiteX6" fmla="*/ 3708400 w 4419600"/>
                  <a:gd name="connsiteY6" fmla="*/ 1079500 h 1460500"/>
                  <a:gd name="connsiteX7" fmla="*/ 730250 w 4419600"/>
                  <a:gd name="connsiteY7" fmla="*/ 1095375 h 1460500"/>
                  <a:gd name="connsiteX8" fmla="*/ 730250 w 4419600"/>
                  <a:gd name="connsiteY8" fmla="*/ 1460500 h 1460500"/>
                  <a:gd name="connsiteX9" fmla="*/ 0 w 4419600"/>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49994"/>
                  <a:gd name="connsiteY0" fmla="*/ 730250 h 1460500"/>
                  <a:gd name="connsiteX1" fmla="*/ 730250 w 4449994"/>
                  <a:gd name="connsiteY1" fmla="*/ 0 h 1460500"/>
                  <a:gd name="connsiteX2" fmla="*/ 730250 w 4449994"/>
                  <a:gd name="connsiteY2" fmla="*/ 365125 h 1460500"/>
                  <a:gd name="connsiteX3" fmla="*/ 3390900 w 4449994"/>
                  <a:gd name="connsiteY3" fmla="*/ 355600 h 1460500"/>
                  <a:gd name="connsiteX4" fmla="*/ 4254500 w 4449994"/>
                  <a:gd name="connsiteY4" fmla="*/ 365125 h 1460500"/>
                  <a:gd name="connsiteX5" fmla="*/ 4419600 w 4449994"/>
                  <a:gd name="connsiteY5" fmla="*/ 1336675 h 1460500"/>
                  <a:gd name="connsiteX6" fmla="*/ 3708400 w 4449994"/>
                  <a:gd name="connsiteY6" fmla="*/ 1079500 h 1460500"/>
                  <a:gd name="connsiteX7" fmla="*/ 730250 w 4449994"/>
                  <a:gd name="connsiteY7" fmla="*/ 1095375 h 1460500"/>
                  <a:gd name="connsiteX8" fmla="*/ 730250 w 4449994"/>
                  <a:gd name="connsiteY8" fmla="*/ 1460500 h 1460500"/>
                  <a:gd name="connsiteX9" fmla="*/ 0 w 4449994"/>
                  <a:gd name="connsiteY9" fmla="*/ 730250 h 1460500"/>
                  <a:gd name="connsiteX0" fmla="*/ 0 w 4474633"/>
                  <a:gd name="connsiteY0" fmla="*/ 730250 h 1460500"/>
                  <a:gd name="connsiteX1" fmla="*/ 730250 w 4474633"/>
                  <a:gd name="connsiteY1" fmla="*/ 0 h 1460500"/>
                  <a:gd name="connsiteX2" fmla="*/ 730250 w 4474633"/>
                  <a:gd name="connsiteY2" fmla="*/ 365125 h 1460500"/>
                  <a:gd name="connsiteX3" fmla="*/ 3390900 w 4474633"/>
                  <a:gd name="connsiteY3" fmla="*/ 355600 h 1460500"/>
                  <a:gd name="connsiteX4" fmla="*/ 4254500 w 4474633"/>
                  <a:gd name="connsiteY4" fmla="*/ 365125 h 1460500"/>
                  <a:gd name="connsiteX5" fmla="*/ 4419600 w 4474633"/>
                  <a:gd name="connsiteY5" fmla="*/ 1336675 h 1460500"/>
                  <a:gd name="connsiteX6" fmla="*/ 3708400 w 4474633"/>
                  <a:gd name="connsiteY6" fmla="*/ 1079500 h 1460500"/>
                  <a:gd name="connsiteX7" fmla="*/ 730250 w 4474633"/>
                  <a:gd name="connsiteY7" fmla="*/ 1095375 h 1460500"/>
                  <a:gd name="connsiteX8" fmla="*/ 730250 w 4474633"/>
                  <a:gd name="connsiteY8" fmla="*/ 1460500 h 1460500"/>
                  <a:gd name="connsiteX9" fmla="*/ 0 w 4474633"/>
                  <a:gd name="connsiteY9" fmla="*/ 730250 h 1460500"/>
                  <a:gd name="connsiteX0" fmla="*/ 0 w 4471481"/>
                  <a:gd name="connsiteY0" fmla="*/ 730250 h 1460500"/>
                  <a:gd name="connsiteX1" fmla="*/ 730250 w 4471481"/>
                  <a:gd name="connsiteY1" fmla="*/ 0 h 1460500"/>
                  <a:gd name="connsiteX2" fmla="*/ 730250 w 4471481"/>
                  <a:gd name="connsiteY2" fmla="*/ 365125 h 1460500"/>
                  <a:gd name="connsiteX3" fmla="*/ 3390900 w 4471481"/>
                  <a:gd name="connsiteY3" fmla="*/ 355600 h 1460500"/>
                  <a:gd name="connsiteX4" fmla="*/ 4241800 w 4471481"/>
                  <a:gd name="connsiteY4" fmla="*/ 504825 h 1460500"/>
                  <a:gd name="connsiteX5" fmla="*/ 4419600 w 4471481"/>
                  <a:gd name="connsiteY5" fmla="*/ 1336675 h 1460500"/>
                  <a:gd name="connsiteX6" fmla="*/ 3708400 w 4471481"/>
                  <a:gd name="connsiteY6" fmla="*/ 1079500 h 1460500"/>
                  <a:gd name="connsiteX7" fmla="*/ 730250 w 4471481"/>
                  <a:gd name="connsiteY7" fmla="*/ 1095375 h 1460500"/>
                  <a:gd name="connsiteX8" fmla="*/ 730250 w 4471481"/>
                  <a:gd name="connsiteY8" fmla="*/ 1460500 h 1460500"/>
                  <a:gd name="connsiteX9" fmla="*/ 0 w 4471481"/>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43347"/>
                  <a:gd name="connsiteY0" fmla="*/ 730250 h 1460500"/>
                  <a:gd name="connsiteX1" fmla="*/ 730250 w 4443347"/>
                  <a:gd name="connsiteY1" fmla="*/ 0 h 1460500"/>
                  <a:gd name="connsiteX2" fmla="*/ 730250 w 4443347"/>
                  <a:gd name="connsiteY2" fmla="*/ 365125 h 1460500"/>
                  <a:gd name="connsiteX3" fmla="*/ 3390900 w 4443347"/>
                  <a:gd name="connsiteY3" fmla="*/ 355600 h 1460500"/>
                  <a:gd name="connsiteX4" fmla="*/ 4241800 w 4443347"/>
                  <a:gd name="connsiteY4" fmla="*/ 504825 h 1460500"/>
                  <a:gd name="connsiteX5" fmla="*/ 4419600 w 4443347"/>
                  <a:gd name="connsiteY5" fmla="*/ 1336675 h 1460500"/>
                  <a:gd name="connsiteX6" fmla="*/ 3708400 w 4443347"/>
                  <a:gd name="connsiteY6" fmla="*/ 1079500 h 1460500"/>
                  <a:gd name="connsiteX7" fmla="*/ 730250 w 4443347"/>
                  <a:gd name="connsiteY7" fmla="*/ 1095375 h 1460500"/>
                  <a:gd name="connsiteX8" fmla="*/ 730250 w 4443347"/>
                  <a:gd name="connsiteY8" fmla="*/ 1460500 h 1460500"/>
                  <a:gd name="connsiteX9" fmla="*/ 0 w 4443347"/>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439310"/>
                  <a:gd name="connsiteY0" fmla="*/ 730250 h 1460500"/>
                  <a:gd name="connsiteX1" fmla="*/ 730250 w 4439310"/>
                  <a:gd name="connsiteY1" fmla="*/ 0 h 1460500"/>
                  <a:gd name="connsiteX2" fmla="*/ 730250 w 4439310"/>
                  <a:gd name="connsiteY2" fmla="*/ 365125 h 1460500"/>
                  <a:gd name="connsiteX3" fmla="*/ 3390900 w 4439310"/>
                  <a:gd name="connsiteY3" fmla="*/ 355600 h 1460500"/>
                  <a:gd name="connsiteX4" fmla="*/ 4241800 w 4439310"/>
                  <a:gd name="connsiteY4" fmla="*/ 504825 h 1460500"/>
                  <a:gd name="connsiteX5" fmla="*/ 4419600 w 4439310"/>
                  <a:gd name="connsiteY5" fmla="*/ 1336675 h 1460500"/>
                  <a:gd name="connsiteX6" fmla="*/ 3708400 w 4439310"/>
                  <a:gd name="connsiteY6" fmla="*/ 1079500 h 1460500"/>
                  <a:gd name="connsiteX7" fmla="*/ 730250 w 4439310"/>
                  <a:gd name="connsiteY7" fmla="*/ 1095375 h 1460500"/>
                  <a:gd name="connsiteX8" fmla="*/ 730250 w 4439310"/>
                  <a:gd name="connsiteY8" fmla="*/ 1460500 h 1460500"/>
                  <a:gd name="connsiteX9" fmla="*/ 0 w 4439310"/>
                  <a:gd name="connsiteY9" fmla="*/ 730250 h 14605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579439"/>
                  <a:gd name="connsiteY0" fmla="*/ 730250 h 1803400"/>
                  <a:gd name="connsiteX1" fmla="*/ 730250 w 4579439"/>
                  <a:gd name="connsiteY1" fmla="*/ 0 h 1803400"/>
                  <a:gd name="connsiteX2" fmla="*/ 730250 w 4579439"/>
                  <a:gd name="connsiteY2" fmla="*/ 365125 h 1803400"/>
                  <a:gd name="connsiteX3" fmla="*/ 3390900 w 4579439"/>
                  <a:gd name="connsiteY3" fmla="*/ 355600 h 1803400"/>
                  <a:gd name="connsiteX4" fmla="*/ 4241800 w 4579439"/>
                  <a:gd name="connsiteY4" fmla="*/ 504825 h 1803400"/>
                  <a:gd name="connsiteX5" fmla="*/ 4572000 w 4579439"/>
                  <a:gd name="connsiteY5" fmla="*/ 1803400 h 1803400"/>
                  <a:gd name="connsiteX6" fmla="*/ 3708400 w 4579439"/>
                  <a:gd name="connsiteY6" fmla="*/ 1079500 h 1803400"/>
                  <a:gd name="connsiteX7" fmla="*/ 730250 w 4579439"/>
                  <a:gd name="connsiteY7" fmla="*/ 1095375 h 1803400"/>
                  <a:gd name="connsiteX8" fmla="*/ 730250 w 4579439"/>
                  <a:gd name="connsiteY8" fmla="*/ 1460500 h 1803400"/>
                  <a:gd name="connsiteX9" fmla="*/ 0 w 4579439"/>
                  <a:gd name="connsiteY9" fmla="*/ 730250 h 1803400"/>
                  <a:gd name="connsiteX0" fmla="*/ 0 w 4614721"/>
                  <a:gd name="connsiteY0" fmla="*/ 730250 h 1803400"/>
                  <a:gd name="connsiteX1" fmla="*/ 730250 w 4614721"/>
                  <a:gd name="connsiteY1" fmla="*/ 0 h 1803400"/>
                  <a:gd name="connsiteX2" fmla="*/ 730250 w 4614721"/>
                  <a:gd name="connsiteY2" fmla="*/ 365125 h 1803400"/>
                  <a:gd name="connsiteX3" fmla="*/ 3390900 w 4614721"/>
                  <a:gd name="connsiteY3" fmla="*/ 355600 h 1803400"/>
                  <a:gd name="connsiteX4" fmla="*/ 4241800 w 4614721"/>
                  <a:gd name="connsiteY4" fmla="*/ 504825 h 1803400"/>
                  <a:gd name="connsiteX5" fmla="*/ 4572000 w 4614721"/>
                  <a:gd name="connsiteY5" fmla="*/ 1803400 h 1803400"/>
                  <a:gd name="connsiteX6" fmla="*/ 3708400 w 4614721"/>
                  <a:gd name="connsiteY6" fmla="*/ 1079500 h 1803400"/>
                  <a:gd name="connsiteX7" fmla="*/ 730250 w 4614721"/>
                  <a:gd name="connsiteY7" fmla="*/ 1095375 h 1803400"/>
                  <a:gd name="connsiteX8" fmla="*/ 730250 w 4614721"/>
                  <a:gd name="connsiteY8" fmla="*/ 1460500 h 1803400"/>
                  <a:gd name="connsiteX9" fmla="*/ 0 w 4614721"/>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1335"/>
                  <a:gd name="connsiteY0" fmla="*/ 730250 h 1803400"/>
                  <a:gd name="connsiteX1" fmla="*/ 730250 w 4621335"/>
                  <a:gd name="connsiteY1" fmla="*/ 0 h 1803400"/>
                  <a:gd name="connsiteX2" fmla="*/ 730250 w 4621335"/>
                  <a:gd name="connsiteY2" fmla="*/ 365125 h 1803400"/>
                  <a:gd name="connsiteX3" fmla="*/ 3390900 w 4621335"/>
                  <a:gd name="connsiteY3" fmla="*/ 355600 h 1803400"/>
                  <a:gd name="connsiteX4" fmla="*/ 4298950 w 4621335"/>
                  <a:gd name="connsiteY4" fmla="*/ 485775 h 1803400"/>
                  <a:gd name="connsiteX5" fmla="*/ 4572000 w 4621335"/>
                  <a:gd name="connsiteY5" fmla="*/ 1803400 h 1803400"/>
                  <a:gd name="connsiteX6" fmla="*/ 3708400 w 4621335"/>
                  <a:gd name="connsiteY6" fmla="*/ 1079500 h 1803400"/>
                  <a:gd name="connsiteX7" fmla="*/ 730250 w 4621335"/>
                  <a:gd name="connsiteY7" fmla="*/ 1095375 h 1803400"/>
                  <a:gd name="connsiteX8" fmla="*/ 730250 w 4621335"/>
                  <a:gd name="connsiteY8" fmla="*/ 1460500 h 1803400"/>
                  <a:gd name="connsiteX9" fmla="*/ 0 w 4621335"/>
                  <a:gd name="connsiteY9" fmla="*/ 730250 h 1803400"/>
                  <a:gd name="connsiteX0" fmla="*/ 0 w 4622503"/>
                  <a:gd name="connsiteY0" fmla="*/ 730250 h 1803400"/>
                  <a:gd name="connsiteX1" fmla="*/ 730250 w 4622503"/>
                  <a:gd name="connsiteY1" fmla="*/ 0 h 1803400"/>
                  <a:gd name="connsiteX2" fmla="*/ 730250 w 4622503"/>
                  <a:gd name="connsiteY2" fmla="*/ 365125 h 1803400"/>
                  <a:gd name="connsiteX3" fmla="*/ 3390900 w 4622503"/>
                  <a:gd name="connsiteY3" fmla="*/ 355600 h 1803400"/>
                  <a:gd name="connsiteX4" fmla="*/ 4298950 w 4622503"/>
                  <a:gd name="connsiteY4" fmla="*/ 485775 h 1803400"/>
                  <a:gd name="connsiteX5" fmla="*/ 4572000 w 4622503"/>
                  <a:gd name="connsiteY5" fmla="*/ 1803400 h 1803400"/>
                  <a:gd name="connsiteX6" fmla="*/ 3708400 w 4622503"/>
                  <a:gd name="connsiteY6" fmla="*/ 1079500 h 1803400"/>
                  <a:gd name="connsiteX7" fmla="*/ 730250 w 4622503"/>
                  <a:gd name="connsiteY7" fmla="*/ 1095375 h 1803400"/>
                  <a:gd name="connsiteX8" fmla="*/ 730250 w 4622503"/>
                  <a:gd name="connsiteY8" fmla="*/ 1460500 h 1803400"/>
                  <a:gd name="connsiteX9" fmla="*/ 0 w 4622503"/>
                  <a:gd name="connsiteY9" fmla="*/ 730250 h 1803400"/>
                  <a:gd name="connsiteX0" fmla="*/ 0 w 4635356"/>
                  <a:gd name="connsiteY0" fmla="*/ 730250 h 1803400"/>
                  <a:gd name="connsiteX1" fmla="*/ 730250 w 4635356"/>
                  <a:gd name="connsiteY1" fmla="*/ 0 h 1803400"/>
                  <a:gd name="connsiteX2" fmla="*/ 730250 w 4635356"/>
                  <a:gd name="connsiteY2" fmla="*/ 365125 h 1803400"/>
                  <a:gd name="connsiteX3" fmla="*/ 3390900 w 4635356"/>
                  <a:gd name="connsiteY3" fmla="*/ 355600 h 1803400"/>
                  <a:gd name="connsiteX4" fmla="*/ 4375150 w 4635356"/>
                  <a:gd name="connsiteY4" fmla="*/ 514350 h 1803400"/>
                  <a:gd name="connsiteX5" fmla="*/ 4572000 w 4635356"/>
                  <a:gd name="connsiteY5" fmla="*/ 1803400 h 1803400"/>
                  <a:gd name="connsiteX6" fmla="*/ 3708400 w 4635356"/>
                  <a:gd name="connsiteY6" fmla="*/ 1079500 h 1803400"/>
                  <a:gd name="connsiteX7" fmla="*/ 730250 w 4635356"/>
                  <a:gd name="connsiteY7" fmla="*/ 1095375 h 1803400"/>
                  <a:gd name="connsiteX8" fmla="*/ 730250 w 4635356"/>
                  <a:gd name="connsiteY8" fmla="*/ 1460500 h 1803400"/>
                  <a:gd name="connsiteX9" fmla="*/ 0 w 4635356"/>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31640"/>
                  <a:gd name="connsiteY0" fmla="*/ 730250 h 1803400"/>
                  <a:gd name="connsiteX1" fmla="*/ 730250 w 4631640"/>
                  <a:gd name="connsiteY1" fmla="*/ 0 h 1803400"/>
                  <a:gd name="connsiteX2" fmla="*/ 730250 w 4631640"/>
                  <a:gd name="connsiteY2" fmla="*/ 365125 h 1803400"/>
                  <a:gd name="connsiteX3" fmla="*/ 3390900 w 4631640"/>
                  <a:gd name="connsiteY3" fmla="*/ 355600 h 1803400"/>
                  <a:gd name="connsiteX4" fmla="*/ 4356100 w 4631640"/>
                  <a:gd name="connsiteY4" fmla="*/ 590550 h 1803400"/>
                  <a:gd name="connsiteX5" fmla="*/ 4572000 w 4631640"/>
                  <a:gd name="connsiteY5" fmla="*/ 1803400 h 1803400"/>
                  <a:gd name="connsiteX6" fmla="*/ 3708400 w 4631640"/>
                  <a:gd name="connsiteY6" fmla="*/ 1079500 h 1803400"/>
                  <a:gd name="connsiteX7" fmla="*/ 730250 w 4631640"/>
                  <a:gd name="connsiteY7" fmla="*/ 1095375 h 1803400"/>
                  <a:gd name="connsiteX8" fmla="*/ 730250 w 4631640"/>
                  <a:gd name="connsiteY8" fmla="*/ 1460500 h 1803400"/>
                  <a:gd name="connsiteX9" fmla="*/ 0 w 463164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44070"/>
                  <a:gd name="connsiteY0" fmla="*/ 730250 h 1803400"/>
                  <a:gd name="connsiteX1" fmla="*/ 730250 w 4644070"/>
                  <a:gd name="connsiteY1" fmla="*/ 0 h 1803400"/>
                  <a:gd name="connsiteX2" fmla="*/ 730250 w 4644070"/>
                  <a:gd name="connsiteY2" fmla="*/ 365125 h 1803400"/>
                  <a:gd name="connsiteX3" fmla="*/ 3390900 w 4644070"/>
                  <a:gd name="connsiteY3" fmla="*/ 355600 h 1803400"/>
                  <a:gd name="connsiteX4" fmla="*/ 4413250 w 4644070"/>
                  <a:gd name="connsiteY4" fmla="*/ 685800 h 1803400"/>
                  <a:gd name="connsiteX5" fmla="*/ 4572000 w 4644070"/>
                  <a:gd name="connsiteY5" fmla="*/ 1803400 h 1803400"/>
                  <a:gd name="connsiteX6" fmla="*/ 3708400 w 4644070"/>
                  <a:gd name="connsiteY6" fmla="*/ 1079500 h 1803400"/>
                  <a:gd name="connsiteX7" fmla="*/ 730250 w 4644070"/>
                  <a:gd name="connsiteY7" fmla="*/ 1095375 h 1803400"/>
                  <a:gd name="connsiteX8" fmla="*/ 730250 w 4644070"/>
                  <a:gd name="connsiteY8" fmla="*/ 1460500 h 1803400"/>
                  <a:gd name="connsiteX9" fmla="*/ 0 w 464407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 name="connsiteX0" fmla="*/ 0 w 4632890"/>
                  <a:gd name="connsiteY0" fmla="*/ 730250 h 1803400"/>
                  <a:gd name="connsiteX1" fmla="*/ 730250 w 4632890"/>
                  <a:gd name="connsiteY1" fmla="*/ 0 h 1803400"/>
                  <a:gd name="connsiteX2" fmla="*/ 730250 w 4632890"/>
                  <a:gd name="connsiteY2" fmla="*/ 365125 h 1803400"/>
                  <a:gd name="connsiteX3" fmla="*/ 3390900 w 4632890"/>
                  <a:gd name="connsiteY3" fmla="*/ 355600 h 1803400"/>
                  <a:gd name="connsiteX4" fmla="*/ 4413250 w 4632890"/>
                  <a:gd name="connsiteY4" fmla="*/ 685800 h 1803400"/>
                  <a:gd name="connsiteX5" fmla="*/ 4572000 w 4632890"/>
                  <a:gd name="connsiteY5" fmla="*/ 1803400 h 1803400"/>
                  <a:gd name="connsiteX6" fmla="*/ 3708400 w 4632890"/>
                  <a:gd name="connsiteY6" fmla="*/ 1079500 h 1803400"/>
                  <a:gd name="connsiteX7" fmla="*/ 730250 w 4632890"/>
                  <a:gd name="connsiteY7" fmla="*/ 1095375 h 1803400"/>
                  <a:gd name="connsiteX8" fmla="*/ 730250 w 4632890"/>
                  <a:gd name="connsiteY8" fmla="*/ 1460500 h 1803400"/>
                  <a:gd name="connsiteX9" fmla="*/ 0 w 4632890"/>
                  <a:gd name="connsiteY9" fmla="*/ 730250 h 18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32890" h="1803400">
                    <a:moveTo>
                      <a:pt x="0" y="730250"/>
                    </a:moveTo>
                    <a:lnTo>
                      <a:pt x="730250" y="0"/>
                    </a:lnTo>
                    <a:lnTo>
                      <a:pt x="730250" y="365125"/>
                    </a:lnTo>
                    <a:lnTo>
                      <a:pt x="3390900" y="355600"/>
                    </a:lnTo>
                    <a:cubicBezTo>
                      <a:pt x="3842173" y="344382"/>
                      <a:pt x="4226772" y="443653"/>
                      <a:pt x="4413250" y="685800"/>
                    </a:cubicBezTo>
                    <a:cubicBezTo>
                      <a:pt x="4562898" y="864870"/>
                      <a:pt x="4723342" y="1130300"/>
                      <a:pt x="4572000" y="1803400"/>
                    </a:cubicBezTo>
                    <a:cubicBezTo>
                      <a:pt x="4559300" y="1157817"/>
                      <a:pt x="4152900" y="1032933"/>
                      <a:pt x="3708400" y="1079500"/>
                    </a:cubicBezTo>
                    <a:lnTo>
                      <a:pt x="730250" y="1095375"/>
                    </a:lnTo>
                    <a:lnTo>
                      <a:pt x="730250" y="1460500"/>
                    </a:lnTo>
                    <a:lnTo>
                      <a:pt x="0" y="730250"/>
                    </a:lnTo>
                    <a:close/>
                  </a:path>
                </a:pathLst>
              </a:cu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37" name="文本框 36"/>
            <p:cNvSpPr txBox="1"/>
            <p:nvPr/>
          </p:nvSpPr>
          <p:spPr>
            <a:xfrm rot="20046647">
              <a:off x="3302855" y="3490445"/>
              <a:ext cx="1912255" cy="400110"/>
            </a:xfrm>
            <a:prstGeom prst="rect">
              <a:avLst/>
            </a:prstGeom>
            <a:noFill/>
          </p:spPr>
          <p:txBody>
            <a:bodyPr wrap="none" rtlCol="0">
              <a:spAutoFit/>
            </a:bodyPr>
            <a:lstStyle/>
            <a:p>
              <a:pPr algn="r"/>
              <a:r>
                <a:rPr lang="en-US" altLang="zh-CN"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Search Engine</a:t>
              </a:r>
              <a:endParaRPr lang="zh-CN" altLang="en-US" sz="2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17" name="文本框 16">
            <a:extLst>
              <a:ext uri="{FF2B5EF4-FFF2-40B4-BE49-F238E27FC236}">
                <a16:creationId xmlns:a16="http://schemas.microsoft.com/office/drawing/2014/main" id="{B03170B9-08A0-4078-BB33-C4EA87027E68}"/>
              </a:ext>
            </a:extLst>
          </p:cNvPr>
          <p:cNvSpPr txBox="1"/>
          <p:nvPr/>
        </p:nvSpPr>
        <p:spPr>
          <a:xfrm>
            <a:off x="5171424" y="855440"/>
            <a:ext cx="1849161" cy="523220"/>
          </a:xfrm>
          <a:prstGeom prst="rect">
            <a:avLst/>
          </a:prstGeom>
          <a:noFill/>
        </p:spPr>
        <p:txBody>
          <a:bodyPr wrap="none" rtlCol="0">
            <a:spAutoFit/>
          </a:bodyPr>
          <a:lstStyle/>
          <a:p>
            <a:pPr algn="ct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Websites!</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4" name="组合 3">
            <a:extLst>
              <a:ext uri="{FF2B5EF4-FFF2-40B4-BE49-F238E27FC236}">
                <a16:creationId xmlns:a16="http://schemas.microsoft.com/office/drawing/2014/main" id="{FA4A80CE-5067-4010-8938-CD9E3B8C944C}"/>
              </a:ext>
            </a:extLst>
          </p:cNvPr>
          <p:cNvGrpSpPr/>
          <p:nvPr/>
        </p:nvGrpSpPr>
        <p:grpSpPr>
          <a:xfrm>
            <a:off x="7387550" y="2386810"/>
            <a:ext cx="3845319" cy="2788355"/>
            <a:chOff x="476725" y="3656025"/>
            <a:chExt cx="3845319" cy="2788355"/>
          </a:xfrm>
        </p:grpSpPr>
        <p:pic>
          <p:nvPicPr>
            <p:cNvPr id="3" name="图片 2">
              <a:extLst>
                <a:ext uri="{FF2B5EF4-FFF2-40B4-BE49-F238E27FC236}">
                  <a16:creationId xmlns:a16="http://schemas.microsoft.com/office/drawing/2014/main" id="{81A073F2-8940-4CA2-AF72-037B3D572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855" y="3656025"/>
              <a:ext cx="3840189" cy="2560126"/>
            </a:xfrm>
            <a:prstGeom prst="rect">
              <a:avLst/>
            </a:prstGeom>
          </p:spPr>
        </p:pic>
        <p:sp>
          <p:nvSpPr>
            <p:cNvPr id="20" name="文本框 19">
              <a:extLst>
                <a:ext uri="{FF2B5EF4-FFF2-40B4-BE49-F238E27FC236}">
                  <a16:creationId xmlns:a16="http://schemas.microsoft.com/office/drawing/2014/main" id="{70C4EF52-0F0E-44F8-8439-AE7FB8762406}"/>
                </a:ext>
              </a:extLst>
            </p:cNvPr>
            <p:cNvSpPr txBox="1"/>
            <p:nvPr/>
          </p:nvSpPr>
          <p:spPr>
            <a:xfrm>
              <a:off x="476725" y="6228936"/>
              <a:ext cx="3097750" cy="215444"/>
            </a:xfrm>
            <a:prstGeom prst="rect">
              <a:avLst/>
            </a:prstGeom>
            <a:noFill/>
          </p:spPr>
          <p:txBody>
            <a:bodyPr wrap="square" rtlCol="0">
              <a:spAutoFit/>
            </a:bodyPr>
            <a:lstStyle/>
            <a:p>
              <a:pPr algn="ct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Retrieved from: </a:t>
              </a:r>
              <a:r>
                <a:rPr lang="en-CA" altLang="zh-CN"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hlinkClick r:id="rId6"/>
                </a:rPr>
                <a:t>https://www.csoonline.com/article/3235520</a:t>
              </a:r>
              <a:endParaRPr lang="zh-CN" altLang="en-US" sz="8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9" name="文本框 8">
            <a:extLst>
              <a:ext uri="{FF2B5EF4-FFF2-40B4-BE49-F238E27FC236}">
                <a16:creationId xmlns:a16="http://schemas.microsoft.com/office/drawing/2014/main" id="{9342D828-B526-4D93-8A02-F5EDF6984694}"/>
              </a:ext>
            </a:extLst>
          </p:cNvPr>
          <p:cNvSpPr txBox="1"/>
          <p:nvPr/>
        </p:nvSpPr>
        <p:spPr>
          <a:xfrm>
            <a:off x="2038921" y="2386810"/>
            <a:ext cx="2120755" cy="1200329"/>
          </a:xfrm>
          <a:prstGeom prst="rect">
            <a:avLst/>
          </a:prstGeom>
          <a:noFill/>
        </p:spPr>
        <p:txBody>
          <a:bodyPr wrap="square" rtlCol="0">
            <a:spAutoFit/>
          </a:bodyPr>
          <a:lstStyle/>
          <a:p>
            <a:r>
              <a:rPr lang="en-CA" altLang="zh-CN" dirty="0">
                <a:solidFill>
                  <a:schemeClr val="bg1"/>
                </a:solidFill>
              </a:rPr>
              <a:t>The website showing up at top may be a fake website! </a:t>
            </a:r>
            <a:endParaRPr lang="zh-CN" altLang="en-US" dirty="0">
              <a:solidFill>
                <a:schemeClr val="bg1"/>
              </a:solidFill>
            </a:endParaRPr>
          </a:p>
        </p:txBody>
      </p:sp>
    </p:spTree>
    <p:extLst>
      <p:ext uri="{BB962C8B-B14F-4D97-AF65-F5344CB8AC3E}">
        <p14:creationId xmlns:p14="http://schemas.microsoft.com/office/powerpoint/2010/main" val="386850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a:extLst>
              <a:ext uri="{FF2B5EF4-FFF2-40B4-BE49-F238E27FC236}">
                <a16:creationId xmlns:a16="http://schemas.microsoft.com/office/drawing/2014/main" id="{4C306C0E-96B5-4625-9CE0-920F556C9DC0}"/>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0276" b="10276"/>
          <a:stretch>
            <a:fillRect/>
          </a:stretch>
        </p:blipFill>
        <p:spPr/>
      </p:pic>
      <p:sp>
        <p:nvSpPr>
          <p:cNvPr id="8" name="Rectangle 7">
            <a:extLst>
              <a:ext uri="{FF2B5EF4-FFF2-40B4-BE49-F238E27FC236}">
                <a16:creationId xmlns:a16="http://schemas.microsoft.com/office/drawing/2014/main" id="{501F4775-870C-4AB7-AE1F-66AD1B68DA19}"/>
              </a:ext>
            </a:extLst>
          </p:cNvPr>
          <p:cNvSpPr/>
          <p:nvPr/>
        </p:nvSpPr>
        <p:spPr>
          <a:xfrm>
            <a:off x="0" y="752"/>
            <a:ext cx="12192000" cy="6858000"/>
          </a:xfrm>
          <a:prstGeom prst="rect">
            <a:avLst/>
          </a:prstGeom>
          <a:solidFill>
            <a:schemeClr val="tx1">
              <a:lumMod val="75000"/>
              <a:lumOff val="25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7" name="Picture 6">
            <a:extLst>
              <a:ext uri="{FF2B5EF4-FFF2-40B4-BE49-F238E27FC236}">
                <a16:creationId xmlns:a16="http://schemas.microsoft.com/office/drawing/2014/main" id="{69F34B77-2CF1-404F-864D-BF34AACAB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0424" y="1497103"/>
            <a:ext cx="6308202" cy="3945052"/>
          </a:xfrm>
          <a:prstGeom prst="rect">
            <a:avLst/>
          </a:prstGeom>
          <a:effectLst>
            <a:outerShdw blurRad="482600" sx="102000" sy="102000" algn="ctr" rotWithShape="0">
              <a:prstClr val="black">
                <a:alpha val="40000"/>
              </a:prstClr>
            </a:outerShdw>
          </a:effectLst>
        </p:spPr>
      </p:pic>
      <p:grpSp>
        <p:nvGrpSpPr>
          <p:cNvPr id="5" name="Group 4">
            <a:extLst>
              <a:ext uri="{FF2B5EF4-FFF2-40B4-BE49-F238E27FC236}">
                <a16:creationId xmlns:a16="http://schemas.microsoft.com/office/drawing/2014/main" id="{144C3012-6E27-4594-AECD-4E314AF6B589}"/>
              </a:ext>
            </a:extLst>
          </p:cNvPr>
          <p:cNvGrpSpPr/>
          <p:nvPr/>
        </p:nvGrpSpPr>
        <p:grpSpPr>
          <a:xfrm>
            <a:off x="752706" y="1497103"/>
            <a:ext cx="3516539" cy="1868249"/>
            <a:chOff x="752706" y="1497103"/>
            <a:chExt cx="3516539" cy="1868249"/>
          </a:xfrm>
        </p:grpSpPr>
        <p:sp>
          <p:nvSpPr>
            <p:cNvPr id="9" name="TextBox 8">
              <a:extLst>
                <a:ext uri="{FF2B5EF4-FFF2-40B4-BE49-F238E27FC236}">
                  <a16:creationId xmlns:a16="http://schemas.microsoft.com/office/drawing/2014/main" id="{38A9BE20-34F1-4108-A5CA-623B70CE5135}"/>
                </a:ext>
              </a:extLst>
            </p:cNvPr>
            <p:cNvSpPr txBox="1"/>
            <p:nvPr/>
          </p:nvSpPr>
          <p:spPr>
            <a:xfrm>
              <a:off x="1192215" y="1497103"/>
              <a:ext cx="3077029" cy="307777"/>
            </a:xfrm>
            <a:prstGeom prst="rect">
              <a:avLst/>
            </a:prstGeom>
            <a:noFill/>
          </p:spPr>
          <p:txBody>
            <a:bodyPr wrap="square" rtlCol="0">
              <a:spAutoFit/>
            </a:bodyPr>
            <a:lstStyle/>
            <a:p>
              <a:r>
                <a:rPr lang="en-US" sz="1400" spc="3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Solid Project’s</a:t>
              </a:r>
            </a:p>
          </p:txBody>
        </p:sp>
        <p:sp>
          <p:nvSpPr>
            <p:cNvPr id="10" name="TextBox 9">
              <a:extLst>
                <a:ext uri="{FF2B5EF4-FFF2-40B4-BE49-F238E27FC236}">
                  <a16:creationId xmlns:a16="http://schemas.microsoft.com/office/drawing/2014/main" id="{7323F722-5C2C-48CA-8973-841435D53149}"/>
                </a:ext>
              </a:extLst>
            </p:cNvPr>
            <p:cNvSpPr txBox="1"/>
            <p:nvPr/>
          </p:nvSpPr>
          <p:spPr>
            <a:xfrm>
              <a:off x="1148674" y="1795692"/>
              <a:ext cx="3120571" cy="1569660"/>
            </a:xfrm>
            <a:prstGeom prst="rect">
              <a:avLst/>
            </a:prstGeom>
            <a:noFill/>
          </p:spPr>
          <p:txBody>
            <a:bodyPr wrap="square" rtlCol="0">
              <a:spAutoFit/>
            </a:bodyPr>
            <a:lstStyle/>
            <a:p>
              <a:r>
                <a:rPr lang="en-CA" sz="4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Our Website!</a:t>
              </a:r>
              <a:endParaRPr lang="en-US" sz="4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 name="Group 10">
              <a:extLst>
                <a:ext uri="{FF2B5EF4-FFF2-40B4-BE49-F238E27FC236}">
                  <a16:creationId xmlns:a16="http://schemas.microsoft.com/office/drawing/2014/main" id="{8121484C-4C75-44EE-990F-18E7552E5A2B}"/>
                </a:ext>
              </a:extLst>
            </p:cNvPr>
            <p:cNvGrpSpPr/>
            <p:nvPr/>
          </p:nvGrpSpPr>
          <p:grpSpPr>
            <a:xfrm>
              <a:off x="752706" y="2028328"/>
              <a:ext cx="295275" cy="246132"/>
              <a:chOff x="466725" y="2427118"/>
              <a:chExt cx="295275" cy="246132"/>
            </a:xfrm>
            <a:solidFill>
              <a:schemeClr val="bg1"/>
            </a:solidFill>
          </p:grpSpPr>
          <p:sp>
            <p:nvSpPr>
              <p:cNvPr id="12" name="Rectangle: Rounded Corners 11">
                <a:extLst>
                  <a:ext uri="{FF2B5EF4-FFF2-40B4-BE49-F238E27FC236}">
                    <a16:creationId xmlns:a16="http://schemas.microsoft.com/office/drawing/2014/main" id="{6A5066AA-684C-4428-88D7-0E91ACE2BE3B}"/>
                  </a:ext>
                </a:extLst>
              </p:cNvPr>
              <p:cNvSpPr/>
              <p:nvPr/>
            </p:nvSpPr>
            <p:spPr>
              <a:xfrm>
                <a:off x="466725" y="2427118"/>
                <a:ext cx="29527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Rectangle: Rounded Corners 12">
                <a:extLst>
                  <a:ext uri="{FF2B5EF4-FFF2-40B4-BE49-F238E27FC236}">
                    <a16:creationId xmlns:a16="http://schemas.microsoft.com/office/drawing/2014/main" id="{5C359C9E-370F-4E3F-B506-F6FC294D39DC}"/>
                  </a:ext>
                </a:extLst>
              </p:cNvPr>
              <p:cNvSpPr/>
              <p:nvPr/>
            </p:nvSpPr>
            <p:spPr>
              <a:xfrm>
                <a:off x="578644" y="2581005"/>
                <a:ext cx="18335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19" name="Group 18">
            <a:extLst>
              <a:ext uri="{FF2B5EF4-FFF2-40B4-BE49-F238E27FC236}">
                <a16:creationId xmlns:a16="http://schemas.microsoft.com/office/drawing/2014/main" id="{C2640386-DA8E-46AB-B795-184E6FF261CF}"/>
              </a:ext>
            </a:extLst>
          </p:cNvPr>
          <p:cNvGrpSpPr/>
          <p:nvPr/>
        </p:nvGrpSpPr>
        <p:grpSpPr>
          <a:xfrm>
            <a:off x="1270950" y="3417720"/>
            <a:ext cx="3734187" cy="295145"/>
            <a:chOff x="1270950" y="3301983"/>
            <a:chExt cx="3734187" cy="295145"/>
          </a:xfrm>
        </p:grpSpPr>
        <p:sp>
          <p:nvSpPr>
            <p:cNvPr id="15" name="TextBox 14">
              <a:extLst>
                <a:ext uri="{FF2B5EF4-FFF2-40B4-BE49-F238E27FC236}">
                  <a16:creationId xmlns:a16="http://schemas.microsoft.com/office/drawing/2014/main" id="{EECB6F0B-EE80-4E93-8BC5-C3FF4D48732A}"/>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Html</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8" name="Group 17">
              <a:extLst>
                <a:ext uri="{FF2B5EF4-FFF2-40B4-BE49-F238E27FC236}">
                  <a16:creationId xmlns:a16="http://schemas.microsoft.com/office/drawing/2014/main" id="{C09583F6-B62A-4D1E-B2B1-CD7B5C5A3E37}"/>
                </a:ext>
              </a:extLst>
            </p:cNvPr>
            <p:cNvGrpSpPr/>
            <p:nvPr/>
          </p:nvGrpSpPr>
          <p:grpSpPr>
            <a:xfrm>
              <a:off x="1270950" y="3361317"/>
              <a:ext cx="195263" cy="195263"/>
              <a:chOff x="1104900" y="3359615"/>
              <a:chExt cx="195263" cy="195263"/>
            </a:xfrm>
          </p:grpSpPr>
          <p:sp>
            <p:nvSpPr>
              <p:cNvPr id="17" name="Oval 16">
                <a:extLst>
                  <a:ext uri="{FF2B5EF4-FFF2-40B4-BE49-F238E27FC236}">
                    <a16:creationId xmlns:a16="http://schemas.microsoft.com/office/drawing/2014/main" id="{433C7654-5CEA-416D-9480-511F89125260}"/>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Freeform 124">
                <a:extLst>
                  <a:ext uri="{FF2B5EF4-FFF2-40B4-BE49-F238E27FC236}">
                    <a16:creationId xmlns:a16="http://schemas.microsoft.com/office/drawing/2014/main" id="{A7B69953-537B-4566-AC49-E9402E26C237}"/>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0" name="Group 19">
            <a:extLst>
              <a:ext uri="{FF2B5EF4-FFF2-40B4-BE49-F238E27FC236}">
                <a16:creationId xmlns:a16="http://schemas.microsoft.com/office/drawing/2014/main" id="{28259471-9860-4E06-A647-BBA1964F61A8}"/>
              </a:ext>
            </a:extLst>
          </p:cNvPr>
          <p:cNvGrpSpPr/>
          <p:nvPr/>
        </p:nvGrpSpPr>
        <p:grpSpPr>
          <a:xfrm>
            <a:off x="1270950" y="3788299"/>
            <a:ext cx="3734187" cy="295145"/>
            <a:chOff x="1270950" y="3301983"/>
            <a:chExt cx="3734187" cy="295145"/>
          </a:xfrm>
        </p:grpSpPr>
        <p:sp>
          <p:nvSpPr>
            <p:cNvPr id="21" name="TextBox 20">
              <a:extLst>
                <a:ext uri="{FF2B5EF4-FFF2-40B4-BE49-F238E27FC236}">
                  <a16:creationId xmlns:a16="http://schemas.microsoft.com/office/drawing/2014/main" id="{66C6A0B6-226A-4919-882E-FA1740AAC6DE}"/>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Java Script</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2" name="Group 21">
              <a:extLst>
                <a:ext uri="{FF2B5EF4-FFF2-40B4-BE49-F238E27FC236}">
                  <a16:creationId xmlns:a16="http://schemas.microsoft.com/office/drawing/2014/main" id="{EAE8ADFE-8C18-4017-956F-32208BDE3C44}"/>
                </a:ext>
              </a:extLst>
            </p:cNvPr>
            <p:cNvGrpSpPr/>
            <p:nvPr/>
          </p:nvGrpSpPr>
          <p:grpSpPr>
            <a:xfrm>
              <a:off x="1270950" y="3361317"/>
              <a:ext cx="195263" cy="195263"/>
              <a:chOff x="1104900" y="3359615"/>
              <a:chExt cx="195263" cy="195263"/>
            </a:xfrm>
          </p:grpSpPr>
          <p:sp>
            <p:nvSpPr>
              <p:cNvPr id="23" name="Oval 22">
                <a:extLst>
                  <a:ext uri="{FF2B5EF4-FFF2-40B4-BE49-F238E27FC236}">
                    <a16:creationId xmlns:a16="http://schemas.microsoft.com/office/drawing/2014/main" id="{C2487FFB-6499-40C7-B42F-5FF437BFAC8A}"/>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 name="Freeform 124">
                <a:extLst>
                  <a:ext uri="{FF2B5EF4-FFF2-40B4-BE49-F238E27FC236}">
                    <a16:creationId xmlns:a16="http://schemas.microsoft.com/office/drawing/2014/main" id="{54717724-1725-4E33-96EC-F66A0D9493D1}"/>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grpSp>
        <p:nvGrpSpPr>
          <p:cNvPr id="25" name="Group 24">
            <a:extLst>
              <a:ext uri="{FF2B5EF4-FFF2-40B4-BE49-F238E27FC236}">
                <a16:creationId xmlns:a16="http://schemas.microsoft.com/office/drawing/2014/main" id="{C9F41CB7-1468-46FE-A3B5-C5B953C66598}"/>
              </a:ext>
            </a:extLst>
          </p:cNvPr>
          <p:cNvGrpSpPr/>
          <p:nvPr/>
        </p:nvGrpSpPr>
        <p:grpSpPr>
          <a:xfrm>
            <a:off x="1270950" y="4158878"/>
            <a:ext cx="3734187" cy="295145"/>
            <a:chOff x="1270950" y="3301983"/>
            <a:chExt cx="3734187" cy="295145"/>
          </a:xfrm>
        </p:grpSpPr>
        <p:sp>
          <p:nvSpPr>
            <p:cNvPr id="26" name="TextBox 25">
              <a:extLst>
                <a:ext uri="{FF2B5EF4-FFF2-40B4-BE49-F238E27FC236}">
                  <a16:creationId xmlns:a16="http://schemas.microsoft.com/office/drawing/2014/main" id="{80DF4CA9-0853-4EDB-9744-23918E40F7C5}"/>
                </a:ext>
              </a:extLst>
            </p:cNvPr>
            <p:cNvSpPr txBox="1"/>
            <p:nvPr/>
          </p:nvSpPr>
          <p:spPr>
            <a:xfrm>
              <a:off x="1507025" y="3301983"/>
              <a:ext cx="3498112" cy="295145"/>
            </a:xfrm>
            <a:prstGeom prst="rect">
              <a:avLst/>
            </a:prstGeom>
            <a:noFill/>
          </p:spPr>
          <p:txBody>
            <a:bodyPr wrap="square" rtlCol="0">
              <a:spAutoFit/>
            </a:bodyPr>
            <a:lstStyle/>
            <a:p>
              <a:pPr>
                <a:lnSpc>
                  <a:spcPct val="120000"/>
                </a:lnSpc>
              </a:pPr>
              <a:r>
                <a:rPr lang="en-US" sz="12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CSS</a:t>
              </a:r>
              <a:endParaRPr lang="en-US" sz="1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7" name="Group 26">
              <a:extLst>
                <a:ext uri="{FF2B5EF4-FFF2-40B4-BE49-F238E27FC236}">
                  <a16:creationId xmlns:a16="http://schemas.microsoft.com/office/drawing/2014/main" id="{3A3E7588-84FE-48E1-8379-2A55D47A58C9}"/>
                </a:ext>
              </a:extLst>
            </p:cNvPr>
            <p:cNvGrpSpPr/>
            <p:nvPr/>
          </p:nvGrpSpPr>
          <p:grpSpPr>
            <a:xfrm>
              <a:off x="1270950" y="3361317"/>
              <a:ext cx="195263" cy="195263"/>
              <a:chOff x="1104900" y="3359615"/>
              <a:chExt cx="195263" cy="195263"/>
            </a:xfrm>
          </p:grpSpPr>
          <p:sp>
            <p:nvSpPr>
              <p:cNvPr id="28" name="Oval 27">
                <a:extLst>
                  <a:ext uri="{FF2B5EF4-FFF2-40B4-BE49-F238E27FC236}">
                    <a16:creationId xmlns:a16="http://schemas.microsoft.com/office/drawing/2014/main" id="{960756BF-3C0A-47D8-97DD-F3715D3D447C}"/>
                  </a:ext>
                </a:extLst>
              </p:cNvPr>
              <p:cNvSpPr/>
              <p:nvPr/>
            </p:nvSpPr>
            <p:spPr>
              <a:xfrm>
                <a:off x="1104900" y="3359615"/>
                <a:ext cx="195263" cy="195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 name="Freeform 124">
                <a:extLst>
                  <a:ext uri="{FF2B5EF4-FFF2-40B4-BE49-F238E27FC236}">
                    <a16:creationId xmlns:a16="http://schemas.microsoft.com/office/drawing/2014/main" id="{9AA1EA4B-C444-468F-8DA9-DA96A504F5F6}"/>
                  </a:ext>
                </a:extLst>
              </p:cNvPr>
              <p:cNvSpPr>
                <a:spLocks noEditPoints="1"/>
              </p:cNvSpPr>
              <p:nvPr/>
            </p:nvSpPr>
            <p:spPr bwMode="auto">
              <a:xfrm>
                <a:off x="1145712" y="3416262"/>
                <a:ext cx="113638" cy="81968"/>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0" name="TextBox 29">
            <a:extLst>
              <a:ext uri="{FF2B5EF4-FFF2-40B4-BE49-F238E27FC236}">
                <a16:creationId xmlns:a16="http://schemas.microsoft.com/office/drawing/2014/main" id="{96F253F2-FF7D-4603-8B5F-66DBDC12EF54}"/>
              </a:ext>
            </a:extLst>
          </p:cNvPr>
          <p:cNvSpPr txBox="1"/>
          <p:nvPr/>
        </p:nvSpPr>
        <p:spPr>
          <a:xfrm>
            <a:off x="6470431" y="5211322"/>
            <a:ext cx="3868188" cy="253916"/>
          </a:xfrm>
          <a:prstGeom prst="rect">
            <a:avLst/>
          </a:prstGeom>
          <a:noFill/>
        </p:spPr>
        <p:txBody>
          <a:bodyPr wrap="square" rtlCol="0">
            <a:spAutoFit/>
          </a:bodyPr>
          <a:lstStyle/>
          <a:p>
            <a:pPr algn="ctr"/>
            <a:r>
              <a:rPr lang="en-US" sz="1050" i="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“Our Walkthrough”</a:t>
            </a:r>
          </a:p>
        </p:txBody>
      </p:sp>
      <p:sp>
        <p:nvSpPr>
          <p:cNvPr id="31" name="图片占位符 30">
            <a:extLst>
              <a:ext uri="{FF2B5EF4-FFF2-40B4-BE49-F238E27FC236}">
                <a16:creationId xmlns:a16="http://schemas.microsoft.com/office/drawing/2014/main" id="{CC1BD6F6-5B45-46CD-BE11-39544739394F}"/>
              </a:ext>
            </a:extLst>
          </p:cNvPr>
          <p:cNvSpPr>
            <a:spLocks noGrp="1"/>
          </p:cNvSpPr>
          <p:nvPr>
            <p:ph type="pic" sz="quarter" idx="11"/>
          </p:nvPr>
        </p:nvSpPr>
        <p:spPr>
          <a:xfrm>
            <a:off x="6096000" y="1859051"/>
            <a:ext cx="4425950" cy="2794000"/>
          </a:xfrm>
        </p:spPr>
      </p:sp>
    </p:spTree>
    <p:extLst>
      <p:ext uri="{BB962C8B-B14F-4D97-AF65-F5344CB8AC3E}">
        <p14:creationId xmlns:p14="http://schemas.microsoft.com/office/powerpoint/2010/main" val="2634896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2" presetClass="entr" presetSubtype="2" decel="10000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0-#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175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par>
                                <p:cTn id="25" presetID="22" presetClass="entr" presetSubtype="8" fill="hold" grpId="0" nodeType="withEffect">
                                  <p:stCondLst>
                                    <p:cond delay="2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257682"/>
            <a:ext cx="12191999" cy="1200329"/>
          </a:xfrm>
          <a:prstGeom prst="rect">
            <a:avLst/>
          </a:prstGeom>
          <a:noFill/>
        </p:spPr>
        <p:txBody>
          <a:bodyPr wrap="square" rtlCol="0">
            <a:spAutoFit/>
          </a:bodyPr>
          <a:lstStyle/>
          <a:p>
            <a:pPr algn="ctr"/>
            <a:r>
              <a:rPr lang="en-US"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How to prevent phishing</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45820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Suggestions from “Blog Test”</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812297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AA2D7170-5CD1-4AEE-A549-8162189E0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30" name="图片 29">
            <a:extLst>
              <a:ext uri="{FF2B5EF4-FFF2-40B4-BE49-F238E27FC236}">
                <a16:creationId xmlns:a16="http://schemas.microsoft.com/office/drawing/2014/main" id="{1BDE5957-D107-4A07-98D4-5267B6854C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1" name="TextBox 4">
            <a:extLst>
              <a:ext uri="{FF2B5EF4-FFF2-40B4-BE49-F238E27FC236}">
                <a16:creationId xmlns:a16="http://schemas.microsoft.com/office/drawing/2014/main" id="{72D8D340-E073-4CA4-8C76-05A907911D60}"/>
              </a:ext>
            </a:extLst>
          </p:cNvPr>
          <p:cNvSpPr txBox="1"/>
          <p:nvPr/>
        </p:nvSpPr>
        <p:spPr>
          <a:xfrm>
            <a:off x="565120" y="1261897"/>
            <a:ext cx="10823316" cy="4832092"/>
          </a:xfrm>
          <a:prstGeom prst="rect">
            <a:avLst/>
          </a:prstGeom>
          <a:noFill/>
        </p:spPr>
        <p:txBody>
          <a:bodyPr wrap="square" rtlCol="0">
            <a:spAutoFit/>
          </a:bodyPr>
          <a:lstStyle/>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Always suspect phone calls, visits, or emails from individuals asking for employees or other inside information.</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If an unknown person claims to be from a legitimate organization, try verifying their identity directly with the company.</a:t>
            </a:r>
          </a:p>
          <a:p>
            <a:pPr marL="457200" indent="-457200" defTabSz="1219170">
              <a:buFont typeface="Arial" panose="020B0604020202020204" pitchFamily="34" charset="0"/>
              <a:buChar char="•"/>
              <a:defRPr/>
            </a:pPr>
            <a:endPar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sz="28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rPr>
              <a:t>Do not provide organizational or personal information, including organizational or network structure, unless you determine that person has a right to use the information.</a:t>
            </a:r>
          </a:p>
        </p:txBody>
      </p:sp>
    </p:spTree>
    <p:extLst>
      <p:ext uri="{BB962C8B-B14F-4D97-AF65-F5344CB8AC3E}">
        <p14:creationId xmlns:p14="http://schemas.microsoft.com/office/powerpoint/2010/main" val="246096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1">
                                            <p:txEl>
                                              <p:pRg st="2" end="2"/>
                                            </p:txEl>
                                          </p:spTgt>
                                        </p:tgtEl>
                                        <p:attrNameLst>
                                          <p:attrName>style.visibility</p:attrName>
                                        </p:attrNameLst>
                                      </p:cBhvr>
                                      <p:to>
                                        <p:strVal val="visible"/>
                                      </p:to>
                                    </p:set>
                                    <p:anim calcmode="lin" valueType="num">
                                      <p:cBhvr additive="base">
                                        <p:cTn id="1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barn(inVertical)">
                                      <p:cBhvr>
                                        <p:cTn id="22"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111582B5-3659-4AF3-B0B7-320497D98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6" name="图片 25">
            <a:extLst>
              <a:ext uri="{FF2B5EF4-FFF2-40B4-BE49-F238E27FC236}">
                <a16:creationId xmlns:a16="http://schemas.microsoft.com/office/drawing/2014/main" id="{13654456-DAC6-4E5A-8675-0B8223DDE9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6" name="组合 5"/>
          <p:cNvGrpSpPr/>
          <p:nvPr/>
        </p:nvGrpSpPr>
        <p:grpSpPr>
          <a:xfrm>
            <a:off x="3990739" y="3708849"/>
            <a:ext cx="4102100" cy="4146678"/>
            <a:chOff x="3846360" y="3251200"/>
            <a:chExt cx="4102100" cy="4102100"/>
          </a:xfrm>
        </p:grpSpPr>
        <p:sp>
          <p:nvSpPr>
            <p:cNvPr id="5" name="空心弧 4"/>
            <p:cNvSpPr/>
            <p:nvPr/>
          </p:nvSpPr>
          <p:spPr>
            <a:xfrm>
              <a:off x="3846360" y="3251200"/>
              <a:ext cx="4102100" cy="4102100"/>
            </a:xfrm>
            <a:prstGeom prst="blockArc">
              <a:avLst>
                <a:gd name="adj1" fmla="val 10800000"/>
                <a:gd name="adj2" fmla="val 170257"/>
                <a:gd name="adj3" fmla="val 5211"/>
              </a:avLst>
            </a:prstGeom>
            <a:gradFill>
              <a:gsLst>
                <a:gs pos="100000">
                  <a:schemeClr val="accent2"/>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空心弧 36"/>
            <p:cNvSpPr/>
            <p:nvPr/>
          </p:nvSpPr>
          <p:spPr>
            <a:xfrm>
              <a:off x="3846360" y="3251200"/>
              <a:ext cx="4102100" cy="4102100"/>
            </a:xfrm>
            <a:prstGeom prst="blockArc">
              <a:avLst>
                <a:gd name="adj1" fmla="val 12973104"/>
                <a:gd name="adj2" fmla="val 170257"/>
                <a:gd name="adj3" fmla="val 5211"/>
              </a:avLst>
            </a:pr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6" name="空心弧 35"/>
            <p:cNvSpPr/>
            <p:nvPr/>
          </p:nvSpPr>
          <p:spPr>
            <a:xfrm>
              <a:off x="3846360" y="3251200"/>
              <a:ext cx="4102100" cy="4102100"/>
            </a:xfrm>
            <a:prstGeom prst="blockArc">
              <a:avLst>
                <a:gd name="adj1" fmla="val 16394017"/>
                <a:gd name="adj2" fmla="val 170257"/>
                <a:gd name="adj3" fmla="val 5211"/>
              </a:avLst>
            </a:prstGeom>
            <a:solidFill>
              <a:srgbClr val="67F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7" name="弦形 6"/>
          <p:cNvSpPr/>
          <p:nvPr/>
        </p:nvSpPr>
        <p:spPr>
          <a:xfrm>
            <a:off x="4372609" y="4090719"/>
            <a:ext cx="3338360" cy="3338360"/>
          </a:xfrm>
          <a:prstGeom prst="chord">
            <a:avLst>
              <a:gd name="adj1" fmla="val 10617589"/>
              <a:gd name="adj2" fmla="val 163579"/>
            </a:avLst>
          </a:prstGeom>
          <a:solidFill>
            <a:schemeClr val="accent1">
              <a:lumMod val="60000"/>
              <a:lumOff val="4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3" name="图片 22">
            <a:extLst>
              <a:ext uri="{FF2B5EF4-FFF2-40B4-BE49-F238E27FC236}">
                <a16:creationId xmlns:a16="http://schemas.microsoft.com/office/drawing/2014/main" id="{5A765FF4-9BA8-4E61-9FA3-4F39BE0DB9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4112" y="-2709912"/>
            <a:ext cx="5124254" cy="5124254"/>
          </a:xfrm>
          <a:prstGeom prst="rect">
            <a:avLst/>
          </a:prstGeom>
        </p:spPr>
      </p:pic>
      <p:pic>
        <p:nvPicPr>
          <p:cNvPr id="24" name="图片 23">
            <a:extLst>
              <a:ext uri="{FF2B5EF4-FFF2-40B4-BE49-F238E27FC236}">
                <a16:creationId xmlns:a16="http://schemas.microsoft.com/office/drawing/2014/main" id="{5A796674-1B9A-4B8F-86D8-B83F7D5760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71566" y="4877619"/>
            <a:ext cx="2688394" cy="2688394"/>
          </a:xfrm>
          <a:prstGeom prst="rect">
            <a:avLst/>
          </a:prstGeom>
        </p:spPr>
      </p:pic>
      <p:sp>
        <p:nvSpPr>
          <p:cNvPr id="27" name="文本框 26">
            <a:extLst>
              <a:ext uri="{FF2B5EF4-FFF2-40B4-BE49-F238E27FC236}">
                <a16:creationId xmlns:a16="http://schemas.microsoft.com/office/drawing/2014/main" id="{1739A41E-8D44-4A3E-9D6C-77021D732C55}"/>
              </a:ext>
            </a:extLst>
          </p:cNvPr>
          <p:cNvSpPr txBox="1"/>
          <p:nvPr/>
        </p:nvSpPr>
        <p:spPr>
          <a:xfrm>
            <a:off x="840824" y="726000"/>
            <a:ext cx="10510351" cy="5262979"/>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disclose personal or financial information in an email, and do not respond to email requests for such information, including links sent via email.</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send sensitive information over the Internet until you have checked the security of your website.</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Note the URL of the site. An ADDRESS beginning with HTTPS indicates that the site is secure, not HTTP.</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If not sure whether E-mail request legal, please directly contact the company for their verification.</a:t>
            </a:r>
          </a:p>
        </p:txBody>
      </p:sp>
    </p:spTree>
    <p:extLst>
      <p:ext uri="{BB962C8B-B14F-4D97-AF65-F5344CB8AC3E}">
        <p14:creationId xmlns:p14="http://schemas.microsoft.com/office/powerpoint/2010/main" val="17491211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Effect transition="in" filter="fade">
                                      <p:cBhvr>
                                        <p:cTn id="17" dur="500"/>
                                        <p:tgtEl>
                                          <p:spTgt spid="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C9AD9F8-F7D1-4AD7-A83E-55DE926EF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3" name="图片 22">
            <a:extLst>
              <a:ext uri="{FF2B5EF4-FFF2-40B4-BE49-F238E27FC236}">
                <a16:creationId xmlns:a16="http://schemas.microsoft.com/office/drawing/2014/main" id="{0C5518D0-66F0-47BB-90BF-53FB9C2E3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4" name="文本框 23">
            <a:extLst>
              <a:ext uri="{FF2B5EF4-FFF2-40B4-BE49-F238E27FC236}">
                <a16:creationId xmlns:a16="http://schemas.microsoft.com/office/drawing/2014/main" id="{F35B3A28-A331-484D-AF1D-ABE37FA0E7F3}"/>
              </a:ext>
            </a:extLst>
          </p:cNvPr>
          <p:cNvSpPr txBox="1"/>
          <p:nvPr/>
        </p:nvSpPr>
        <p:spPr>
          <a:xfrm>
            <a:off x="959426" y="1367274"/>
            <a:ext cx="10567555" cy="3539430"/>
          </a:xfrm>
          <a:prstGeom prst="rect">
            <a:avLst/>
          </a:prstGeom>
          <a:noFill/>
        </p:spPr>
        <p:txBody>
          <a:bodyPr wrap="square">
            <a:spAutoFit/>
          </a:bodyPr>
          <a:lstStyle/>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Do not use the contact information provided on the site associated with the request.</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Install and maintain antivirus software, firewalls, and email filters to reduce some of this traffic.</a:t>
            </a:r>
          </a:p>
          <a:p>
            <a:pPr marL="457200" indent="-457200" defTabSz="1219170">
              <a:buFont typeface="Arial" panose="020B0604020202020204" pitchFamily="34" charset="0"/>
              <a:buChar char="•"/>
              <a:defRPr/>
            </a:pPr>
            <a:endParaRPr lang="en-US" altLang="zh-CN" sz="2800" dirty="0">
              <a:solidFill>
                <a:schemeClr val="bg1">
                  <a:lumMod val="95000"/>
                </a:schemeClr>
              </a:solidFill>
              <a:ea typeface="inpin heiti" panose="00000500000000000000" pitchFamily="2" charset="-122"/>
              <a:sym typeface="inpin heiti" panose="00000500000000000000" pitchFamily="2" charset="-122"/>
            </a:endParaRPr>
          </a:p>
          <a:p>
            <a:pPr marL="457200" indent="-457200" defTabSz="1219170">
              <a:buFont typeface="Arial" panose="020B0604020202020204" pitchFamily="34" charset="0"/>
              <a:buChar char="•"/>
              <a:defRPr/>
            </a:pPr>
            <a:r>
              <a:rPr lang="en-US" altLang="zh-CN" sz="2800" dirty="0">
                <a:solidFill>
                  <a:schemeClr val="bg1">
                    <a:lumMod val="95000"/>
                  </a:schemeClr>
                </a:solidFill>
                <a:ea typeface="inpin heiti" panose="00000500000000000000" pitchFamily="2" charset="-122"/>
                <a:sym typeface="inpin heiti" panose="00000500000000000000" pitchFamily="2" charset="-122"/>
              </a:rPr>
              <a:t>Take advantage of any anti-phishing features provided by email clients and web browsers.</a:t>
            </a:r>
            <a:endParaRPr lang="id-ID" altLang="zh-CN" sz="2800" dirty="0">
              <a:solidFill>
                <a:schemeClr val="bg1">
                  <a:lumMod val="95000"/>
                </a:schemeClr>
              </a:solidFill>
              <a:ea typeface="inpin heiti" panose="00000500000000000000" pitchFamily="2" charset="-122"/>
              <a:sym typeface="inpin heiti" panose="00000500000000000000" pitchFamily="2" charset="-122"/>
            </a:endParaRPr>
          </a:p>
        </p:txBody>
      </p:sp>
    </p:spTree>
    <p:extLst>
      <p:ext uri="{BB962C8B-B14F-4D97-AF65-F5344CB8AC3E}">
        <p14:creationId xmlns:p14="http://schemas.microsoft.com/office/powerpoint/2010/main" val="405018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Effect transition="in" filter="barn(inVertical)">
                                      <p:cBhvr>
                                        <p:cTn id="13" dur="500"/>
                                        <p:tgtEl>
                                          <p:spTgt spid="2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4">
                                            <p:txEl>
                                              <p:pRg st="4" end="4"/>
                                            </p:txEl>
                                          </p:spTgt>
                                        </p:tgtEl>
                                        <p:attrNameLst>
                                          <p:attrName>style.visibility</p:attrName>
                                        </p:attrNameLst>
                                      </p:cBhvr>
                                      <p:to>
                                        <p:strVal val="visible"/>
                                      </p:to>
                                    </p:set>
                                    <p:animEffect transition="in" filter="circle(in)">
                                      <p:cBhvr>
                                        <p:cTn id="18" dur="20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C38ED6A-708C-4C36-A95A-128709272B3A}"/>
              </a:ext>
            </a:extLst>
          </p:cNvPr>
          <p:cNvPicPr>
            <a:picLocks noChangeAspect="1"/>
          </p:cNvPicPr>
          <p:nvPr/>
        </p:nvPicPr>
        <p:blipFill>
          <a:blip r:embed="rId8">
            <a:extLst>
              <a:ext uri="{28A0092B-C50C-407E-A947-70E740481C1C}">
                <a14:useLocalDpi xmlns:a14="http://schemas.microsoft.com/office/drawing/2010/main" val="0"/>
              </a:ext>
            </a:extLst>
          </a:blip>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a:extLst>
              <a:ext uri="{FF2B5EF4-FFF2-40B4-BE49-F238E27FC236}">
                <a16:creationId xmlns:a16="http://schemas.microsoft.com/office/drawing/2014/main" id="{92DE02B8-F4E7-48F2-A94E-564FB3652F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9" name="图片 8">
            <a:extLst>
              <a:ext uri="{FF2B5EF4-FFF2-40B4-BE49-F238E27FC236}">
                <a16:creationId xmlns:a16="http://schemas.microsoft.com/office/drawing/2014/main" id="{273A6CA4-5994-4FA5-8AE1-4928EA48B8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21" name="椭圆 20">
            <a:extLst>
              <a:ext uri="{FF2B5EF4-FFF2-40B4-BE49-F238E27FC236}">
                <a16:creationId xmlns:a16="http://schemas.microsoft.com/office/drawing/2014/main"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1"/>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Thanks </a:t>
            </a:r>
            <a:endParaRPr lang="zh-CN" altLang="en-US" sz="115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227300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708878" y="882193"/>
            <a:ext cx="3680598" cy="861775"/>
            <a:chOff x="708878" y="882193"/>
            <a:chExt cx="3680598" cy="861775"/>
          </a:xfrm>
        </p:grpSpPr>
        <p:sp>
          <p:nvSpPr>
            <p:cNvPr id="13" name="TextBox 12">
              <a:extLst>
                <a:ext uri="{FF2B5EF4-FFF2-40B4-BE49-F238E27FC236}">
                  <a16:creationId xmlns:a16="http://schemas.microsoft.com/office/drawing/2014/main" id="{70C38BDE-3D2A-4922-99A9-864840CE37DB}"/>
                </a:ext>
              </a:extLst>
            </p:cNvPr>
            <p:cNvSpPr txBox="1"/>
            <p:nvPr/>
          </p:nvSpPr>
          <p:spPr>
            <a:xfrm>
              <a:off x="708878" y="882193"/>
              <a:ext cx="3680598" cy="307777"/>
            </a:xfrm>
            <a:prstGeom prst="rect">
              <a:avLst/>
            </a:prstGeom>
            <a:noFill/>
          </p:spPr>
          <p:txBody>
            <a:bodyPr wrap="square" rtlCol="0">
              <a:spAutoFit/>
            </a:bodyPr>
            <a:lstStyle/>
            <a:p>
              <a:r>
                <a:rPr lang="en-US" sz="1400" spc="300" dirty="0" err="1">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Unessay</a:t>
              </a:r>
              <a:r>
                <a:rPr lang="en-US" sz="1400" spc="3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Group 18, CPSC329</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77025" cy="553998"/>
            </a:xfrm>
            <a:prstGeom prst="rect">
              <a:avLst/>
            </a:prstGeom>
            <a:noFill/>
          </p:spPr>
          <p:txBody>
            <a:bodyPr wrap="square" rtlCol="0">
              <a:spAutoFit/>
            </a:bodyPr>
            <a:lstStyle/>
            <a:p>
              <a:r>
                <a:rPr lang="en-US" altLang="zh-CN" sz="30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Phishing Scams</a:t>
              </a:r>
              <a:endParaRPr lang="en-US" altLang="zh-CN" sz="30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5" name="Group 14">
              <a:extLst>
                <a:ext uri="{FF2B5EF4-FFF2-40B4-BE49-F238E27FC236}">
                  <a16:creationId xmlns:a16="http://schemas.microsoft.com/office/drawing/2014/main" id="{162DB23B-5AF4-476E-B7DD-9C921E969128}"/>
                </a:ext>
              </a:extLst>
            </p:cNvPr>
            <p:cNvGrpSpPr/>
            <p:nvPr/>
          </p:nvGrpSpPr>
          <p:grpSpPr>
            <a:xfrm>
              <a:off x="721916" y="1422606"/>
              <a:ext cx="295275" cy="246132"/>
              <a:chOff x="466725" y="2427118"/>
              <a:chExt cx="295275" cy="246132"/>
            </a:xfrm>
          </p:grpSpPr>
          <p:sp>
            <p:nvSpPr>
              <p:cNvPr id="16" name="Rectangle: Rounded Corners 15">
                <a:extLst>
                  <a:ext uri="{FF2B5EF4-FFF2-40B4-BE49-F238E27FC236}">
                    <a16:creationId xmlns:a16="http://schemas.microsoft.com/office/drawing/2014/main" id="{F91E85D3-B497-4EDE-A59C-4A297C98FE2A}"/>
                  </a:ext>
                </a:extLst>
              </p:cNvPr>
              <p:cNvSpPr/>
              <p:nvPr/>
            </p:nvSpPr>
            <p:spPr>
              <a:xfrm>
                <a:off x="466725" y="2427118"/>
                <a:ext cx="295275" cy="92245"/>
              </a:xfrm>
              <a:prstGeom prst="roundRect">
                <a:avLst>
                  <a:gd name="adj" fmla="val 50000"/>
                </a:avLst>
              </a:prstGeom>
              <a:gradFill>
                <a:gsLst>
                  <a:gs pos="0">
                    <a:srgbClr val="AF76B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7" name="Rectangle: Rounded Corners 16">
                <a:extLst>
                  <a:ext uri="{FF2B5EF4-FFF2-40B4-BE49-F238E27FC236}">
                    <a16:creationId xmlns:a16="http://schemas.microsoft.com/office/drawing/2014/main" id="{A1B1A06F-D86F-4240-8555-BFEF02527149}"/>
                  </a:ext>
                </a:extLst>
              </p:cNvPr>
              <p:cNvSpPr/>
              <p:nvPr/>
            </p:nvSpPr>
            <p:spPr>
              <a:xfrm>
                <a:off x="578644" y="2581005"/>
                <a:ext cx="183355" cy="922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grpSp>
      </p:grpSp>
      <p:pic>
        <p:nvPicPr>
          <p:cNvPr id="24" name="图片占位符 23">
            <a:extLst>
              <a:ext uri="{FF2B5EF4-FFF2-40B4-BE49-F238E27FC236}">
                <a16:creationId xmlns:a16="http://schemas.microsoft.com/office/drawing/2014/main" id="{9C01DE8A-AE76-4D38-9C18-A71A840A98C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6627" b="26627"/>
          <a:stretch>
            <a:fillRect/>
          </a:stretch>
        </p:blipFill>
        <p:spPr/>
      </p:pic>
      <p:grpSp>
        <p:nvGrpSpPr>
          <p:cNvPr id="6" name="Group 5">
            <a:extLst>
              <a:ext uri="{FF2B5EF4-FFF2-40B4-BE49-F238E27FC236}">
                <a16:creationId xmlns:a16="http://schemas.microsoft.com/office/drawing/2014/main" id="{1D8B4430-1340-4FE2-BD4A-3591367C6495}"/>
              </a:ext>
            </a:extLst>
          </p:cNvPr>
          <p:cNvGrpSpPr/>
          <p:nvPr/>
        </p:nvGrpSpPr>
        <p:grpSpPr>
          <a:xfrm>
            <a:off x="4930775" y="3178679"/>
            <a:ext cx="2178050" cy="2849880"/>
            <a:chOff x="4374536" y="2931936"/>
            <a:chExt cx="2178050" cy="2849880"/>
          </a:xfrm>
        </p:grpSpPr>
        <p:sp>
          <p:nvSpPr>
            <p:cNvPr id="39" name="Rectangle: Rounded Corners 38">
              <a:extLst>
                <a:ext uri="{FF2B5EF4-FFF2-40B4-BE49-F238E27FC236}">
                  <a16:creationId xmlns:a16="http://schemas.microsoft.com/office/drawing/2014/main" id="{3AEE932C-D784-4F10-B858-20E966823B95}"/>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7" name="Group 6">
              <a:extLst>
                <a:ext uri="{FF2B5EF4-FFF2-40B4-BE49-F238E27FC236}">
                  <a16:creationId xmlns:a16="http://schemas.microsoft.com/office/drawing/2014/main" id="{700460DB-2411-4D94-935C-887E01A9E5B9}"/>
                </a:ext>
              </a:extLst>
            </p:cNvPr>
            <p:cNvGrpSpPr/>
            <p:nvPr/>
          </p:nvGrpSpPr>
          <p:grpSpPr>
            <a:xfrm>
              <a:off x="5164497" y="3270334"/>
              <a:ext cx="598128" cy="598128"/>
              <a:chOff x="5164497" y="3328056"/>
              <a:chExt cx="598128" cy="598128"/>
            </a:xfrm>
          </p:grpSpPr>
          <p:sp>
            <p:nvSpPr>
              <p:cNvPr id="5" name="Oval 4">
                <a:extLst>
                  <a:ext uri="{FF2B5EF4-FFF2-40B4-BE49-F238E27FC236}">
                    <a16:creationId xmlns:a16="http://schemas.microsoft.com/office/drawing/2014/main" id="{CF4CDA94-F3DE-4C63-B6AA-22D7441AEA56}"/>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Freeform 59">
                <a:extLst>
                  <a:ext uri="{FF2B5EF4-FFF2-40B4-BE49-F238E27FC236}">
                    <a16:creationId xmlns:a16="http://schemas.microsoft.com/office/drawing/2014/main" id="{6EEDEED7-73F7-46DA-B497-0CD856C26482}"/>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2" name="TextBox 21">
              <a:extLst>
                <a:ext uri="{FF2B5EF4-FFF2-40B4-BE49-F238E27FC236}">
                  <a16:creationId xmlns:a16="http://schemas.microsoft.com/office/drawing/2014/main" id="{2BB08B76-1BC7-4B93-B174-C6BD95D5D483}"/>
                </a:ext>
              </a:extLst>
            </p:cNvPr>
            <p:cNvSpPr txBox="1"/>
            <p:nvPr/>
          </p:nvSpPr>
          <p:spPr>
            <a:xfrm>
              <a:off x="46357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Websites</a:t>
              </a:r>
              <a:endParaRPr 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Rectangle: Rounded Corners 10">
              <a:extLst>
                <a:ext uri="{FF2B5EF4-FFF2-40B4-BE49-F238E27FC236}">
                  <a16:creationId xmlns:a16="http://schemas.microsoft.com/office/drawing/2014/main" id="{4A51E40F-4A6B-49D5-AB1B-0CCB052766D2}"/>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4"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40" name="Group 5">
            <a:extLst>
              <a:ext uri="{FF2B5EF4-FFF2-40B4-BE49-F238E27FC236}">
                <a16:creationId xmlns:a16="http://schemas.microsoft.com/office/drawing/2014/main" id="{38212C4C-BCEB-43D3-8F97-3CC249368C8E}"/>
              </a:ext>
            </a:extLst>
          </p:cNvPr>
          <p:cNvGrpSpPr/>
          <p:nvPr/>
        </p:nvGrpSpPr>
        <p:grpSpPr>
          <a:xfrm>
            <a:off x="2496305" y="3178679"/>
            <a:ext cx="2178050" cy="2849880"/>
            <a:chOff x="4374536" y="2931936"/>
            <a:chExt cx="2178050" cy="2849880"/>
          </a:xfrm>
        </p:grpSpPr>
        <p:sp>
          <p:nvSpPr>
            <p:cNvPr id="48" name="Rectangle: Rounded Corners 38">
              <a:extLst>
                <a:ext uri="{FF2B5EF4-FFF2-40B4-BE49-F238E27FC236}">
                  <a16:creationId xmlns:a16="http://schemas.microsoft.com/office/drawing/2014/main" id="{4964C668-B860-400F-8F24-A64DA3C060AA}"/>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49" name="Group 6">
              <a:extLst>
                <a:ext uri="{FF2B5EF4-FFF2-40B4-BE49-F238E27FC236}">
                  <a16:creationId xmlns:a16="http://schemas.microsoft.com/office/drawing/2014/main" id="{AD99075B-F465-4451-8CF8-DA9E5492C61E}"/>
                </a:ext>
              </a:extLst>
            </p:cNvPr>
            <p:cNvGrpSpPr/>
            <p:nvPr/>
          </p:nvGrpSpPr>
          <p:grpSpPr>
            <a:xfrm>
              <a:off x="5164497" y="3270334"/>
              <a:ext cx="598128" cy="598128"/>
              <a:chOff x="5164497" y="3328056"/>
              <a:chExt cx="598128" cy="598128"/>
            </a:xfrm>
          </p:grpSpPr>
          <p:sp>
            <p:nvSpPr>
              <p:cNvPr id="52" name="Oval 4">
                <a:extLst>
                  <a:ext uri="{FF2B5EF4-FFF2-40B4-BE49-F238E27FC236}">
                    <a16:creationId xmlns:a16="http://schemas.microsoft.com/office/drawing/2014/main" id="{23987BA8-E758-4ED5-B91E-F6D257F5B9D5}"/>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53" name="Freeform 59">
                <a:extLst>
                  <a:ext uri="{FF2B5EF4-FFF2-40B4-BE49-F238E27FC236}">
                    <a16:creationId xmlns:a16="http://schemas.microsoft.com/office/drawing/2014/main" id="{99FFEC31-839D-42E5-AF1C-7CB0710EA7BA}"/>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0" name="TextBox 21">
              <a:extLst>
                <a:ext uri="{FF2B5EF4-FFF2-40B4-BE49-F238E27FC236}">
                  <a16:creationId xmlns:a16="http://schemas.microsoft.com/office/drawing/2014/main" id="{09F6C320-C783-4A2E-8745-D046FB86877A}"/>
                </a:ext>
              </a:extLst>
            </p:cNvPr>
            <p:cNvSpPr txBox="1"/>
            <p:nvPr/>
          </p:nvSpPr>
          <p:spPr>
            <a:xfrm>
              <a:off x="4559593" y="4111909"/>
              <a:ext cx="1807935"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Emails</a:t>
              </a:r>
            </a:p>
          </p:txBody>
        </p:sp>
        <p:sp>
          <p:nvSpPr>
            <p:cNvPr id="51" name="Rectangle: Rounded Corners 10">
              <a:extLst>
                <a:ext uri="{FF2B5EF4-FFF2-40B4-BE49-F238E27FC236}">
                  <a16:creationId xmlns:a16="http://schemas.microsoft.com/office/drawing/2014/main" id="{492AF75C-7D98-41DC-9921-A4AD6039FA7E}"/>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5"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55" name="Group 5">
            <a:extLst>
              <a:ext uri="{FF2B5EF4-FFF2-40B4-BE49-F238E27FC236}">
                <a16:creationId xmlns:a16="http://schemas.microsoft.com/office/drawing/2014/main" id="{8A48DCA7-9DF4-41FF-B5A3-A9FFD70B8026}"/>
              </a:ext>
            </a:extLst>
          </p:cNvPr>
          <p:cNvGrpSpPr/>
          <p:nvPr/>
        </p:nvGrpSpPr>
        <p:grpSpPr>
          <a:xfrm>
            <a:off x="-45476" y="3179055"/>
            <a:ext cx="2463529" cy="2849880"/>
            <a:chOff x="4231796" y="2931936"/>
            <a:chExt cx="2463529" cy="2849880"/>
          </a:xfrm>
        </p:grpSpPr>
        <p:sp>
          <p:nvSpPr>
            <p:cNvPr id="56" name="Rectangle: Rounded Corners 38">
              <a:extLst>
                <a:ext uri="{FF2B5EF4-FFF2-40B4-BE49-F238E27FC236}">
                  <a16:creationId xmlns:a16="http://schemas.microsoft.com/office/drawing/2014/main" id="{FDA96C4B-5DD1-4F0B-AD19-2836551B45DC}"/>
                </a:ext>
              </a:extLst>
            </p:cNvPr>
            <p:cNvSpPr/>
            <p:nvPr/>
          </p:nvSpPr>
          <p:spPr>
            <a:xfrm>
              <a:off x="4374536" y="2931936"/>
              <a:ext cx="2178050" cy="2849880"/>
            </a:xfrm>
            <a:prstGeom prst="roundRect">
              <a:avLst>
                <a:gd name="adj" fmla="val 2814"/>
              </a:avLst>
            </a:prstGeom>
            <a:gradFill>
              <a:gsLst>
                <a:gs pos="0">
                  <a:srgbClr val="AF76B0"/>
                </a:gs>
                <a:gs pos="100000">
                  <a:schemeClr val="accent1">
                    <a:lumMod val="75000"/>
                  </a:schemeClr>
                </a:gs>
              </a:gsLst>
              <a:path path="circle">
                <a:fillToRect r="100000" b="100000"/>
              </a:path>
            </a:gradFill>
            <a:ln>
              <a:noFill/>
            </a:ln>
            <a:effectLst>
              <a:outerShdw blurRad="317500" dist="50800" dir="5400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57" name="Group 6">
              <a:extLst>
                <a:ext uri="{FF2B5EF4-FFF2-40B4-BE49-F238E27FC236}">
                  <a16:creationId xmlns:a16="http://schemas.microsoft.com/office/drawing/2014/main" id="{E157875B-DC9D-492F-ADCE-375B2AAB96CC}"/>
                </a:ext>
              </a:extLst>
            </p:cNvPr>
            <p:cNvGrpSpPr/>
            <p:nvPr/>
          </p:nvGrpSpPr>
          <p:grpSpPr>
            <a:xfrm>
              <a:off x="5164497" y="3270334"/>
              <a:ext cx="598128" cy="598128"/>
              <a:chOff x="5164497" y="3328056"/>
              <a:chExt cx="598128" cy="598128"/>
            </a:xfrm>
          </p:grpSpPr>
          <p:sp>
            <p:nvSpPr>
              <p:cNvPr id="60" name="Oval 4">
                <a:extLst>
                  <a:ext uri="{FF2B5EF4-FFF2-40B4-BE49-F238E27FC236}">
                    <a16:creationId xmlns:a16="http://schemas.microsoft.com/office/drawing/2014/main" id="{D97EED0B-F254-4863-A542-B137EB1B55AE}"/>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1" name="Freeform 59">
                <a:extLst>
                  <a:ext uri="{FF2B5EF4-FFF2-40B4-BE49-F238E27FC236}">
                    <a16:creationId xmlns:a16="http://schemas.microsoft.com/office/drawing/2014/main" id="{7B1D0B94-92EE-4320-9D2D-739D56CCF26E}"/>
                  </a:ext>
                </a:extLst>
              </p:cNvPr>
              <p:cNvSpPr>
                <a:spLocks noEditPoints="1"/>
              </p:cNvSpPr>
              <p:nvPr/>
            </p:nvSpPr>
            <p:spPr bwMode="auto">
              <a:xfrm>
                <a:off x="5343847" y="3514090"/>
                <a:ext cx="239428" cy="226060"/>
              </a:xfrm>
              <a:custGeom>
                <a:avLst/>
                <a:gdLst>
                  <a:gd name="T0" fmla="*/ 216 w 216"/>
                  <a:gd name="T1" fmla="*/ 44 h 204"/>
                  <a:gd name="T2" fmla="*/ 203 w 216"/>
                  <a:gd name="T3" fmla="*/ 32 h 204"/>
                  <a:gd name="T4" fmla="*/ 13 w 216"/>
                  <a:gd name="T5" fmla="*/ 32 h 204"/>
                  <a:gd name="T6" fmla="*/ 0 w 216"/>
                  <a:gd name="T7" fmla="*/ 44 h 204"/>
                  <a:gd name="T8" fmla="*/ 0 w 216"/>
                  <a:gd name="T9" fmla="*/ 78 h 204"/>
                  <a:gd name="T10" fmla="*/ 0 w 216"/>
                  <a:gd name="T11" fmla="*/ 79 h 204"/>
                  <a:gd name="T12" fmla="*/ 0 w 216"/>
                  <a:gd name="T13" fmla="*/ 80 h 204"/>
                  <a:gd name="T14" fmla="*/ 108 w 216"/>
                  <a:gd name="T15" fmla="*/ 121 h 204"/>
                  <a:gd name="T16" fmla="*/ 216 w 216"/>
                  <a:gd name="T17" fmla="*/ 80 h 204"/>
                  <a:gd name="T18" fmla="*/ 216 w 216"/>
                  <a:gd name="T19" fmla="*/ 79 h 204"/>
                  <a:gd name="T20" fmla="*/ 216 w 216"/>
                  <a:gd name="T21" fmla="*/ 78 h 204"/>
                  <a:gd name="T22" fmla="*/ 216 w 216"/>
                  <a:gd name="T23" fmla="*/ 44 h 204"/>
                  <a:gd name="T24" fmla="*/ 208 w 216"/>
                  <a:gd name="T25" fmla="*/ 79 h 204"/>
                  <a:gd name="T26" fmla="*/ 208 w 216"/>
                  <a:gd name="T27" fmla="*/ 80 h 204"/>
                  <a:gd name="T28" fmla="*/ 108 w 216"/>
                  <a:gd name="T29" fmla="*/ 113 h 204"/>
                  <a:gd name="T30" fmla="*/ 8 w 216"/>
                  <a:gd name="T31" fmla="*/ 80 h 204"/>
                  <a:gd name="T32" fmla="*/ 8 w 216"/>
                  <a:gd name="T33" fmla="*/ 79 h 204"/>
                  <a:gd name="T34" fmla="*/ 8 w 216"/>
                  <a:gd name="T35" fmla="*/ 44 h 204"/>
                  <a:gd name="T36" fmla="*/ 13 w 216"/>
                  <a:gd name="T37" fmla="*/ 40 h 204"/>
                  <a:gd name="T38" fmla="*/ 203 w 216"/>
                  <a:gd name="T39" fmla="*/ 40 h 204"/>
                  <a:gd name="T40" fmla="*/ 208 w 216"/>
                  <a:gd name="T41" fmla="*/ 44 h 204"/>
                  <a:gd name="T42" fmla="*/ 208 w 216"/>
                  <a:gd name="T43" fmla="*/ 78 h 204"/>
                  <a:gd name="T44" fmla="*/ 208 w 216"/>
                  <a:gd name="T45" fmla="*/ 79 h 204"/>
                  <a:gd name="T46" fmla="*/ 212 w 216"/>
                  <a:gd name="T47" fmla="*/ 108 h 204"/>
                  <a:gd name="T48" fmla="*/ 208 w 216"/>
                  <a:gd name="T49" fmla="*/ 112 h 204"/>
                  <a:gd name="T50" fmla="*/ 208 w 216"/>
                  <a:gd name="T51" fmla="*/ 196 h 204"/>
                  <a:gd name="T52" fmla="*/ 8 w 216"/>
                  <a:gd name="T53" fmla="*/ 196 h 204"/>
                  <a:gd name="T54" fmla="*/ 8 w 216"/>
                  <a:gd name="T55" fmla="*/ 112 h 204"/>
                  <a:gd name="T56" fmla="*/ 4 w 216"/>
                  <a:gd name="T57" fmla="*/ 108 h 204"/>
                  <a:gd name="T58" fmla="*/ 0 w 216"/>
                  <a:gd name="T59" fmla="*/ 112 h 204"/>
                  <a:gd name="T60" fmla="*/ 0 w 216"/>
                  <a:gd name="T61" fmla="*/ 204 h 204"/>
                  <a:gd name="T62" fmla="*/ 216 w 216"/>
                  <a:gd name="T63" fmla="*/ 204 h 204"/>
                  <a:gd name="T64" fmla="*/ 216 w 216"/>
                  <a:gd name="T65" fmla="*/ 112 h 204"/>
                  <a:gd name="T66" fmla="*/ 212 w 216"/>
                  <a:gd name="T67" fmla="*/ 108 h 204"/>
                  <a:gd name="T68" fmla="*/ 128 w 216"/>
                  <a:gd name="T69" fmla="*/ 140 h 204"/>
                  <a:gd name="T70" fmla="*/ 132 w 216"/>
                  <a:gd name="T71" fmla="*/ 136 h 204"/>
                  <a:gd name="T72" fmla="*/ 128 w 216"/>
                  <a:gd name="T73" fmla="*/ 132 h 204"/>
                  <a:gd name="T74" fmla="*/ 88 w 216"/>
                  <a:gd name="T75" fmla="*/ 132 h 204"/>
                  <a:gd name="T76" fmla="*/ 84 w 216"/>
                  <a:gd name="T77" fmla="*/ 136 h 204"/>
                  <a:gd name="T78" fmla="*/ 88 w 216"/>
                  <a:gd name="T79" fmla="*/ 140 h 204"/>
                  <a:gd name="T80" fmla="*/ 128 w 216"/>
                  <a:gd name="T81" fmla="*/ 140 h 204"/>
                  <a:gd name="T82" fmla="*/ 64 w 216"/>
                  <a:gd name="T83" fmla="*/ 28 h 204"/>
                  <a:gd name="T84" fmla="*/ 68 w 216"/>
                  <a:gd name="T85" fmla="*/ 24 h 204"/>
                  <a:gd name="T86" fmla="*/ 68 w 216"/>
                  <a:gd name="T87" fmla="*/ 12 h 204"/>
                  <a:gd name="T88" fmla="*/ 71 w 216"/>
                  <a:gd name="T89" fmla="*/ 8 h 204"/>
                  <a:gd name="T90" fmla="*/ 141 w 216"/>
                  <a:gd name="T91" fmla="*/ 8 h 204"/>
                  <a:gd name="T92" fmla="*/ 144 w 216"/>
                  <a:gd name="T93" fmla="*/ 12 h 204"/>
                  <a:gd name="T94" fmla="*/ 144 w 216"/>
                  <a:gd name="T95" fmla="*/ 24 h 204"/>
                  <a:gd name="T96" fmla="*/ 148 w 216"/>
                  <a:gd name="T97" fmla="*/ 28 h 204"/>
                  <a:gd name="T98" fmla="*/ 152 w 216"/>
                  <a:gd name="T99" fmla="*/ 24 h 204"/>
                  <a:gd name="T100" fmla="*/ 152 w 216"/>
                  <a:gd name="T101" fmla="*/ 12 h 204"/>
                  <a:gd name="T102" fmla="*/ 141 w 216"/>
                  <a:gd name="T103" fmla="*/ 0 h 204"/>
                  <a:gd name="T104" fmla="*/ 71 w 216"/>
                  <a:gd name="T105" fmla="*/ 0 h 204"/>
                  <a:gd name="T106" fmla="*/ 60 w 216"/>
                  <a:gd name="T107" fmla="*/ 12 h 204"/>
                  <a:gd name="T108" fmla="*/ 60 w 216"/>
                  <a:gd name="T109" fmla="*/ 24 h 204"/>
                  <a:gd name="T110" fmla="*/ 64 w 216"/>
                  <a:gd name="T111"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204">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58" name="TextBox 21">
              <a:extLst>
                <a:ext uri="{FF2B5EF4-FFF2-40B4-BE49-F238E27FC236}">
                  <a16:creationId xmlns:a16="http://schemas.microsoft.com/office/drawing/2014/main" id="{6A0DA147-0397-4133-A393-514C3C2D448A}"/>
                </a:ext>
              </a:extLst>
            </p:cNvPr>
            <p:cNvSpPr txBox="1"/>
            <p:nvPr/>
          </p:nvSpPr>
          <p:spPr>
            <a:xfrm>
              <a:off x="4231796" y="4111533"/>
              <a:ext cx="2463529" cy="338554"/>
            </a:xfrm>
            <a:prstGeom prst="rect">
              <a:avLst/>
            </a:prstGeom>
            <a:noFill/>
          </p:spPr>
          <p:txBody>
            <a:bodyPr wrap="square" rtlCol="0">
              <a:spAutoFit/>
            </a:bodyPr>
            <a:lstStyle/>
            <a:p>
              <a:pPr algn="ctr"/>
              <a:r>
                <a:rPr lang="en-US" sz="1600" b="1"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Phone</a:t>
              </a:r>
            </a:p>
          </p:txBody>
        </p:sp>
        <p:sp>
          <p:nvSpPr>
            <p:cNvPr id="59" name="Rectangle: Rounded Corners 10">
              <a:extLst>
                <a:ext uri="{FF2B5EF4-FFF2-40B4-BE49-F238E27FC236}">
                  <a16:creationId xmlns:a16="http://schemas.microsoft.com/office/drawing/2014/main" id="{41C4A5F9-1B40-41A3-8B58-7453760A7358}"/>
                </a:ext>
              </a:extLst>
            </p:cNvPr>
            <p:cNvSpPr/>
            <p:nvPr/>
          </p:nvSpPr>
          <p:spPr>
            <a:xfrm>
              <a:off x="4943507" y="5275352"/>
              <a:ext cx="1040109" cy="2568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hlinkClick r:id="rId6" action="ppaction://hlinksldjump">
                    <a:extLst>
                      <a:ext uri="{A12FA001-AC4F-418D-AE19-62706E023703}">
                        <ahyp:hlinkClr xmlns:ahyp="http://schemas.microsoft.com/office/drawing/2018/hyperlinkcolor" val="tx"/>
                      </a:ext>
                    </a:extLst>
                  </a:hlinkClick>
                </a:rPr>
                <a:t>Learn More</a:t>
              </a:r>
              <a:endParaRPr lang="en-US" sz="1050"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spTree>
    <p:extLst>
      <p:ext uri="{BB962C8B-B14F-4D97-AF65-F5344CB8AC3E}">
        <p14:creationId xmlns:p14="http://schemas.microsoft.com/office/powerpoint/2010/main" val="2962184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100000"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1000" fill="hold"/>
                                        <p:tgtEl>
                                          <p:spTgt spid="55"/>
                                        </p:tgtEl>
                                        <p:attrNameLst>
                                          <p:attrName>ppt_x</p:attrName>
                                        </p:attrNameLst>
                                      </p:cBhvr>
                                      <p:tavLst>
                                        <p:tav tm="0">
                                          <p:val>
                                            <p:strVal val="0-#ppt_w/2"/>
                                          </p:val>
                                        </p:tav>
                                        <p:tav tm="100000">
                                          <p:val>
                                            <p:strVal val="#ppt_x"/>
                                          </p:val>
                                        </p:tav>
                                      </p:tavLst>
                                    </p:anim>
                                    <p:anim calcmode="lin" valueType="num">
                                      <p:cBhvr additive="base">
                                        <p:cTn id="13" dur="1000" fill="hold"/>
                                        <p:tgtEl>
                                          <p:spTgt spid="5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decel="10000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0-#ppt_w/2"/>
                                          </p:val>
                                        </p:tav>
                                        <p:tav tm="100000">
                                          <p:val>
                                            <p:strVal val="#ppt_x"/>
                                          </p:val>
                                        </p:tav>
                                      </p:tavLst>
                                    </p:anim>
                                    <p:anim calcmode="lin" valueType="num">
                                      <p:cBhvr additive="base">
                                        <p:cTn id="18" dur="1000" fill="hold"/>
                                        <p:tgtEl>
                                          <p:spTgt spid="40"/>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decel="10000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0-#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2.91667E-6 -4.81481E-6 L 2.91667E-6 -0.07106 " pathEditMode="relative" rAng="0" ptsTypes="AA">
                                      <p:cBhvr>
                                        <p:cTn id="27" dur="750" fill="hold"/>
                                        <p:tgtEl>
                                          <p:spTgt spid="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0935" y="941882"/>
            <a:ext cx="4770130" cy="5032258"/>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0" y="2453524"/>
            <a:ext cx="12192000" cy="861774"/>
          </a:xfrm>
          <a:prstGeom prst="rect">
            <a:avLst/>
          </a:prstGeom>
          <a:noFill/>
        </p:spPr>
        <p:txBody>
          <a:bodyPr wrap="square" rtlCol="0">
            <a:spAutoFit/>
          </a:bodyPr>
          <a:lstStyle/>
          <a:p>
            <a:pPr algn="ctr"/>
            <a:r>
              <a:rPr lang="en-US" altLang="zh-CN" sz="50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Phone Calls</a:t>
            </a: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—is the use of fraudulent phone calls to trick people into giving money or revealing personal information</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4843" y="952187"/>
            <a:ext cx="3247333" cy="165602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1331860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A94E1CC-A913-41D8-B661-5C7192316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25" name="图片 24">
            <a:extLst>
              <a:ext uri="{FF2B5EF4-FFF2-40B4-BE49-F238E27FC236}">
                <a16:creationId xmlns:a16="http://schemas.microsoft.com/office/drawing/2014/main" id="{7395D27B-E444-4680-9A4C-273D6241B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grpSp>
        <p:nvGrpSpPr>
          <p:cNvPr id="8" name="组合 7"/>
          <p:cNvGrpSpPr/>
          <p:nvPr/>
        </p:nvGrpSpPr>
        <p:grpSpPr>
          <a:xfrm>
            <a:off x="1642655" y="1921874"/>
            <a:ext cx="2417236" cy="3500578"/>
            <a:chOff x="1642655" y="1921874"/>
            <a:chExt cx="2417236" cy="3500578"/>
          </a:xfrm>
        </p:grpSpPr>
        <p:grpSp>
          <p:nvGrpSpPr>
            <p:cNvPr id="6" name="组合 5"/>
            <p:cNvGrpSpPr/>
            <p:nvPr/>
          </p:nvGrpSpPr>
          <p:grpSpPr>
            <a:xfrm>
              <a:off x="1642655" y="1921874"/>
              <a:ext cx="2417236" cy="3500578"/>
              <a:chOff x="1724297" y="2029097"/>
              <a:chExt cx="2613917" cy="4199866"/>
            </a:xfrm>
          </p:grpSpPr>
          <p:sp>
            <p:nvSpPr>
              <p:cNvPr id="5" name="矩形 4"/>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 name="矩形 2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4" name="矩形 43"/>
            <p:cNvSpPr/>
            <p:nvPr/>
          </p:nvSpPr>
          <p:spPr>
            <a:xfrm>
              <a:off x="1976897" y="3723635"/>
              <a:ext cx="1955311"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Free</a:t>
              </a:r>
              <a:r>
                <a:rPr lang="en-CA"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offer / Big prize</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0" name="文本框 49"/>
            <p:cNvSpPr txBox="1"/>
            <p:nvPr/>
          </p:nvSpPr>
          <p:spPr>
            <a:xfrm>
              <a:off x="2719279" y="2530646"/>
              <a:ext cx="679993"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0" name="组合 9"/>
          <p:cNvGrpSpPr/>
          <p:nvPr/>
        </p:nvGrpSpPr>
        <p:grpSpPr>
          <a:xfrm>
            <a:off x="4975284" y="1921874"/>
            <a:ext cx="2417236" cy="3500578"/>
            <a:chOff x="4975284" y="1921874"/>
            <a:chExt cx="2417236" cy="3500578"/>
          </a:xfrm>
        </p:grpSpPr>
        <p:grpSp>
          <p:nvGrpSpPr>
            <p:cNvPr id="26" name="组合 25"/>
            <p:cNvGrpSpPr/>
            <p:nvPr/>
          </p:nvGrpSpPr>
          <p:grpSpPr>
            <a:xfrm>
              <a:off x="4975284" y="1921874"/>
              <a:ext cx="2417236" cy="3500578"/>
              <a:chOff x="1724297" y="2029097"/>
              <a:chExt cx="2613917" cy="4199866"/>
            </a:xfrm>
          </p:grpSpPr>
          <p:sp>
            <p:nvSpPr>
              <p:cNvPr id="27" name="矩形 26"/>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 name="矩形 30"/>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7" name="文本框 46"/>
            <p:cNvSpPr txBox="1"/>
            <p:nvPr/>
          </p:nvSpPr>
          <p:spPr>
            <a:xfrm>
              <a:off x="5430098" y="3585135"/>
              <a:ext cx="1901419" cy="584775"/>
            </a:xfrm>
            <a:prstGeom prst="rect">
              <a:avLst/>
            </a:prstGeom>
            <a:noFill/>
          </p:spPr>
          <p:txBody>
            <a:bodyPr wrap="none" rtlCol="0">
              <a:spAutoFit/>
            </a:bodyPr>
            <a:lstStyle/>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Express delivery /</a:t>
              </a:r>
            </a:p>
            <a:p>
              <a:pPr algn="ctr"/>
              <a:r>
                <a:rPr lang="en-CA" altLang="zh-CN"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Bills</a:t>
              </a: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1" name="文本框 50"/>
            <p:cNvSpPr txBox="1"/>
            <p:nvPr/>
          </p:nvSpPr>
          <p:spPr>
            <a:xfrm>
              <a:off x="5939584"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9" name="组合 8"/>
          <p:cNvGrpSpPr/>
          <p:nvPr/>
        </p:nvGrpSpPr>
        <p:grpSpPr>
          <a:xfrm>
            <a:off x="8307914" y="1921874"/>
            <a:ext cx="2417236" cy="3500578"/>
            <a:chOff x="8307914" y="1921874"/>
            <a:chExt cx="2417236" cy="3500578"/>
          </a:xfrm>
        </p:grpSpPr>
        <p:grpSp>
          <p:nvGrpSpPr>
            <p:cNvPr id="41" name="组合 40"/>
            <p:cNvGrpSpPr/>
            <p:nvPr/>
          </p:nvGrpSpPr>
          <p:grpSpPr>
            <a:xfrm>
              <a:off x="8307914" y="1921874"/>
              <a:ext cx="2417236" cy="3500578"/>
              <a:chOff x="1724297" y="2029097"/>
              <a:chExt cx="2613917" cy="4199866"/>
            </a:xfrm>
          </p:grpSpPr>
          <p:sp>
            <p:nvSpPr>
              <p:cNvPr id="42" name="矩形 41"/>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3" name="矩形 42"/>
              <p:cNvSpPr/>
              <p:nvPr/>
            </p:nvSpPr>
            <p:spPr>
              <a:xfrm>
                <a:off x="1995608" y="2318814"/>
                <a:ext cx="2342606" cy="3910149"/>
              </a:xfrm>
              <a:prstGeom prst="rect">
                <a:avLst/>
              </a:prstGeom>
              <a:gradFill>
                <a:gsLst>
                  <a:gs pos="0">
                    <a:srgbClr val="AF76B0"/>
                  </a:gs>
                  <a:gs pos="100000">
                    <a:schemeClr val="accent2"/>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48" name="矩形 47"/>
            <p:cNvSpPr/>
            <p:nvPr/>
          </p:nvSpPr>
          <p:spPr>
            <a:xfrm>
              <a:off x="8882301" y="3723635"/>
              <a:ext cx="1521744" cy="307777"/>
            </a:xfrm>
            <a:prstGeom prst="rect">
              <a:avLst/>
            </a:prstGeom>
            <a:noFill/>
          </p:spPr>
          <p:txBody>
            <a:bodyPr wrap="square" rtlCol="0">
              <a:spAutoFit/>
            </a:bodyPr>
            <a:lstStyle/>
            <a:p>
              <a:pPr algn="ct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“Police Warn”</a:t>
              </a:r>
              <a:endParaRPr lang="zh-CN" altLang="en-US"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9" name="文本框 48"/>
            <p:cNvSpPr txBox="1"/>
            <p:nvPr/>
          </p:nvSpPr>
          <p:spPr>
            <a:xfrm>
              <a:off x="10166329" y="3307425"/>
              <a:ext cx="184731" cy="338554"/>
            </a:xfrm>
            <a:prstGeom prst="rect">
              <a:avLst/>
            </a:prstGeom>
            <a:noFill/>
          </p:spPr>
          <p:txBody>
            <a:bodyPr wrap="none" rtlCol="0">
              <a:spAutoFit/>
            </a:bodyPr>
            <a:lstStyle/>
            <a:p>
              <a:pPr algn="r"/>
              <a:endParaRPr lang="zh-CN" altLang="en-US" sz="16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52" name="文本框 51"/>
            <p:cNvSpPr txBox="1"/>
            <p:nvPr/>
          </p:nvSpPr>
          <p:spPr>
            <a:xfrm>
              <a:off x="9253091" y="2530646"/>
              <a:ext cx="777777" cy="769441"/>
            </a:xfrm>
            <a:prstGeom prst="rect">
              <a:avLst/>
            </a:prstGeom>
            <a:noFill/>
          </p:spPr>
          <p:txBody>
            <a:bodyPr wrap="none" rtlCol="0">
              <a:spAutoFit/>
            </a:bodyPr>
            <a:lstStyle/>
            <a:p>
              <a:pPr algn="r"/>
              <a:r>
                <a:rPr lang="en-US" altLang="zh-CN"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4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grpSp>
      <p:sp>
        <p:nvSpPr>
          <p:cNvPr id="29" name="文本框 28">
            <a:extLst>
              <a:ext uri="{FF2B5EF4-FFF2-40B4-BE49-F238E27FC236}">
                <a16:creationId xmlns:a16="http://schemas.microsoft.com/office/drawing/2014/main" id="{24E04A06-E1A9-4B4E-98DC-F5C4E4E71317}"/>
              </a:ext>
            </a:extLst>
          </p:cNvPr>
          <p:cNvSpPr txBox="1"/>
          <p:nvPr/>
        </p:nvSpPr>
        <p:spPr>
          <a:xfrm>
            <a:off x="5114002" y="855440"/>
            <a:ext cx="1964000" cy="523220"/>
          </a:xfrm>
          <a:prstGeom prst="rect">
            <a:avLst/>
          </a:prstGeom>
          <a:noFill/>
        </p:spPr>
        <p:txBody>
          <a:bodyPr wrap="none" rtlCol="0">
            <a:spAutoFit/>
          </a:bodyPr>
          <a:lstStyle/>
          <a:p>
            <a:pPr algn="ctr"/>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Vishing</a:t>
            </a:r>
            <a:r>
              <a:rPr lang="en-CA"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pic>
        <p:nvPicPr>
          <p:cNvPr id="3" name="图片 2" descr="图形用户界面, 文本, 应用程序, 聊天或短信&#10;&#10;描述已自动生成">
            <a:extLst>
              <a:ext uri="{FF2B5EF4-FFF2-40B4-BE49-F238E27FC236}">
                <a16:creationId xmlns:a16="http://schemas.microsoft.com/office/drawing/2014/main" id="{D4AA7D1C-89F4-44DF-BE1B-C28034095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306" y="855440"/>
            <a:ext cx="2500318" cy="5417355"/>
          </a:xfrm>
          <a:prstGeom prst="rect">
            <a:avLst/>
          </a:prstGeom>
        </p:spPr>
      </p:pic>
    </p:spTree>
    <p:extLst>
      <p:ext uri="{BB962C8B-B14F-4D97-AF65-F5344CB8AC3E}">
        <p14:creationId xmlns:p14="http://schemas.microsoft.com/office/powerpoint/2010/main" val="384963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1007" y="952920"/>
            <a:ext cx="3971170" cy="2023684"/>
          </a:xfrm>
          <a:prstGeom prst="rect">
            <a:avLst/>
          </a:prstGeom>
        </p:spPr>
      </p:pic>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2505438" y="2284040"/>
            <a:ext cx="6990586" cy="1200329"/>
          </a:xfrm>
          <a:prstGeom prst="rect">
            <a:avLst/>
          </a:prstGeom>
          <a:noFill/>
        </p:spPr>
        <p:txBody>
          <a:bodyPr wrap="square" rtlCol="0">
            <a:spAutoFit/>
          </a:bodyPr>
          <a:lstStyle/>
          <a:p>
            <a:pPr algn="ctr"/>
            <a:r>
              <a:rPr lang="en-US" altLang="zh-CN" sz="7200" dirty="0">
                <a:latin typeface="inpin heiti" panose="00000500000000000000" pitchFamily="2" charset="-122"/>
                <a:ea typeface="inpin heiti" panose="00000500000000000000" pitchFamily="2" charset="-122"/>
                <a:sym typeface="inpin heiti" panose="00000500000000000000" pitchFamily="2" charset="-122"/>
              </a:rPr>
              <a:t>Phishing Emails</a:t>
            </a:r>
            <a:endParaRPr lang="zh-CN" altLang="en-US" sz="7200"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8909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latin typeface="inpin heiti" panose="00000500000000000000" pitchFamily="2" charset="-122"/>
                <a:ea typeface="inpin heiti" panose="00000500000000000000" pitchFamily="2" charset="-122"/>
                <a:sym typeface="inpin heiti" panose="00000500000000000000" pitchFamily="2" charset="-122"/>
              </a:rPr>
              <a:t>—is an attempt to steal sensitive information via an email that appears to be from a legitimate organization.</a:t>
            </a:r>
          </a:p>
        </p:txBody>
      </p:sp>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1042880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3" decel="100000"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260951-F046-4A19-A5B6-498E85500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id="{FE5879C9-E26D-431F-B315-4BCDD55E06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790" y="3586654"/>
            <a:ext cx="7262604" cy="7262604"/>
          </a:xfrm>
          <a:prstGeom prst="ellipse">
            <a:avLst/>
          </a:prstGeom>
          <a:effectLst>
            <a:outerShdw blurRad="50800" dist="38100" dir="16200000" rotWithShape="0">
              <a:prstClr val="black">
                <a:alpha val="40000"/>
              </a:prstClr>
            </a:outerShdw>
          </a:effectLst>
        </p:spPr>
      </p:pic>
      <p:sp>
        <p:nvSpPr>
          <p:cNvPr id="18" name="文本框 17"/>
          <p:cNvSpPr txBox="1"/>
          <p:nvPr/>
        </p:nvSpPr>
        <p:spPr>
          <a:xfrm>
            <a:off x="5016501" y="2854325"/>
            <a:ext cx="2085182"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TD: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800" noProof="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      </a:t>
            </a: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Bills</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 name="文本框 18"/>
          <p:cNvSpPr txBox="1"/>
          <p:nvPr/>
        </p:nvSpPr>
        <p:spPr>
          <a:xfrm>
            <a:off x="789709" y="4423648"/>
            <a:ext cx="2627782"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Facebook: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Account Suspended</a:t>
            </a:r>
            <a:endParaRPr kumimoji="0" lang="zh-CN" altLang="en-US" sz="20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文本框 19"/>
          <p:cNvSpPr txBox="1"/>
          <p:nvPr/>
        </p:nvSpPr>
        <p:spPr>
          <a:xfrm>
            <a:off x="9019076" y="4512934"/>
            <a:ext cx="2085182" cy="5391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rPr>
              <a:t>Job Offer</a:t>
            </a:r>
            <a:endParaRPr kumimoji="0" lang="zh-CN" altLang="en-US" sz="2800" b="0" i="0" u="none" strike="noStrike" kern="1200" cap="none" spc="0" normalizeH="0" baseline="0" noProof="0" dirty="0">
              <a:ln>
                <a:noFill/>
              </a:ln>
              <a:gradFill>
                <a:gsLst>
                  <a:gs pos="0">
                    <a:srgbClr val="AF76B0"/>
                  </a:gs>
                  <a:gs pos="100000">
                    <a:srgbClr val="00B0F0"/>
                  </a:gs>
                </a:gsLst>
                <a:lin ang="5400000" scaled="1"/>
              </a:gra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文本框 13">
            <a:extLst>
              <a:ext uri="{FF2B5EF4-FFF2-40B4-BE49-F238E27FC236}">
                <a16:creationId xmlns:a16="http://schemas.microsoft.com/office/drawing/2014/main" id="{B505C50B-844F-46E3-96D3-9F0179ED1DC0}"/>
              </a:ext>
            </a:extLst>
          </p:cNvPr>
          <p:cNvSpPr txBox="1"/>
          <p:nvPr/>
        </p:nvSpPr>
        <p:spPr>
          <a:xfrm>
            <a:off x="3740018" y="1259911"/>
            <a:ext cx="4711963" cy="338554"/>
          </a:xfrm>
          <a:prstGeom prst="rect">
            <a:avLst/>
          </a:prstGeom>
          <a:noFill/>
        </p:spPr>
        <p:txBody>
          <a:bodyPr wrap="square" rtlCol="0">
            <a:spAutoFit/>
          </a:bodyPr>
          <a:lstStyle/>
          <a:p>
            <a:pPr algn="ctr"/>
            <a:r>
              <a:rPr lang="en-US" altLang="zh-CN"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rPr>
              <a:t>Pay 120% Attention!</a:t>
            </a:r>
            <a:endParaRPr lang="zh-CN" altLang="en-US" sz="1600" dirty="0">
              <a:gradFill>
                <a:gsLst>
                  <a:gs pos="0">
                    <a:srgbClr val="AF76B0"/>
                  </a:gs>
                  <a:gs pos="100000">
                    <a:srgbClr val="00B0F0"/>
                  </a:gs>
                </a:gsLst>
                <a:lin ang="5400000" scaled="1"/>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文本框 10">
            <a:extLst>
              <a:ext uri="{FF2B5EF4-FFF2-40B4-BE49-F238E27FC236}">
                <a16:creationId xmlns:a16="http://schemas.microsoft.com/office/drawing/2014/main" id="{7F64DDD8-FBE1-4497-9789-A9E338614296}"/>
              </a:ext>
            </a:extLst>
          </p:cNvPr>
          <p:cNvSpPr txBox="1"/>
          <p:nvPr/>
        </p:nvSpPr>
        <p:spPr>
          <a:xfrm>
            <a:off x="5426585" y="500993"/>
            <a:ext cx="1338828" cy="523220"/>
          </a:xfrm>
          <a:prstGeom prst="rect">
            <a:avLst/>
          </a:prstGeom>
          <a:noFill/>
        </p:spPr>
        <p:txBody>
          <a:bodyPr wrap="none" rtlCol="0">
            <a:spAutoFit/>
          </a:bodyPr>
          <a:lstStyle/>
          <a:p>
            <a:r>
              <a:rPr lang="en-CA" altLang="zh-CN" sz="2800" b="1"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rPr>
              <a:t>Emails</a:t>
            </a:r>
            <a:endParaRPr lang="en-US" altLang="zh-CN" sz="2800" dirty="0">
              <a:gradFill>
                <a:gsLst>
                  <a:gs pos="0">
                    <a:srgbClr val="AF76B0"/>
                  </a:gs>
                  <a:gs pos="100000">
                    <a:schemeClr val="accent2"/>
                  </a:gs>
                </a:gsLst>
                <a:path path="circle">
                  <a:fillToRect l="100000" b="100000"/>
                </a:path>
              </a:gra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2050" name="Picture 2" descr=" &#10;">
            <a:extLst>
              <a:ext uri="{FF2B5EF4-FFF2-40B4-BE49-F238E27FC236}">
                <a16:creationId xmlns:a16="http://schemas.microsoft.com/office/drawing/2014/main" id="{EAE99364-09F2-45B6-9692-4B2992601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000" y="667241"/>
            <a:ext cx="710565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896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2000"/>
                                        <p:tgtEl>
                                          <p:spTgt spid="18"/>
                                        </p:tgtEl>
                                      </p:cBhvr>
                                    </p:animEffect>
                                  </p:childTnLst>
                                </p:cTn>
                              </p:par>
                              <p:par>
                                <p:cTn id="8" presetID="20" presetClass="entr" presetSubtype="0" fill="hold" grpId="1"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edge">
                                      <p:cBhvr>
                                        <p:cTn id="10" dur="2000"/>
                                        <p:tgtEl>
                                          <p:spTgt spid="19"/>
                                        </p:tgtEl>
                                      </p:cBhvr>
                                    </p:animEffect>
                                  </p:childTnLst>
                                </p:cTn>
                              </p:par>
                              <p:par>
                                <p:cTn id="11" presetID="20"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2000"/>
                                        <p:tgtEl>
                                          <p:spTgt spid="2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A72F442-FD55-4E1F-BCAB-1FAA8BCD7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2" name="图片 11">
            <a:extLst>
              <a:ext uri="{FF2B5EF4-FFF2-40B4-BE49-F238E27FC236}">
                <a16:creationId xmlns:a16="http://schemas.microsoft.com/office/drawing/2014/main" id="{1FF3CA4D-DE3A-4CD9-9834-9DCA52FDD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36" name="Oval 7">
            <a:extLst>
              <a:ext uri="{FF2B5EF4-FFF2-40B4-BE49-F238E27FC236}">
                <a16:creationId xmlns:a16="http://schemas.microsoft.com/office/drawing/2014/main" id="{0F033941-1FC1-4584-86F0-934B0469BAB5}"/>
              </a:ext>
            </a:extLst>
          </p:cNvPr>
          <p:cNvSpPr/>
          <p:nvPr/>
        </p:nvSpPr>
        <p:spPr>
          <a:xfrm>
            <a:off x="3600451" y="2279651"/>
            <a:ext cx="2906184" cy="2908300"/>
          </a:xfrm>
          <a:prstGeom prst="ellipse">
            <a:avLst/>
          </a:prstGeom>
          <a:blipFill dpi="0" rotWithShape="1">
            <a:blip r:embed="rId4"/>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7" name="Oval 15">
            <a:extLst>
              <a:ext uri="{FF2B5EF4-FFF2-40B4-BE49-F238E27FC236}">
                <a16:creationId xmlns:a16="http://schemas.microsoft.com/office/drawing/2014/main" id="{8ACFCDD0-4337-4FD4-AA95-00C484102545}"/>
              </a:ext>
            </a:extLst>
          </p:cNvPr>
          <p:cNvSpPr/>
          <p:nvPr/>
        </p:nvSpPr>
        <p:spPr>
          <a:xfrm>
            <a:off x="6627285" y="1312334"/>
            <a:ext cx="2326217" cy="2324100"/>
          </a:xfrm>
          <a:prstGeom prst="ellipse">
            <a:avLst/>
          </a:prstGeom>
          <a:blipFill dpi="0" rotWithShape="1">
            <a:blip r:embed="rId5"/>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38" name="Oval 16">
            <a:extLst>
              <a:ext uri="{FF2B5EF4-FFF2-40B4-BE49-F238E27FC236}">
                <a16:creationId xmlns:a16="http://schemas.microsoft.com/office/drawing/2014/main" id="{C7F901C0-690F-4923-9C16-4ED01C0E00B6}"/>
              </a:ext>
            </a:extLst>
          </p:cNvPr>
          <p:cNvSpPr/>
          <p:nvPr/>
        </p:nvSpPr>
        <p:spPr>
          <a:xfrm rot="18204386">
            <a:off x="6506634" y="3854451"/>
            <a:ext cx="1860551" cy="1860551"/>
          </a:xfrm>
          <a:prstGeom prst="ellipse">
            <a:avLst/>
          </a:prstGeom>
          <a:blipFill dpi="0" rotWithShape="1">
            <a:blip r:embed="rId6"/>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3" name="组合 2">
            <a:extLst>
              <a:ext uri="{FF2B5EF4-FFF2-40B4-BE49-F238E27FC236}">
                <a16:creationId xmlns:a16="http://schemas.microsoft.com/office/drawing/2014/main" id="{CCA121D3-015E-4526-9AB1-6CB1FBEC3738}"/>
              </a:ext>
            </a:extLst>
          </p:cNvPr>
          <p:cNvGrpSpPr/>
          <p:nvPr/>
        </p:nvGrpSpPr>
        <p:grpSpPr>
          <a:xfrm>
            <a:off x="333787" y="838309"/>
            <a:ext cx="6947240" cy="4753463"/>
            <a:chOff x="582705" y="450383"/>
            <a:chExt cx="4964264" cy="2963281"/>
          </a:xfrm>
        </p:grpSpPr>
        <p:pic>
          <p:nvPicPr>
            <p:cNvPr id="13" name="Picture 6">
              <a:extLst>
                <a:ext uri="{FF2B5EF4-FFF2-40B4-BE49-F238E27FC236}">
                  <a16:creationId xmlns:a16="http://schemas.microsoft.com/office/drawing/2014/main" id="{9CA19CE0-9EB1-4A82-A40D-79D12A8BA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705" y="450383"/>
              <a:ext cx="4964264" cy="27361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6C45440B-FD14-4D21-8D5D-5EE7B9529A2E}"/>
                </a:ext>
              </a:extLst>
            </p:cNvPr>
            <p:cNvSpPr txBox="1"/>
            <p:nvPr/>
          </p:nvSpPr>
          <p:spPr>
            <a:xfrm>
              <a:off x="582705" y="3279357"/>
              <a:ext cx="3224702" cy="134307"/>
            </a:xfrm>
            <a:prstGeom prst="rect">
              <a:avLst/>
            </a:prstGeom>
            <a:noFill/>
          </p:spPr>
          <p:txBody>
            <a:bodyPr wrap="square">
              <a:spAutoFit/>
            </a:bodyPr>
            <a:lstStyle/>
            <a:p>
              <a:r>
                <a:rPr lang="en-CA" altLang="zh-CN" sz="800" dirty="0">
                  <a:solidFill>
                    <a:schemeClr val="bg1"/>
                  </a:solidFill>
                </a:rPr>
                <a:t>Retrieved from: </a:t>
              </a:r>
              <a:r>
                <a:rPr lang="zh-CN" altLang="en-US" sz="800" dirty="0">
                  <a:solidFill>
                    <a:schemeClr val="bg1"/>
                  </a:solidFill>
                </a:rPr>
                <a:t>https://www.sonicwall.com/phishing-iq-test-landing/</a:t>
              </a:r>
            </a:p>
          </p:txBody>
        </p:sp>
      </p:grpSp>
      <p:pic>
        <p:nvPicPr>
          <p:cNvPr id="14" name="Picture 4" descr="无标题图片">
            <a:extLst>
              <a:ext uri="{FF2B5EF4-FFF2-40B4-BE49-F238E27FC236}">
                <a16:creationId xmlns:a16="http://schemas.microsoft.com/office/drawing/2014/main" id="{9FA2975D-5178-4C1E-8A0C-7B81D6889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531" y="1688357"/>
            <a:ext cx="5943600" cy="31146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A7675782-C1D9-4EB7-BE01-473CB6AD1ED7}"/>
              </a:ext>
            </a:extLst>
          </p:cNvPr>
          <p:cNvSpPr txBox="1"/>
          <p:nvPr/>
        </p:nvSpPr>
        <p:spPr>
          <a:xfrm>
            <a:off x="9115925" y="4847145"/>
            <a:ext cx="2151778" cy="215444"/>
          </a:xfrm>
          <a:prstGeom prst="rect">
            <a:avLst/>
          </a:prstGeom>
          <a:noFill/>
        </p:spPr>
        <p:txBody>
          <a:bodyPr wrap="square">
            <a:spAutoFit/>
          </a:bodyPr>
          <a:lstStyle/>
          <a:p>
            <a:r>
              <a:rPr lang="en-US" altLang="zh-CN" sz="800" b="0" i="0" u="none" strike="noStrike" baseline="0" dirty="0">
                <a:solidFill>
                  <a:schemeClr val="bg1"/>
                </a:solidFill>
                <a:latin typeface="LinLibertineT"/>
              </a:rPr>
              <a:t>Retrieved from: </a:t>
            </a:r>
            <a:r>
              <a:rPr lang="en-US" altLang="zh-CN" sz="800" b="0" i="0" u="none" strike="noStrike" baseline="0" dirty="0">
                <a:solidFill>
                  <a:schemeClr val="bg1"/>
                </a:solidFill>
                <a:latin typeface="LinLibertineT"/>
                <a:hlinkClick r:id="rId9"/>
              </a:rPr>
              <a:t>CPSC 329 Phishing Email Quiz</a:t>
            </a:r>
            <a:endParaRPr lang="zh-CN" altLang="en-US" sz="800" dirty="0">
              <a:solidFill>
                <a:schemeClr val="bg1"/>
              </a:solidFill>
            </a:endParaRPr>
          </a:p>
        </p:txBody>
      </p:sp>
    </p:spTree>
    <p:extLst>
      <p:ext uri="{BB962C8B-B14F-4D97-AF65-F5344CB8AC3E}">
        <p14:creationId xmlns:p14="http://schemas.microsoft.com/office/powerpoint/2010/main" val="446313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1873108" y="2211387"/>
            <a:ext cx="8417604" cy="1200329"/>
          </a:xfrm>
          <a:prstGeom prst="rect">
            <a:avLst/>
          </a:prstGeom>
          <a:noFill/>
        </p:spPr>
        <p:txBody>
          <a:bodyPr wrap="square" rtlCol="0">
            <a:spAutoFit/>
          </a:bodyPr>
          <a:lstStyle/>
          <a:p>
            <a:pPr algn="ctr"/>
            <a:r>
              <a:rPr lang="en-CA" altLang="zh-CN"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Phishing Websites</a:t>
            </a:r>
            <a:endParaRPr lang="zh-CN" altLang="en-US" sz="72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89434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ct val="200000"/>
              </a:lnSpc>
            </a:pP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Looking into the sunset I can‘t help but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noticethat</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despite her </a:t>
            </a:r>
            <a:r>
              <a:rPr lang="en-US" altLang="zh-CN" sz="1400" dirty="0" err="1">
                <a:solidFill>
                  <a:schemeClr val="bg1"/>
                </a:solidFill>
                <a:latin typeface="inpin heiti" panose="00000500000000000000" pitchFamily="2" charset="-122"/>
                <a:ea typeface="inpin heiti" panose="00000500000000000000" pitchFamily="2" charset="-122"/>
                <a:sym typeface="inpin heiti" panose="00000500000000000000" pitchFamily="2" charset="-122"/>
              </a:rPr>
              <a:t>beauty,a</a:t>
            </a:r>
            <a:r>
              <a:rPr lang="en-US" altLang="zh-CN" sz="14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 sense of struggle and hopeless surround the sky .</a:t>
            </a: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0439" y="921439"/>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424043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decel="100000" fill="hold" grpId="0" nodeType="withEffect">
                                  <p:stCondLst>
                                    <p:cond delay="225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1+#ppt_w/2"/>
                                          </p:val>
                                        </p:tav>
                                        <p:tav tm="100000">
                                          <p:val>
                                            <p:strVal val="#ppt_x"/>
                                          </p:val>
                                        </p:tav>
                                      </p:tavLst>
                                    </p:anim>
                                    <p:anim calcmode="lin" valueType="num">
                                      <p:cBhvr additive="base">
                                        <p:cTn id="11" dur="75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3" decel="10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1+#ppt_w/2"/>
                                          </p:val>
                                        </p:tav>
                                        <p:tav tm="100000">
                                          <p:val>
                                            <p:strVal val="#ppt_x"/>
                                          </p:val>
                                        </p:tav>
                                      </p:tavLst>
                                    </p:anim>
                                    <p:anim calcmode="lin" valueType="num">
                                      <p:cBhvr additive="base">
                                        <p:cTn id="20"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4AEC2C6-FD3D-4800-82F1-B7CA9E53B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51" y="0"/>
            <a:ext cx="6800049" cy="6858000"/>
          </a:xfrm>
          <a:prstGeom prst="rect">
            <a:avLst/>
          </a:prstGeom>
        </p:spPr>
      </p:pic>
      <p:pic>
        <p:nvPicPr>
          <p:cNvPr id="15" name="图片 14">
            <a:extLst>
              <a:ext uri="{FF2B5EF4-FFF2-40B4-BE49-F238E27FC236}">
                <a16:creationId xmlns:a16="http://schemas.microsoft.com/office/drawing/2014/main" id="{4427A8D7-671D-49EA-A961-2E12E5EEC1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901" y="44113"/>
            <a:ext cx="6800049" cy="6858000"/>
          </a:xfrm>
          <a:prstGeom prst="rect">
            <a:avLst/>
          </a:prstGeom>
        </p:spPr>
      </p:pic>
      <p:sp>
        <p:nvSpPr>
          <p:cNvPr id="4" name="Rectangle 3"/>
          <p:cNvSpPr/>
          <p:nvPr/>
        </p:nvSpPr>
        <p:spPr>
          <a:xfrm>
            <a:off x="5197641" y="1274233"/>
            <a:ext cx="6994359" cy="4286251"/>
          </a:xfrm>
          <a:prstGeom prst="rect">
            <a:avLst/>
          </a:prstGeom>
          <a:blipFill dpi="0" rotWithShape="1">
            <a:blip r:embed="rId4"/>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Rectangle 1"/>
          <p:cNvSpPr/>
          <p:nvPr/>
        </p:nvSpPr>
        <p:spPr>
          <a:xfrm>
            <a:off x="0" y="630768"/>
            <a:ext cx="4635837" cy="2381252"/>
          </a:xfrm>
          <a:custGeom>
            <a:avLst/>
            <a:gdLst>
              <a:gd name="connsiteX0" fmla="*/ 0 w 2698751"/>
              <a:gd name="connsiteY0" fmla="*/ 0 h 2381251"/>
              <a:gd name="connsiteX1" fmla="*/ 1349376 w 2698751"/>
              <a:gd name="connsiteY1" fmla="*/ 0 h 2381251"/>
              <a:gd name="connsiteX2" fmla="*/ 2698752 w 2698751"/>
              <a:gd name="connsiteY2" fmla="*/ 1190626 h 2381251"/>
              <a:gd name="connsiteX3" fmla="*/ 1349376 w 2698751"/>
              <a:gd name="connsiteY3" fmla="*/ 2381252 h 2381251"/>
              <a:gd name="connsiteX4" fmla="*/ 0 w 2698751"/>
              <a:gd name="connsiteY4" fmla="*/ 2381251 h 2381251"/>
              <a:gd name="connsiteX5" fmla="*/ 0 w 2698751"/>
              <a:gd name="connsiteY5" fmla="*/ 0 h 2381251"/>
              <a:gd name="connsiteX0" fmla="*/ 1925053 w 4623805"/>
              <a:gd name="connsiteY0" fmla="*/ 0 h 2381252"/>
              <a:gd name="connsiteX1" fmla="*/ 3274429 w 4623805"/>
              <a:gd name="connsiteY1" fmla="*/ 0 h 2381252"/>
              <a:gd name="connsiteX2" fmla="*/ 4623805 w 4623805"/>
              <a:gd name="connsiteY2" fmla="*/ 1190626 h 2381252"/>
              <a:gd name="connsiteX3" fmla="*/ 3274429 w 4623805"/>
              <a:gd name="connsiteY3" fmla="*/ 2381252 h 2381252"/>
              <a:gd name="connsiteX4" fmla="*/ 0 w 4623805"/>
              <a:gd name="connsiteY4" fmla="*/ 2381251 h 2381252"/>
              <a:gd name="connsiteX5" fmla="*/ 1925053 w 4623805"/>
              <a:gd name="connsiteY5" fmla="*/ 0 h 2381252"/>
              <a:gd name="connsiteX0" fmla="*/ 0 w 4647868"/>
              <a:gd name="connsiteY0" fmla="*/ 12032 h 2381252"/>
              <a:gd name="connsiteX1" fmla="*/ 3298492 w 4647868"/>
              <a:gd name="connsiteY1" fmla="*/ 0 h 2381252"/>
              <a:gd name="connsiteX2" fmla="*/ 4647868 w 4647868"/>
              <a:gd name="connsiteY2" fmla="*/ 1190626 h 2381252"/>
              <a:gd name="connsiteX3" fmla="*/ 3298492 w 4647868"/>
              <a:gd name="connsiteY3" fmla="*/ 2381252 h 2381252"/>
              <a:gd name="connsiteX4" fmla="*/ 24063 w 4647868"/>
              <a:gd name="connsiteY4" fmla="*/ 2381251 h 2381252"/>
              <a:gd name="connsiteX5" fmla="*/ 0 w 4647868"/>
              <a:gd name="connsiteY5" fmla="*/ 12032 h 2381252"/>
              <a:gd name="connsiteX0" fmla="*/ 0 w 4635837"/>
              <a:gd name="connsiteY0" fmla="*/ 12032 h 2381252"/>
              <a:gd name="connsiteX1" fmla="*/ 3286461 w 4635837"/>
              <a:gd name="connsiteY1" fmla="*/ 0 h 2381252"/>
              <a:gd name="connsiteX2" fmla="*/ 4635837 w 4635837"/>
              <a:gd name="connsiteY2" fmla="*/ 1190626 h 2381252"/>
              <a:gd name="connsiteX3" fmla="*/ 3286461 w 4635837"/>
              <a:gd name="connsiteY3" fmla="*/ 2381252 h 2381252"/>
              <a:gd name="connsiteX4" fmla="*/ 12032 w 4635837"/>
              <a:gd name="connsiteY4" fmla="*/ 2381251 h 2381252"/>
              <a:gd name="connsiteX5" fmla="*/ 0 w 4635837"/>
              <a:gd name="connsiteY5" fmla="*/ 12032 h 23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5837" h="2381252">
                <a:moveTo>
                  <a:pt x="0" y="12032"/>
                </a:moveTo>
                <a:lnTo>
                  <a:pt x="3286461" y="0"/>
                </a:lnTo>
                <a:cubicBezTo>
                  <a:pt x="4031701" y="0"/>
                  <a:pt x="4635837" y="533061"/>
                  <a:pt x="4635837" y="1190626"/>
                </a:cubicBezTo>
                <a:cubicBezTo>
                  <a:pt x="4635837" y="1848191"/>
                  <a:pt x="4031701" y="2381252"/>
                  <a:pt x="3286461" y="2381252"/>
                </a:cubicBezTo>
                <a:lnTo>
                  <a:pt x="12032" y="2381251"/>
                </a:lnTo>
                <a:cubicBezTo>
                  <a:pt x="8021" y="1591511"/>
                  <a:pt x="4011" y="801772"/>
                  <a:pt x="0" y="12032"/>
                </a:cubicBezTo>
                <a:close/>
              </a:path>
            </a:pathLst>
          </a:cu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dirty="0">
              <a:solidFill>
                <a:prstClr val="white"/>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2" name="Group 11"/>
          <p:cNvGrpSpPr/>
          <p:nvPr/>
        </p:nvGrpSpPr>
        <p:grpSpPr>
          <a:xfrm>
            <a:off x="306662" y="1137228"/>
            <a:ext cx="3924729" cy="1229784"/>
            <a:chOff x="728558" y="1000114"/>
            <a:chExt cx="2944103" cy="921550"/>
          </a:xfrm>
        </p:grpSpPr>
        <p:sp>
          <p:nvSpPr>
            <p:cNvPr id="8" name="TextBox 7"/>
            <p:cNvSpPr txBox="1"/>
            <p:nvPr/>
          </p:nvSpPr>
          <p:spPr>
            <a:xfrm>
              <a:off x="728558" y="1000114"/>
              <a:ext cx="2944103" cy="561261"/>
            </a:xfrm>
            <a:prstGeom prst="rect">
              <a:avLst/>
            </a:prstGeom>
            <a:noFill/>
          </p:spPr>
          <p:txBody>
            <a:bodyPr wrap="none" rtlCol="0">
              <a:spAutoFit/>
            </a:bodyPr>
            <a:lstStyle/>
            <a:p>
              <a:pPr defTabSz="1219170">
                <a:defRPr/>
              </a:pPr>
              <a:r>
                <a:rPr lang="en-CA" sz="4267"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Do you know?</a:t>
              </a:r>
              <a:endParaRPr lang="id-ID" sz="2400" dirty="0">
                <a:solidFill>
                  <a:schemeClr val="bg1">
                    <a:lumMod val="9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11275" name="Group 8"/>
            <p:cNvGrpSpPr/>
            <p:nvPr/>
          </p:nvGrpSpPr>
          <p:grpSpPr>
            <a:xfrm>
              <a:off x="1535901" y="1671631"/>
              <a:ext cx="1000132" cy="250033"/>
              <a:chOff x="384317" y="2750592"/>
              <a:chExt cx="1000132" cy="250033"/>
            </a:xfrm>
          </p:grpSpPr>
          <p:sp>
            <p:nvSpPr>
              <p:cNvPr id="10" name="Rounded Rectangle 9"/>
              <p:cNvSpPr/>
              <p:nvPr/>
            </p:nvSpPr>
            <p:spPr>
              <a:xfrm>
                <a:off x="384317" y="2750592"/>
                <a:ext cx="1000132" cy="250033"/>
              </a:xfrm>
              <a:prstGeom prst="roundRect">
                <a:avLst>
                  <a:gd name="adj" fmla="val 46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id-ID" sz="2400" b="1">
                  <a:ln w="12700">
                    <a:solidFill>
                      <a:srgbClr val="1F497D">
                        <a:satMod val="155000"/>
                      </a:srgbClr>
                    </a:solidFill>
                    <a:prstDash val="solid"/>
                  </a:ln>
                  <a:solidFill>
                    <a:srgbClr val="EEECE1">
                      <a:tint val="85000"/>
                      <a:satMod val="155000"/>
                    </a:srgbClr>
                  </a:solidFill>
                  <a:effectLst>
                    <a:outerShdw blurRad="38100" dist="38100" dir="2700000" algn="tl">
                      <a:srgbClr val="000000">
                        <a:alpha val="43137"/>
                      </a:srgbClr>
                    </a:outerShdw>
                  </a:effectLst>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277" name="TextBox 10"/>
              <p:cNvSpPr txBox="1"/>
              <p:nvPr/>
            </p:nvSpPr>
            <p:spPr>
              <a:xfrm>
                <a:off x="611299" y="2771822"/>
                <a:ext cx="546166" cy="207572"/>
              </a:xfrm>
              <a:prstGeom prst="rect">
                <a:avLst/>
              </a:prstGeom>
              <a:noFill/>
              <a:ln w="9525">
                <a:noFill/>
              </a:ln>
            </p:spPr>
            <p:txBody>
              <a:bodyPr wrap="none">
                <a:spAutoFit/>
              </a:bodyPr>
              <a:lstStyle/>
              <a:p>
                <a:pPr defTabSz="1219170" fontAlgn="base">
                  <a:spcBef>
                    <a:spcPct val="0"/>
                  </a:spcBef>
                  <a:spcAft>
                    <a:spcPct val="0"/>
                  </a:spcAft>
                </a:pP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I</a:t>
                </a:r>
                <a:r>
                  <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n </a:t>
                </a:r>
                <a:r>
                  <a:rPr lang="en-CA"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rPr>
                  <a:t>2020</a:t>
                </a:r>
                <a:endParaRPr lang="id-ID" altLang="zh-CN" sz="1200" dirty="0">
                  <a:solidFill>
                    <a:srgbClr val="F60B74"/>
                  </a:solidFill>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16" name="文本框 15">
            <a:extLst>
              <a:ext uri="{FF2B5EF4-FFF2-40B4-BE49-F238E27FC236}">
                <a16:creationId xmlns:a16="http://schemas.microsoft.com/office/drawing/2014/main" id="{74D80C4F-7112-497A-8565-CA26517C4C27}"/>
              </a:ext>
            </a:extLst>
          </p:cNvPr>
          <p:cNvSpPr txBox="1"/>
          <p:nvPr/>
        </p:nvSpPr>
        <p:spPr>
          <a:xfrm>
            <a:off x="-72735" y="3190391"/>
            <a:ext cx="6421582" cy="492443"/>
          </a:xfrm>
          <a:prstGeom prst="rect">
            <a:avLst/>
          </a:prstGeom>
          <a:noFill/>
        </p:spPr>
        <p:txBody>
          <a:bodyPr wrap="square">
            <a:spAutoFit/>
          </a:bodyPr>
          <a:lstStyle/>
          <a:p>
            <a:r>
              <a:rPr lang="en-US" altLang="zh-CN" sz="2600" dirty="0">
                <a:solidFill>
                  <a:schemeClr val="bg1"/>
                </a:solidFill>
              </a:rPr>
              <a:t>How many phishing emails are sent daily?</a:t>
            </a:r>
            <a:endParaRPr lang="zh-CN" altLang="en-US" sz="2600" dirty="0">
              <a:solidFill>
                <a:schemeClr val="bg1"/>
              </a:solidFill>
            </a:endParaRPr>
          </a:p>
        </p:txBody>
      </p:sp>
      <p:sp>
        <p:nvSpPr>
          <p:cNvPr id="17" name="文本框 16">
            <a:extLst>
              <a:ext uri="{FF2B5EF4-FFF2-40B4-BE49-F238E27FC236}">
                <a16:creationId xmlns:a16="http://schemas.microsoft.com/office/drawing/2014/main" id="{D0550B4D-9C3E-4C95-870B-98E47AFD9097}"/>
              </a:ext>
            </a:extLst>
          </p:cNvPr>
          <p:cNvSpPr txBox="1"/>
          <p:nvPr/>
        </p:nvSpPr>
        <p:spPr>
          <a:xfrm>
            <a:off x="192247" y="4248014"/>
            <a:ext cx="5199704" cy="1107996"/>
          </a:xfrm>
          <a:prstGeom prst="rect">
            <a:avLst/>
          </a:prstGeom>
          <a:noFill/>
        </p:spPr>
        <p:txBody>
          <a:bodyPr wrap="square">
            <a:spAutoFit/>
          </a:bodyPr>
          <a:lstStyle/>
          <a:p>
            <a:r>
              <a:rPr lang="zh-CN" altLang="en-US" sz="6600" b="1" dirty="0">
                <a:solidFill>
                  <a:schemeClr val="bg1"/>
                </a:solidFill>
              </a:rPr>
              <a:t>306.4 billion</a:t>
            </a:r>
            <a:r>
              <a:rPr lang="en-CA" altLang="zh-CN" sz="6600" b="1" baseline="30000" dirty="0">
                <a:solidFill>
                  <a:schemeClr val="bg1"/>
                </a:solidFill>
              </a:rPr>
              <a:t>*</a:t>
            </a:r>
            <a:endParaRPr lang="zh-CN" altLang="en-US" sz="6600" b="1" baseline="30000" dirty="0">
              <a:solidFill>
                <a:schemeClr val="bg1"/>
              </a:solidFill>
            </a:endParaRPr>
          </a:p>
        </p:txBody>
      </p:sp>
      <p:sp>
        <p:nvSpPr>
          <p:cNvPr id="19" name="文本框 18">
            <a:extLst>
              <a:ext uri="{FF2B5EF4-FFF2-40B4-BE49-F238E27FC236}">
                <a16:creationId xmlns:a16="http://schemas.microsoft.com/office/drawing/2014/main" id="{CBC7373A-9343-4427-805A-EF8FE1E1116B}"/>
              </a:ext>
            </a:extLst>
          </p:cNvPr>
          <p:cNvSpPr txBox="1"/>
          <p:nvPr/>
        </p:nvSpPr>
        <p:spPr>
          <a:xfrm>
            <a:off x="10205605" y="6476316"/>
            <a:ext cx="1847850" cy="246221"/>
          </a:xfrm>
          <a:prstGeom prst="rect">
            <a:avLst/>
          </a:prstGeom>
          <a:noFill/>
        </p:spPr>
        <p:txBody>
          <a:bodyPr wrap="square">
            <a:spAutoFit/>
          </a:bodyPr>
          <a:lstStyle/>
          <a:p>
            <a:r>
              <a:rPr lang="en-CA" altLang="zh-CN" sz="1000" dirty="0">
                <a:solidFill>
                  <a:schemeClr val="bg1"/>
                </a:solidFill>
              </a:rPr>
              <a:t>* Data from www.statista.com</a:t>
            </a:r>
            <a:endParaRPr lang="zh-CN" altLang="en-US" sz="1000" dirty="0">
              <a:solidFill>
                <a:schemeClr val="bg1"/>
              </a:solidFill>
            </a:endParaRPr>
          </a:p>
        </p:txBody>
      </p:sp>
    </p:spTree>
    <p:extLst>
      <p:ext uri="{BB962C8B-B14F-4D97-AF65-F5344CB8AC3E}">
        <p14:creationId xmlns:p14="http://schemas.microsoft.com/office/powerpoint/2010/main" val="1790434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10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94C9C780C4C040AE6C89772A3DC744" ma:contentTypeVersion="12" ma:contentTypeDescription="Create a new document." ma:contentTypeScope="" ma:versionID="1f8658d842370b7a8a04820b529ee78f">
  <xsd:schema xmlns:xsd="http://www.w3.org/2001/XMLSchema" xmlns:xs="http://www.w3.org/2001/XMLSchema" xmlns:p="http://schemas.microsoft.com/office/2006/metadata/properties" xmlns:ns3="e9c330ea-02ed-40ee-9672-80ec4d94c78d" xmlns:ns4="86e43e0c-8ac5-4040-99bd-c6dd6bd14735" targetNamespace="http://schemas.microsoft.com/office/2006/metadata/properties" ma:root="true" ma:fieldsID="11205be41cf5423173d875af66b3c4ef" ns3:_="" ns4:_="">
    <xsd:import namespace="e9c330ea-02ed-40ee-9672-80ec4d94c78d"/>
    <xsd:import namespace="86e43e0c-8ac5-4040-99bd-c6dd6bd1473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c330ea-02ed-40ee-9672-80ec4d94c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e43e0c-8ac5-4040-99bd-c6dd6bd1473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8C3344-E5FD-4F86-B5CA-4D6A47BEA1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e9c330ea-02ed-40ee-9672-80ec4d94c78d"/>
    <ds:schemaRef ds:uri="http://schemas.openxmlformats.org/package/2006/metadata/core-properties"/>
    <ds:schemaRef ds:uri="86e43e0c-8ac5-4040-99bd-c6dd6bd14735"/>
    <ds:schemaRef ds:uri="http://www.w3.org/XML/1998/namespace"/>
    <ds:schemaRef ds:uri="http://purl.org/dc/dcmitype/"/>
  </ds:schemaRefs>
</ds:datastoreItem>
</file>

<file path=customXml/itemProps2.xml><?xml version="1.0" encoding="utf-8"?>
<ds:datastoreItem xmlns:ds="http://schemas.openxmlformats.org/officeDocument/2006/customXml" ds:itemID="{26AB3EF0-DDAD-4CCD-A86C-71FE9129189D}">
  <ds:schemaRefs>
    <ds:schemaRef ds:uri="http://schemas.microsoft.com/sharepoint/v3/contenttype/forms"/>
  </ds:schemaRefs>
</ds:datastoreItem>
</file>

<file path=customXml/itemProps3.xml><?xml version="1.0" encoding="utf-8"?>
<ds:datastoreItem xmlns:ds="http://schemas.openxmlformats.org/officeDocument/2006/customXml" ds:itemID="{CB401B74-2FDA-40C8-AC26-0D7DC32BD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c330ea-02ed-40ee-9672-80ec4d94c78d"/>
    <ds:schemaRef ds:uri="86e43e0c-8ac5-4040-99bd-c6dd6bd1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840</TotalTime>
  <Words>749</Words>
  <Application>Microsoft Office PowerPoint</Application>
  <PresentationFormat>宽屏</PresentationFormat>
  <Paragraphs>106</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inpin heiti</vt:lpstr>
      <vt:lpstr>LinLibertineT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huanjun.zhao@ucalgary.ca</dc:creator>
  <dc:description>It is for CPSC 329 Unessay.</dc:description>
  <cp:lastModifiedBy>Huanjun</cp:lastModifiedBy>
  <cp:revision>72</cp:revision>
  <dcterms:created xsi:type="dcterms:W3CDTF">2018-11-09T05:58:58Z</dcterms:created>
  <dcterms:modified xsi:type="dcterms:W3CDTF">2020-12-02T00:05:47Z</dcterms:modified>
  <cp:version>0.0.0.0.0(lol) No one will see here!</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0x010100F194C9C780C4C040AE6C89772A3DC744</vt:lpwstr>
  </property>
</Properties>
</file>