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70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83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</p:sldIdLst>
  <p:sldSz cx="12192000" cy="6858000"/>
  <p:notesSz cx="6858000" cy="9144000"/>
  <p:embeddedFontLst>
    <p:embeddedFont>
      <p:font typeface="나눔스퀘어" panose="020B0600000101010101" pitchFamily="50" charset="-127"/>
      <p:regular r:id="rId30"/>
    </p:embeddedFont>
    <p:embeddedFont>
      <p:font typeface="나눔스퀘어 Light" panose="020B0600000101010101" pitchFamily="50" charset="-127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HY궁서B" panose="02030600000101010101" pitchFamily="18" charset="-127"/>
      <p:regular r:id="rId36"/>
    </p:embeddedFont>
    <p:embeddedFont>
      <p:font typeface="나눔바른고딕 Light" panose="020B0603020101020101" pitchFamily="50" charset="-127"/>
      <p:regular r:id="rId37"/>
    </p:embeddedFont>
    <p:embeddedFont>
      <p:font typeface="나눔스퀘어 Bold" panose="020B0600000101010101" pitchFamily="50" charset="-127"/>
      <p:bold r:id="rId38"/>
    </p:embeddedFont>
    <p:embeddedFont>
      <p:font typeface="Times" panose="02020603050405020304" pitchFamily="18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234A6B"/>
    <a:srgbClr val="3671A2"/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21DC-8A94-4D3F-A979-C6814F748D6E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0C3D6-3504-4017-8F58-C4396324F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4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52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96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80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78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CA14-9922-436D-B6FF-616A994A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91E1F-2B5E-41E9-955C-F5AAE9FE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D120F-DC33-4FFD-AA4A-700EFA4C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1D66-AE81-4AE2-8777-85C898A4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A3B3E-32A3-4B47-BC90-5A938C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7086B-97F7-43FC-8DD1-811E5D9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A62A4-D559-4838-A875-A6EF936B0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BCFF2-BD29-4FD8-BED5-78CE6F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43AA-C15A-46E2-8855-0982354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490BD-90DC-4810-8CC7-34D8F8D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4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386A7C-3B2B-4C39-B4D3-97557A668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09464-405A-4B02-B14C-3994EE9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39195-899A-479E-AD02-3919886A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FF52-8520-439E-88C7-040968B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C9B87-04EC-4636-9C94-EBEF372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1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6200" y="915264"/>
            <a:ext cx="10543953" cy="112070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375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5781796" y="4518422"/>
            <a:ext cx="6127812" cy="1300707"/>
          </a:xfrm>
          <a:prstGeom prst="rect">
            <a:avLst/>
          </a:prstGeom>
        </p:spPr>
        <p:txBody>
          <a:bodyPr lIns="36000" rIns="504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None/>
              <a:defRPr sz="1969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12543" indent="0" algn="l">
              <a:buNone/>
              <a:defRPr/>
            </a:lvl2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1512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5781800" y="547366"/>
            <a:ext cx="6004639" cy="11703"/>
          </a:xfrm>
          <a:prstGeom prst="line">
            <a:avLst/>
          </a:prstGeom>
          <a:noFill/>
          <a:ln w="101600" cap="flat">
            <a:solidFill>
              <a:srgbClr val="53575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 userDrawn="1"/>
        </p:nvSpPr>
        <p:spPr>
          <a:xfrm>
            <a:off x="10088582" y="648967"/>
            <a:ext cx="1709718" cy="69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41077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375" b="1" dirty="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Agenda</a:t>
            </a:r>
            <a:endParaRPr kumimoji="0" lang="ko-KR" altLang="en-US" sz="3375" b="1" i="0" u="none" strike="noStrike" cap="none" spc="0" normalizeH="0" baseline="0" dirty="0">
              <a:ln>
                <a:noFill/>
              </a:ln>
              <a:solidFill>
                <a:srgbClr val="53575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Apple SD 산돌고딕 Neo 옅은체"/>
            </a:endParaRPr>
          </a:p>
        </p:txBody>
      </p:sp>
      <p:sp>
        <p:nvSpPr>
          <p:cNvPr id="7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9613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1295613" y="-624389"/>
            <a:ext cx="12288990" cy="1643669"/>
          </a:xfrm>
          <a:prstGeom prst="roundRect">
            <a:avLst>
              <a:gd name="adj" fmla="val 32851"/>
            </a:avLst>
          </a:prstGeom>
          <a:solidFill>
            <a:srgbClr val="23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 hasCustomPrompt="1"/>
          </p:nvPr>
        </p:nvSpPr>
        <p:spPr>
          <a:xfrm>
            <a:off x="669706" y="1732359"/>
            <a:ext cx="11136316" cy="4422634"/>
          </a:xfrm>
          <a:prstGeom prst="rect">
            <a:avLst/>
          </a:prstGeom>
        </p:spPr>
        <p:txBody>
          <a:bodyPr/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941613" y="-108755"/>
            <a:ext cx="223585" cy="1030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98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54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0100110110010</a:t>
            </a:r>
            <a:endParaRPr kumimoji="0" lang="ko-KR" altLang="en-US" sz="984" b="0" i="0" u="none" strike="noStrike" cap="none" spc="0" normalizeH="0" baseline="0" dirty="0">
              <a:ln>
                <a:noFill/>
              </a:ln>
              <a:solidFill>
                <a:schemeClr val="bg1">
                  <a:alpha val="54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1781346" y="-226649"/>
            <a:ext cx="266931" cy="11124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6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01011001010</a:t>
            </a:r>
            <a:endParaRPr kumimoji="0" lang="ko-KR" altLang="en-US" sz="1266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1613666" y="-401002"/>
            <a:ext cx="202041" cy="139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83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83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 rot="16200000" flipH="1">
            <a:off x="10855247" y="-1236531"/>
            <a:ext cx="288475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6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406" b="0" i="0" u="none" strike="noStrike" cap="none" spc="0" normalizeH="0" baseline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 rot="16200000" flipH="1">
            <a:off x="11005616" y="-1129375"/>
            <a:ext cx="202041" cy="2579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44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78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844" b="0" i="0" u="none" strike="noStrike" cap="none" spc="0" normalizeH="0" baseline="0" dirty="0">
              <a:ln>
                <a:noFill/>
              </a:ln>
              <a:solidFill>
                <a:schemeClr val="bg1">
                  <a:alpha val="78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 rot="16200000" flipH="1">
            <a:off x="10410866" y="-1418227"/>
            <a:ext cx="375165" cy="3499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35718" tIns="35718" rIns="35718" bIns="35718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969" b="0" i="0" u="none" strike="noStrike" cap="none" spc="0" normalizeH="0" baseline="0" dirty="0">
                <a:ln>
                  <a:noFill/>
                </a:ln>
                <a:solidFill>
                  <a:schemeClr val="bg1">
                    <a:alpha val="42000"/>
                  </a:schemeClr>
                </a:solidFill>
                <a:effectLst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  <a:sym typeface="Apple SD 산돌고딕 Neo 옅은체"/>
              </a:rPr>
              <a:t> 1010 00 01001101101010</a:t>
            </a:r>
            <a:endParaRPr kumimoji="0" lang="ko-KR" altLang="en-US" sz="1969" b="0" i="0" u="none" strike="noStrike" cap="none" spc="0" normalizeH="0" baseline="0" dirty="0">
              <a:ln>
                <a:noFill/>
              </a:ln>
              <a:solidFill>
                <a:schemeClr val="bg1">
                  <a:alpha val="42000"/>
                </a:schemeClr>
              </a:solidFill>
              <a:effectLst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  <a:sym typeface="Apple SD 산돌고딕 Neo 옅은체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71562" y="93086"/>
            <a:ext cx="6947850" cy="717779"/>
          </a:xfrm>
          <a:prstGeom prst="rect">
            <a:avLst/>
          </a:prstGeom>
        </p:spPr>
        <p:txBody>
          <a:bodyPr/>
          <a:lstStyle>
            <a:lvl1pPr marL="0" marR="0" indent="0" algn="l" defTabSz="410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75">
                <a:solidFill>
                  <a:srgbClr val="ECEDE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l"/>
            <a:r>
              <a:rPr lang="ko-KR" altLang="en-US" sz="4219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제목 </a:t>
            </a:r>
            <a:r>
              <a:rPr lang="en-US" altLang="ko-KR" sz="4219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_</a:t>
            </a:r>
            <a:r>
              <a:rPr lang="ko-KR" altLang="en-US" sz="4219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337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부제목</a:t>
            </a:r>
            <a:endParaRPr lang="ko-KR" altLang="en-US" sz="3797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899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E8F7-9D0C-4894-99BC-3B7391B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D9B8-7790-46DB-A19F-5D6B2A6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481D6-AE07-4C60-9828-280FB719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3F63-1D2C-4596-B172-C3B2FE77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D383D-AF8C-4B62-A143-7020B7B6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1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54C60-BC67-46B1-8AA8-679947C6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772C9-E1A0-4B3C-99F1-33562E81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CD94E-9363-470E-A60C-C7EFDBE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692A-9AF9-4A83-A7F9-623B2166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1B48-07C7-43BA-B8A4-3035302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3B63-FEFA-4681-9E9E-63F3669B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5FA9B-5A6E-4E81-A574-F0EF41F0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3E0F2-473A-40AE-B0EB-7ACB79C8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BD958-ADD0-4881-9151-11A50B26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10BD-9477-411A-97DD-E930E29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0C91-C138-4D69-96F3-E192D163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8400A-48F6-49EC-94D8-0DDB1EA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14B87-D2DF-428E-8822-CDDC3C1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8A4D2-D074-44D3-ACD2-83065226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C6110-7D1D-4661-B3DF-D4281FFA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20564-0E75-4069-B1C6-51FE30C79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F0602F-6735-4355-A09A-C1CCFCC1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4764B-6955-4C51-8B1D-2004FE4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6019-956D-4B3D-805C-DC4763F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01B4D-BB0B-4A88-BC54-E9722D0D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3D4B7-59EA-4DE0-B37C-C3074798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CE6D1-0AF0-4695-8747-5C2BA5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48836-0FFE-44BB-8D13-A08E53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9B5C-FCC8-42C7-A296-4BF9D15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FA3BF9-0E71-4B26-86A4-FA092B6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E7D3-5E34-4937-8B4F-51E95307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9F65-94F2-4B02-B644-96CFE4AE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3AD5-F27C-45B3-AD35-74198CF3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0A5D6-DD04-4AAA-BFEF-B20D839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3E1C-5749-4B43-B676-4E8F316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2C8-9AAA-4051-90AC-1F8F3E0A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977E8-4989-42D5-B7B7-231ADDA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9776-4678-475F-9911-8325C9C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7F1AD-DDB9-4900-B11C-9A1616B7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5A2-E558-4CFC-B8F7-F1D9F430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B501F-A92D-4958-917E-A06513FD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D000B-88A2-4B38-A202-0F8E075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16411-39C1-4809-BE57-FA01CEB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1DB034-3A7F-42F4-A06E-B373B8AC2D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093884"/>
            <a:ext cx="4279900" cy="713316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9EFE5-B454-4599-8203-028CCB21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86C60-D3D6-4CCB-8CB6-E46E88DF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033-5750-4AAC-AFDC-679CB950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08D9-1D05-448C-A794-E4F42D1269C7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FDA-7563-4BA2-A46B-3328DD61C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EEF6-2C1B-4EDE-BA7D-329C3364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026E-721C-4B26-94C1-41A2FF5CB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A76DB-3471-49F1-A063-3BF2F4565DF2}"/>
              </a:ext>
            </a:extLst>
          </p:cNvPr>
          <p:cNvSpPr/>
          <p:nvPr userDrawn="1"/>
        </p:nvSpPr>
        <p:spPr>
          <a:xfrm>
            <a:off x="1957388" y="6434138"/>
            <a:ext cx="223837" cy="145256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cpss.network" TargetMode="External"/><Relationship Id="rId2" Type="http://schemas.openxmlformats.org/officeDocument/2006/relationships/hyperlink" Target="mailto:ruskonert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054BE09-0455-43AF-950E-E7B74CB6AF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1187450"/>
            <a:ext cx="4483100" cy="448310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6833" y="75325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718296" y="4696189"/>
            <a:ext cx="6127812" cy="1510389"/>
          </a:xfrm>
        </p:spPr>
        <p:txBody>
          <a:bodyPr/>
          <a:lstStyle/>
          <a:p>
            <a:r>
              <a:rPr lang="en-US" altLang="ko-KR" sz="2500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Cyber-Physical Systems Security</a:t>
            </a:r>
          </a:p>
          <a:p>
            <a:r>
              <a:rPr lang="ko-KR" altLang="en-US" sz="23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순천향대학교 정보보호학과</a:t>
            </a:r>
            <a:endParaRPr lang="en-US" altLang="ko-KR" sz="23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금융 네트워크 조장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김준원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(ruskonert@gmail.com)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881C886-1C23-47DB-A830-D813751F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0" y="737464"/>
            <a:ext cx="10543953" cy="71033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</a:t>
            </a:r>
            <a:r>
              <a:rPr lang="ko-KR" altLang="en-US" sz="4000" b="1" dirty="0"/>
              <a:t>기초 강의</a:t>
            </a:r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8F19786C-73CC-4F05-9A10-33D89005CB48}"/>
              </a:ext>
            </a:extLst>
          </p:cNvPr>
          <p:cNvSpPr txBox="1">
            <a:spLocks/>
          </p:cNvSpPr>
          <p:nvPr/>
        </p:nvSpPr>
        <p:spPr>
          <a:xfrm>
            <a:off x="10477500" y="1334365"/>
            <a:ext cx="1292953" cy="4817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rgbClr val="5357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" panose="02020603050405020304" pitchFamily="18" charset="0"/>
              </a:defRPr>
            </a:lvl1pPr>
          </a:lstStyle>
          <a:p>
            <a:r>
              <a:rPr lang="en-US" altLang="ko-KR" sz="2400" dirty="0"/>
              <a:t>1 Week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223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For Windows – (2)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설치 프로그램 실행 후 아래 </a:t>
            </a:r>
            <a:r>
              <a:rPr lang="en-US" altLang="ko-KR" sz="2400" dirty="0"/>
              <a:t>“Add </a:t>
            </a:r>
            <a:r>
              <a:rPr lang="en-US" altLang="ko-KR" sz="2400" dirty="0" err="1"/>
              <a:t>Ptyhon</a:t>
            </a:r>
            <a:r>
              <a:rPr lang="en-US" altLang="ko-KR" sz="2400" dirty="0"/>
              <a:t> 3.6 to PATH” </a:t>
            </a:r>
            <a:r>
              <a:rPr lang="ko-KR" altLang="en-US" sz="2400" dirty="0"/>
              <a:t>체크 </a:t>
            </a:r>
            <a:r>
              <a:rPr lang="en-US" altLang="ko-KR" sz="2400" dirty="0"/>
              <a:t>(3.6.4</a:t>
            </a:r>
            <a:r>
              <a:rPr lang="ko-KR" altLang="en-US" sz="2400" dirty="0"/>
              <a:t> 기준</a:t>
            </a:r>
            <a:r>
              <a:rPr lang="en-US" altLang="ko-KR" sz="2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Install Now</a:t>
            </a:r>
            <a:r>
              <a:rPr lang="ko-KR" altLang="en-US" sz="2400" dirty="0"/>
              <a:t>를 클릭해 설치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B09DB-05DC-4B89-BF1A-0EC4004D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5" y="2339975"/>
            <a:ext cx="6343650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7B98A-1A20-4EA6-AA74-E801E4588D8C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설치하기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Windows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5981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For Windows – (3)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명령 프롬프트를 열어                     입력하여 설치가 되어있는지 확인</a:t>
            </a: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AD7319-0EFB-4172-838B-57464EDA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429000"/>
            <a:ext cx="291465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E2B73-5F14-4ECB-BC9A-3AFF0D9D498F}"/>
              </a:ext>
            </a:extLst>
          </p:cNvPr>
          <p:cNvSpPr txBox="1"/>
          <p:nvPr/>
        </p:nvSpPr>
        <p:spPr>
          <a:xfrm>
            <a:off x="3898900" y="1917700"/>
            <a:ext cx="138430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python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-V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45B07-EF7A-4C0C-B8F7-EEBF80A19FBA}"/>
              </a:ext>
            </a:extLst>
          </p:cNvPr>
          <p:cNvSpPr txBox="1"/>
          <p:nvPr/>
        </p:nvSpPr>
        <p:spPr>
          <a:xfrm>
            <a:off x="3905250" y="2501900"/>
            <a:ext cx="438150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C:\Users\CPSS&gt;python -V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Python 3.6.4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설치하기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Windows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282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설치하기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Linux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For Linux (</a:t>
            </a:r>
            <a:r>
              <a:rPr lang="ko-KR" altLang="en-US" sz="2800" dirty="0"/>
              <a:t>리눅스는 </a:t>
            </a:r>
            <a:r>
              <a:rPr lang="en-US" altLang="ko-KR" sz="2800" dirty="0"/>
              <a:t>Python</a:t>
            </a:r>
            <a:r>
              <a:rPr lang="ko-KR" altLang="en-US" sz="2800" dirty="0"/>
              <a:t>을 기본적으로 지원함</a:t>
            </a:r>
            <a:r>
              <a:rPr lang="en-US" altLang="ko-KR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2"/>
              </a:rPr>
              <a:t>http://www.python.org/downloads </a:t>
            </a:r>
            <a:r>
              <a:rPr lang="ko-KR" altLang="en-US" dirty="0"/>
              <a:t>에서 ＂</a:t>
            </a:r>
            <a:r>
              <a:rPr lang="en-US" altLang="ko-KR" dirty="0"/>
              <a:t>Python-3.X.X.tgz</a:t>
            </a:r>
            <a:r>
              <a:rPr lang="ko-KR" altLang="en-US" dirty="0"/>
              <a:t>＂</a:t>
            </a:r>
            <a:r>
              <a:rPr lang="en-US" altLang="ko-KR" dirty="0"/>
              <a:t> </a:t>
            </a:r>
            <a:r>
              <a:rPr lang="ko-KR" altLang="en-US" dirty="0"/>
              <a:t>를 다운로드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tar </a:t>
            </a:r>
            <a:r>
              <a:rPr lang="ko-KR" altLang="en-US" dirty="0"/>
              <a:t>명령어를 사용하여 압축을 품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압축을 풀은 디렉토리로 이동하여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5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소스 컴파일 후 </a:t>
            </a:r>
            <a:r>
              <a:rPr lang="en-US" altLang="ko-KR" dirty="0"/>
              <a:t>root</a:t>
            </a:r>
            <a:r>
              <a:rPr lang="ko-KR" altLang="en-US" dirty="0"/>
              <a:t> 계정으로 라이브러리 설치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0FB9D-041C-45BC-9E07-3792447DB750}"/>
              </a:ext>
            </a:extLst>
          </p:cNvPr>
          <p:cNvSpPr txBox="1"/>
          <p:nvPr/>
        </p:nvSpPr>
        <p:spPr>
          <a:xfrm>
            <a:off x="819150" y="2819400"/>
            <a:ext cx="438150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$tar </a:t>
            </a:r>
            <a:r>
              <a:rPr lang="en-US" altLang="ko-KR" dirty="0" err="1">
                <a:latin typeface="Consolas" panose="020B0609020204030204" pitchFamily="49" charset="0"/>
              </a:rPr>
              <a:t>xvzf</a:t>
            </a:r>
            <a:r>
              <a:rPr lang="en-US" altLang="ko-KR" dirty="0">
                <a:latin typeface="Consolas" panose="020B0609020204030204" pitchFamily="49" charset="0"/>
              </a:rPr>
              <a:t> Python-3.x.x.tgz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42F62-C79A-4ABA-9225-CA9873EE0484}"/>
              </a:ext>
            </a:extLst>
          </p:cNvPr>
          <p:cNvSpPr txBox="1"/>
          <p:nvPr/>
        </p:nvSpPr>
        <p:spPr>
          <a:xfrm>
            <a:off x="806450" y="3771900"/>
            <a:ext cx="438150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$cd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Python-3.x.x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$./configure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3194B-BFAC-48AA-AF85-1B0433E51042}"/>
              </a:ext>
            </a:extLst>
          </p:cNvPr>
          <p:cNvSpPr txBox="1"/>
          <p:nvPr/>
        </p:nvSpPr>
        <p:spPr>
          <a:xfrm>
            <a:off x="806450" y="5016500"/>
            <a:ext cx="4381500" cy="92333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$make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$</a:t>
            </a:r>
            <a:r>
              <a:rPr lang="en-US" altLang="ko-KR" dirty="0" err="1">
                <a:latin typeface="Consolas" panose="020B0609020204030204" pitchFamily="49" charset="0"/>
              </a:rPr>
              <a:t>su</a:t>
            </a:r>
            <a:r>
              <a:rPr lang="en-US" altLang="ko-KR" dirty="0">
                <a:latin typeface="Consolas" panose="020B0609020204030204" pitchFamily="49" charset="0"/>
              </a:rPr>
              <a:t> root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$make install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44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살펴보기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4300" y="6427678"/>
            <a:ext cx="354205" cy="22712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112000" y="1422400"/>
            <a:ext cx="476250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Shell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실행하기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사칙연산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조건문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2449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Python Shell </a:t>
            </a:r>
            <a:r>
              <a:rPr lang="ko-KR" altLang="en-US" sz="2800" dirty="0"/>
              <a:t>실행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시작 프로그램에서 </a:t>
            </a:r>
            <a:r>
              <a:rPr lang="en-US" altLang="ko-KR" dirty="0"/>
              <a:t>python</a:t>
            </a:r>
            <a:r>
              <a:rPr lang="ko-KR" altLang="en-US" dirty="0"/>
              <a:t>을 검색해 </a:t>
            </a:r>
            <a:r>
              <a:rPr lang="en-US" altLang="ko-KR" dirty="0"/>
              <a:t>python 3.x (32-bit) </a:t>
            </a:r>
            <a:r>
              <a:rPr lang="ko-KR" altLang="en-US" dirty="0"/>
              <a:t>프로그램 실행</a:t>
            </a: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프로그램 위치</a:t>
            </a:r>
            <a:r>
              <a:rPr lang="en-US" altLang="ko-KR" dirty="0"/>
              <a:t>: C:\Users\(NAME)\AppData\Local\Programs\</a:t>
            </a:r>
          </a:p>
          <a:p>
            <a:pPr marL="312544" lvl="1" indent="0">
              <a:lnSpc>
                <a:spcPct val="100000"/>
              </a:lnSpc>
              <a:buNone/>
            </a:pPr>
            <a:r>
              <a:rPr lang="en-US" altLang="ko-KR" dirty="0"/>
              <a:t>Python\Python36-32\python.exe)</a:t>
            </a:r>
          </a:p>
          <a:p>
            <a:pPr>
              <a:lnSpc>
                <a:spcPct val="100000"/>
              </a:lnSpc>
            </a:pPr>
            <a:r>
              <a:rPr lang="en-US" altLang="ko-KR" sz="2800" dirty="0"/>
              <a:t>Python Shell </a:t>
            </a:r>
            <a:r>
              <a:rPr lang="ko-KR" altLang="en-US" sz="2800" dirty="0"/>
              <a:t>종료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                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A308DA-7C5B-44E8-A506-EE94BAC0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75" y="1579563"/>
            <a:ext cx="2633072" cy="1697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62AE42-22C7-4DBA-BD3F-CD87B369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2730500"/>
            <a:ext cx="6349206" cy="353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A60E8-1476-4A6E-A69F-ECE559468063}"/>
              </a:ext>
            </a:extLst>
          </p:cNvPr>
          <p:cNvSpPr txBox="1"/>
          <p:nvPr/>
        </p:nvSpPr>
        <p:spPr>
          <a:xfrm>
            <a:off x="1098550" y="3937000"/>
            <a:ext cx="103505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Ctrl+Z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19086-B9A1-445F-A553-F969824858D5}"/>
              </a:ext>
            </a:extLst>
          </p:cNvPr>
          <p:cNvSpPr txBox="1"/>
          <p:nvPr/>
        </p:nvSpPr>
        <p:spPr>
          <a:xfrm>
            <a:off x="1098550" y="4470400"/>
            <a:ext cx="33464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import sys (optional)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&gt;&gt;&gt; </a:t>
            </a:r>
            <a:r>
              <a:rPr lang="en-US" altLang="ko-KR" dirty="0" err="1">
                <a:latin typeface="Consolas" panose="020B0609020204030204" pitchFamily="49" charset="0"/>
              </a:rPr>
              <a:t>sys.exit</a:t>
            </a:r>
            <a:r>
              <a:rPr lang="en-US" altLang="ko-KR" dirty="0">
                <a:latin typeface="Consolas" panose="020B0609020204030204" pitchFamily="49" charset="0"/>
              </a:rPr>
              <a:t>() or exit()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4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8131394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사칙 연산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더하기</a:t>
            </a: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빼기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곱셈 및 나눗셈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6F5CA-83A7-4686-AAB3-5A9A84D8A0AF}"/>
              </a:ext>
            </a:extLst>
          </p:cNvPr>
          <p:cNvSpPr txBox="1"/>
          <p:nvPr/>
        </p:nvSpPr>
        <p:spPr>
          <a:xfrm>
            <a:off x="806450" y="2260600"/>
            <a:ext cx="18351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10 + 20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95790-4723-46C3-8A45-21F0264B7556}"/>
              </a:ext>
            </a:extLst>
          </p:cNvPr>
          <p:cNvSpPr txBox="1"/>
          <p:nvPr/>
        </p:nvSpPr>
        <p:spPr>
          <a:xfrm>
            <a:off x="2652183" y="3340100"/>
            <a:ext cx="18351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10 - 20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-10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E5BF2D-B28A-4049-AF5E-10BDB4EB5C5D}"/>
              </a:ext>
            </a:extLst>
          </p:cNvPr>
          <p:cNvSpPr txBox="1"/>
          <p:nvPr/>
        </p:nvSpPr>
        <p:spPr>
          <a:xfrm>
            <a:off x="781050" y="3340100"/>
            <a:ext cx="18351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20 - 15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DE3C8E-6672-49F7-ABB8-054DA0844D60}"/>
              </a:ext>
            </a:extLst>
          </p:cNvPr>
          <p:cNvSpPr txBox="1"/>
          <p:nvPr/>
        </p:nvSpPr>
        <p:spPr>
          <a:xfrm>
            <a:off x="2681816" y="2260600"/>
            <a:ext cx="18351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1.2 + 4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5.2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D2223-46D7-407C-A984-A5416C430C35}"/>
              </a:ext>
            </a:extLst>
          </p:cNvPr>
          <p:cNvSpPr txBox="1"/>
          <p:nvPr/>
        </p:nvSpPr>
        <p:spPr>
          <a:xfrm>
            <a:off x="4514850" y="3340100"/>
            <a:ext cx="18351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1.5-3.44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-1.94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332ED-67E6-49E3-A6F7-059CC0AC53F5}"/>
              </a:ext>
            </a:extLst>
          </p:cNvPr>
          <p:cNvSpPr txBox="1"/>
          <p:nvPr/>
        </p:nvSpPr>
        <p:spPr>
          <a:xfrm>
            <a:off x="3312583" y="4457700"/>
            <a:ext cx="18351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4 * 3.52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14.08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78F328-849D-48A2-973C-8E6B72B0AB10}"/>
              </a:ext>
            </a:extLst>
          </p:cNvPr>
          <p:cNvSpPr txBox="1"/>
          <p:nvPr/>
        </p:nvSpPr>
        <p:spPr>
          <a:xfrm>
            <a:off x="781050" y="4457700"/>
            <a:ext cx="24955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4 / 2.6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1.5384615384615383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1D160E-E200-4C9D-AE6B-B3E16DDF3589}"/>
              </a:ext>
            </a:extLst>
          </p:cNvPr>
          <p:cNvSpPr txBox="1"/>
          <p:nvPr/>
        </p:nvSpPr>
        <p:spPr>
          <a:xfrm>
            <a:off x="5179482" y="4457700"/>
            <a:ext cx="4650318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4 / 0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ZeroDivisionError</a:t>
            </a:r>
            <a:r>
              <a:rPr lang="en-US" altLang="ko-KR" dirty="0">
                <a:latin typeface="Consolas" panose="020B0609020204030204" pitchFamily="49" charset="0"/>
              </a:rPr>
              <a:t>: division by zero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620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79394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변수</a:t>
            </a: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r>
              <a:rPr lang="ko-KR" altLang="en-US" sz="2800" dirty="0" err="1"/>
              <a:t>조건문</a:t>
            </a:r>
            <a:r>
              <a:rPr lang="ko-KR" altLang="en-US" sz="2800" dirty="0"/>
              <a:t> </a:t>
            </a:r>
            <a:r>
              <a:rPr lang="en-US" altLang="ko-KR" sz="2800" dirty="0"/>
              <a:t>(if)</a:t>
            </a:r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44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…</a:t>
            </a:r>
            <a:r>
              <a:rPr lang="ko-KR" altLang="en-US" dirty="0"/>
              <a:t>는 아직 문장이 끝나지 않았다는 것을 의미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…</a:t>
            </a:r>
            <a:r>
              <a:rPr lang="ko-KR" altLang="en-US" dirty="0"/>
              <a:t>와 문장 사이에는 </a:t>
            </a:r>
            <a:r>
              <a:rPr lang="en-US" altLang="ko-KR" dirty="0"/>
              <a:t>tab </a:t>
            </a:r>
            <a:r>
              <a:rPr lang="ko-KR" altLang="en-US" dirty="0"/>
              <a:t>또는 </a:t>
            </a:r>
            <a:r>
              <a:rPr lang="en-US" altLang="ko-KR" dirty="0"/>
              <a:t>spacebar 4</a:t>
            </a:r>
            <a:r>
              <a:rPr lang="ko-KR" altLang="en-US" dirty="0"/>
              <a:t>번을 이용해 들여쓰기를 해줘야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5F017-CE33-4500-A5F4-C5EA7304510D}"/>
              </a:ext>
            </a:extLst>
          </p:cNvPr>
          <p:cNvSpPr txBox="1"/>
          <p:nvPr/>
        </p:nvSpPr>
        <p:spPr>
          <a:xfrm>
            <a:off x="819150" y="1778000"/>
            <a:ext cx="1835150" cy="120032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a = 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&gt;&gt;&gt; b = 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&gt;&gt;&gt; a + b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55B04-2352-427B-B81B-794DA62DF8C7}"/>
              </a:ext>
            </a:extLst>
          </p:cNvPr>
          <p:cNvSpPr txBox="1"/>
          <p:nvPr/>
        </p:nvSpPr>
        <p:spPr>
          <a:xfrm>
            <a:off x="2686050" y="1778000"/>
            <a:ext cx="2889250" cy="1200329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a = “CPSS team”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&gt;&gt;&gt; print(a)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CPSS Team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58105-F67B-42CA-AB8B-93D9315C7FD0}"/>
              </a:ext>
            </a:extLst>
          </p:cNvPr>
          <p:cNvSpPr txBox="1"/>
          <p:nvPr/>
        </p:nvSpPr>
        <p:spPr>
          <a:xfrm>
            <a:off x="819150" y="3581400"/>
            <a:ext cx="4756150" cy="147732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&gt;&gt;&gt; a = 25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&gt;&gt;&gt; if a &gt; 15: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...    print(“a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15</a:t>
            </a:r>
            <a:r>
              <a:rPr lang="ko-KR" altLang="en-US" dirty="0">
                <a:latin typeface="Consolas" panose="020B0609020204030204" pitchFamily="49" charset="0"/>
              </a:rPr>
              <a:t>보다 큽니다</a:t>
            </a:r>
            <a:r>
              <a:rPr lang="en-US" altLang="ko-KR" dirty="0">
                <a:latin typeface="Consolas" panose="020B0609020204030204" pitchFamily="49" charset="0"/>
              </a:rPr>
              <a:t>.”)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... (enter </a:t>
            </a:r>
            <a:r>
              <a:rPr lang="ko-KR" altLang="en-US" dirty="0">
                <a:latin typeface="Consolas" panose="020B0609020204030204" pitchFamily="49" charset="0"/>
              </a:rPr>
              <a:t>키 입력됨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</a:rPr>
              <a:t>는 </a:t>
            </a:r>
            <a:r>
              <a:rPr lang="en-US" altLang="ko-KR" dirty="0">
                <a:latin typeface="Consolas" panose="020B0609020204030204" pitchFamily="49" charset="0"/>
              </a:rPr>
              <a:t>15</a:t>
            </a:r>
            <a:r>
              <a:rPr lang="ko-KR" altLang="en-US" dirty="0">
                <a:latin typeface="Consolas" panose="020B0609020204030204" pitchFamily="49" charset="0"/>
              </a:rPr>
              <a:t>보다 큽니다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110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79394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 err="1"/>
              <a:t>반복문</a:t>
            </a:r>
            <a:r>
              <a:rPr lang="ko-KR" altLang="en-US" sz="2800" dirty="0"/>
              <a:t> </a:t>
            </a:r>
            <a:r>
              <a:rPr lang="en-US" altLang="ko-KR" sz="2800" dirty="0"/>
              <a:t>(for, while)</a:t>
            </a:r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r>
              <a:rPr lang="ko-KR" altLang="en-US" sz="2800" dirty="0"/>
              <a:t>함수</a:t>
            </a: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sz="28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5F017-CE33-4500-A5F4-C5EA7304510D}"/>
              </a:ext>
            </a:extLst>
          </p:cNvPr>
          <p:cNvSpPr txBox="1"/>
          <p:nvPr/>
        </p:nvSpPr>
        <p:spPr>
          <a:xfrm>
            <a:off x="819150" y="1778000"/>
            <a:ext cx="4349750" cy="1800493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850" dirty="0">
                <a:latin typeface="Consolas" panose="020B0609020204030204" pitchFamily="49" charset="0"/>
              </a:rPr>
              <a:t>&gt;&gt;&gt; for select in [‘</a:t>
            </a:r>
            <a:r>
              <a:rPr lang="en-US" altLang="ko-KR" sz="1850" dirty="0" err="1">
                <a:latin typeface="Consolas" panose="020B0609020204030204" pitchFamily="49" charset="0"/>
              </a:rPr>
              <a:t>a’,‘b’,‘c</a:t>
            </a:r>
            <a:r>
              <a:rPr lang="en-US" altLang="ko-KR" sz="1850" dirty="0">
                <a:latin typeface="Consolas" panose="020B0609020204030204" pitchFamily="49" charset="0"/>
              </a:rPr>
              <a:t>’]: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...	print(select)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... (enter </a:t>
            </a:r>
            <a:r>
              <a:rPr lang="ko-KR" altLang="en-US" sz="1850" dirty="0">
                <a:latin typeface="Consolas" panose="020B0609020204030204" pitchFamily="49" charset="0"/>
              </a:rPr>
              <a:t>키 입력됨</a:t>
            </a:r>
            <a:r>
              <a:rPr lang="en-US" altLang="ko-KR" sz="185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b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6D1AB-62BC-4E21-9023-3BE3AA9F9763}"/>
              </a:ext>
            </a:extLst>
          </p:cNvPr>
          <p:cNvSpPr txBox="1"/>
          <p:nvPr/>
        </p:nvSpPr>
        <p:spPr>
          <a:xfrm>
            <a:off x="5238750" y="1778000"/>
            <a:ext cx="5873750" cy="181588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&gt;&gt;&gt; </a:t>
            </a:r>
            <a:r>
              <a:rPr lang="en-US" altLang="ko-KR" sz="1400" dirty="0" err="1">
                <a:latin typeface="Consolas" panose="020B0609020204030204" pitchFamily="49" charset="0"/>
              </a:rPr>
              <a:t>num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&gt;&gt;&gt; while </a:t>
            </a:r>
            <a:r>
              <a:rPr lang="en-US" altLang="ko-KR" sz="1400" dirty="0" err="1"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 &lt; 3: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	</a:t>
            </a:r>
            <a:r>
              <a:rPr lang="en-US" altLang="ko-KR" sz="1400" dirty="0" err="1"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=num+1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	print(</a:t>
            </a:r>
            <a:r>
              <a:rPr lang="en-US" altLang="ko-KR" sz="1400" dirty="0" err="1"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... (enter </a:t>
            </a:r>
            <a:r>
              <a:rPr lang="ko-KR" altLang="en-US" sz="1400" dirty="0">
                <a:latin typeface="Consolas" panose="020B0609020204030204" pitchFamily="49" charset="0"/>
              </a:rPr>
              <a:t>키 입력됨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84C3F-3B93-45CA-8553-839B0193E281}"/>
              </a:ext>
            </a:extLst>
          </p:cNvPr>
          <p:cNvSpPr txBox="1"/>
          <p:nvPr/>
        </p:nvSpPr>
        <p:spPr>
          <a:xfrm>
            <a:off x="806450" y="4216400"/>
            <a:ext cx="4349750" cy="1515800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sz="1850" dirty="0">
                <a:latin typeface="Consolas" panose="020B0609020204030204" pitchFamily="49" charset="0"/>
              </a:rPr>
              <a:t>&gt;&gt;&gt; def plus(a, b):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...	return </a:t>
            </a:r>
            <a:r>
              <a:rPr lang="en-US" altLang="ko-KR" sz="1850" dirty="0" err="1">
                <a:latin typeface="Consolas" panose="020B0609020204030204" pitchFamily="49" charset="0"/>
              </a:rPr>
              <a:t>a+b</a:t>
            </a:r>
            <a:endParaRPr lang="en-US" altLang="ko-KR" sz="1850" dirty="0">
              <a:latin typeface="Consolas" panose="020B0609020204030204" pitchFamily="49" charset="0"/>
            </a:endParaRPr>
          </a:p>
          <a:p>
            <a:r>
              <a:rPr lang="en-US" altLang="ko-KR" sz="185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&gt;&gt;&gt; print(plus(1,2))</a:t>
            </a:r>
          </a:p>
          <a:p>
            <a:r>
              <a:rPr lang="en-US" altLang="ko-KR" sz="185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2617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에디터 알아보기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544300" y="6427678"/>
            <a:ext cx="354205" cy="22712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7112000" y="1422400"/>
            <a:ext cx="47625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파이썬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프로그램을 직접 이용하기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Notepad++</a:t>
            </a: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PyCharm</a:t>
            </a:r>
          </a:p>
        </p:txBody>
      </p:sp>
    </p:spTree>
    <p:extLst>
      <p:ext uri="{BB962C8B-B14F-4D97-AF65-F5344CB8AC3E}">
        <p14:creationId xmlns:p14="http://schemas.microsoft.com/office/powerpoint/2010/main" val="31921706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Python </a:t>
            </a:r>
            <a:r>
              <a:rPr lang="ko-KR" altLang="en-US" sz="2800" dirty="0"/>
              <a:t>프로그램을 직접 사용하기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명령어를 이용하여 직접 결과를 확인할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명령 프롬프트에서                               을 입력해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소스 파일의 확장자는            로 끝남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89F57-EC84-4D1A-BF19-F4D5F13C3DD7}"/>
              </a:ext>
            </a:extLst>
          </p:cNvPr>
          <p:cNvSpPr txBox="1"/>
          <p:nvPr/>
        </p:nvSpPr>
        <p:spPr>
          <a:xfrm>
            <a:off x="3117850" y="2336800"/>
            <a:ext cx="179705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python </a:t>
            </a:r>
            <a:r>
              <a:rPr lang="ko-KR" altLang="en-US" dirty="0">
                <a:latin typeface="Consolas" panose="020B0609020204030204" pitchFamily="49" charset="0"/>
              </a:rPr>
              <a:t>파일명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EE348-7E28-4A66-8867-E9BA0E407FAA}"/>
              </a:ext>
            </a:extLst>
          </p:cNvPr>
          <p:cNvSpPr txBox="1"/>
          <p:nvPr/>
        </p:nvSpPr>
        <p:spPr>
          <a:xfrm>
            <a:off x="4387850" y="2832100"/>
            <a:ext cx="57785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latin typeface="Consolas" panose="020B0609020204030204" pitchFamily="49" charset="0"/>
              </a:rPr>
              <a:t>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D0520-16FF-44D8-B6FD-AF803ADEF509}"/>
              </a:ext>
            </a:extLst>
          </p:cNvPr>
          <p:cNvSpPr txBox="1"/>
          <p:nvPr/>
        </p:nvSpPr>
        <p:spPr>
          <a:xfrm>
            <a:off x="793750" y="3454400"/>
            <a:ext cx="10763250" cy="646331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# </a:t>
            </a:r>
            <a:r>
              <a:rPr lang="ko-KR" altLang="en-US" dirty="0">
                <a:latin typeface="Consolas" panose="020B0609020204030204" pitchFamily="49" charset="0"/>
              </a:rPr>
              <a:t>파일명</a:t>
            </a:r>
            <a:r>
              <a:rPr lang="en-US" altLang="ko-KR" dirty="0">
                <a:latin typeface="Consolas" panose="020B0609020204030204" pitchFamily="49" charset="0"/>
              </a:rPr>
              <a:t>: myfile.py, </a:t>
            </a:r>
            <a:r>
              <a:rPr lang="ko-KR" altLang="en-US" dirty="0">
                <a:latin typeface="Consolas" panose="020B0609020204030204" pitchFamily="49" charset="0"/>
              </a:rPr>
              <a:t>폴더 위치</a:t>
            </a:r>
            <a:r>
              <a:rPr lang="en-US" altLang="ko-KR" dirty="0">
                <a:latin typeface="Consolas" panose="020B0609020204030204" pitchFamily="49" charset="0"/>
              </a:rPr>
              <a:t>: C:\Users\CPSS\Desktop\mydirectory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print(“Hello world”)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25BEE-86F9-40B2-BE31-3F0472CCF3A3}"/>
              </a:ext>
            </a:extLst>
          </p:cNvPr>
          <p:cNvSpPr txBox="1"/>
          <p:nvPr/>
        </p:nvSpPr>
        <p:spPr>
          <a:xfrm>
            <a:off x="781050" y="4254500"/>
            <a:ext cx="10801350" cy="1477328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Microsoft Windows [Version 10.0.16299.125]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(c) 2017 Microsoft Corporation. All rights reserved.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C:\Users\CPSS&gt;cd C:\Users\CPSS\Desktop\mydirectory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C:\Users\CPSS\Desktop\mydirectory&gt;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python myfile.py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510091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690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68889" y="2076413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9429" y="2877426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7810" y="3678438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58349" y="4521609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9429" y="5354241"/>
            <a:ext cx="3414841" cy="790473"/>
          </a:xfrm>
          <a:prstGeom prst="rect">
            <a:avLst/>
          </a:prstGeom>
        </p:spPr>
        <p:txBody>
          <a:bodyPr vert="horz" lIns="64292" tIns="32146" rIns="64292" bIns="32146" rtlCol="0">
            <a:noAutofit/>
          </a:bodyPr>
          <a:lstStyle/>
          <a:p>
            <a:pPr marL="312543" indent="-312543" defTabSz="914353">
              <a:lnSpc>
                <a:spcPct val="250000"/>
              </a:lnSpc>
              <a:spcBef>
                <a:spcPts val="1406"/>
              </a:spcBef>
              <a:spcAft>
                <a:spcPts val="422"/>
              </a:spcAft>
              <a:buFont typeface="Wingdings" panose="05000000000000000000" pitchFamily="2" charset="2"/>
              <a:buChar char="v"/>
              <a:defRPr/>
            </a:pPr>
            <a:endParaRPr lang="en-US" altLang="ko-KR" sz="2250" dirty="0">
              <a:latin typeface="+mj-ea"/>
              <a:ea typeface="+mj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BBAF6AE-0CFD-4554-AB22-747677220C0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006" y="1291905"/>
            <a:ext cx="11136316" cy="4558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탄생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설치하기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살펴 보기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에디터 알아보기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600"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Notepad++ (Windows)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무료 소프트웨어로</a:t>
            </a:r>
            <a:r>
              <a:rPr lang="en-US" altLang="ko-KR" sz="2400" dirty="0"/>
              <a:t> </a:t>
            </a:r>
            <a:r>
              <a:rPr lang="ko-KR" altLang="en-US" sz="2400" dirty="0"/>
              <a:t>가장 보편화된 윈도우용 소스 코드 에디터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공식 주소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https://notepad-plus-plus.org/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1221B0-C743-444F-A1B7-F1110F85E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992438"/>
            <a:ext cx="4929187" cy="3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313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Notepad++</a:t>
            </a:r>
            <a:r>
              <a:rPr lang="ko-KR" altLang="en-US" sz="2800" dirty="0"/>
              <a:t>와 </a:t>
            </a:r>
            <a:r>
              <a:rPr lang="en-US" altLang="ko-KR" sz="2800" dirty="0"/>
              <a:t>python </a:t>
            </a:r>
            <a:r>
              <a:rPr lang="ko-KR" altLang="en-US" sz="2800" dirty="0"/>
              <a:t>연동하기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dirty="0">
                <a:highlight>
                  <a:srgbClr val="FFFF00"/>
                </a:highlight>
              </a:rPr>
              <a:t>플러그인 </a:t>
            </a:r>
            <a:r>
              <a:rPr lang="en-US" altLang="ko-KR" dirty="0">
                <a:highlight>
                  <a:srgbClr val="FFFF00"/>
                </a:highlight>
              </a:rPr>
              <a:t>– Plugin Manager - Show Plugin Manager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C558F-01BD-40A4-85AA-A9E3E89B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594309"/>
            <a:ext cx="11201400" cy="27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3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Notepad++</a:t>
            </a:r>
            <a:r>
              <a:rPr lang="ko-KR" altLang="en-US" sz="2800" dirty="0"/>
              <a:t>와 </a:t>
            </a:r>
            <a:r>
              <a:rPr lang="en-US" altLang="ko-KR" sz="2800" dirty="0"/>
              <a:t>python </a:t>
            </a:r>
            <a:r>
              <a:rPr lang="ko-KR" altLang="en-US" sz="2800" dirty="0"/>
              <a:t>연동하기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Available</a:t>
            </a:r>
            <a:r>
              <a:rPr lang="ko-KR" altLang="en-US" dirty="0"/>
              <a:t>에서 </a:t>
            </a:r>
            <a:r>
              <a:rPr lang="en-US" altLang="ko-KR" dirty="0" err="1">
                <a:highlight>
                  <a:srgbClr val="FFFF00"/>
                </a:highlight>
              </a:rPr>
              <a:t>NppExec</a:t>
            </a:r>
            <a:r>
              <a:rPr lang="ko-KR" altLang="en-US" dirty="0">
                <a:highlight>
                  <a:srgbClr val="FFFF00"/>
                </a:highlight>
              </a:rPr>
              <a:t>을 체크한 후 </a:t>
            </a:r>
            <a:r>
              <a:rPr lang="en-US" altLang="ko-KR" dirty="0"/>
              <a:t>install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메시지 박스 발생시  항상 </a:t>
            </a:r>
            <a:r>
              <a:rPr lang="en-US" altLang="ko-KR" dirty="0"/>
              <a:t>“</a:t>
            </a:r>
            <a:r>
              <a:rPr lang="ko-KR" altLang="en-US" dirty="0"/>
              <a:t>예＂ 클릭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C7B28-35CA-4C7F-87BB-29FF70CC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99" y="1887359"/>
            <a:ext cx="4826001" cy="31879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35D3EB-6282-4A1A-8BA0-EE0E649E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12" y="4081462"/>
            <a:ext cx="3914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01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Notepad++</a:t>
            </a:r>
            <a:r>
              <a:rPr lang="ko-KR" altLang="en-US" sz="2800" dirty="0"/>
              <a:t>와 </a:t>
            </a:r>
            <a:r>
              <a:rPr lang="en-US" altLang="ko-KR" sz="2800" dirty="0"/>
              <a:t>python </a:t>
            </a:r>
            <a:r>
              <a:rPr lang="ko-KR" altLang="en-US" sz="2800" dirty="0"/>
              <a:t>연동하기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플러그인 설치를 완료한 후 </a:t>
            </a:r>
            <a:r>
              <a:rPr lang="ko-KR" altLang="en-US" dirty="0">
                <a:highlight>
                  <a:srgbClr val="FFFF00"/>
                </a:highlight>
              </a:rPr>
              <a:t>플러그인 </a:t>
            </a:r>
            <a:r>
              <a:rPr lang="en-US" altLang="ko-KR" dirty="0">
                <a:highlight>
                  <a:srgbClr val="FFFF00"/>
                </a:highlight>
              </a:rPr>
              <a:t>– </a:t>
            </a:r>
            <a:r>
              <a:rPr lang="en-US" altLang="ko-KR" dirty="0" err="1">
                <a:highlight>
                  <a:srgbClr val="FFFF00"/>
                </a:highlight>
              </a:rPr>
              <a:t>NppExec</a:t>
            </a:r>
            <a:r>
              <a:rPr lang="en-US" altLang="ko-KR" dirty="0">
                <a:highlight>
                  <a:srgbClr val="FFFF00"/>
                </a:highlight>
              </a:rPr>
              <a:t> – Execute (F6)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Command(s)</a:t>
            </a:r>
            <a:r>
              <a:rPr lang="ko-KR" altLang="en-US" dirty="0"/>
              <a:t>에                                                             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/>
              <a:t>save...</a:t>
            </a:r>
            <a:r>
              <a:rPr lang="ko-KR" altLang="en-US" dirty="0"/>
              <a:t>를 눌러 </a:t>
            </a:r>
            <a:r>
              <a:rPr lang="en-US" altLang="ko-KR" dirty="0"/>
              <a:t>python</a:t>
            </a:r>
            <a:r>
              <a:rPr lang="ko-KR" altLang="en-US" dirty="0"/>
              <a:t>으로 저장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4A1F4A-A951-4ECC-8F47-8BC57CAB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50" y="2755900"/>
            <a:ext cx="7192712" cy="3276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34663B-83B4-41FB-A807-E03B059B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5" y="3922712"/>
            <a:ext cx="4514850" cy="2314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58A45B-3684-4F11-B9D3-34C3B680C810}"/>
              </a:ext>
            </a:extLst>
          </p:cNvPr>
          <p:cNvSpPr txBox="1"/>
          <p:nvPr/>
        </p:nvSpPr>
        <p:spPr>
          <a:xfrm>
            <a:off x="2863850" y="2336800"/>
            <a:ext cx="380365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python “$(FULL_CURRENT_PATH)”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267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Notepad++</a:t>
            </a:r>
            <a:r>
              <a:rPr lang="ko-KR" altLang="en-US" sz="2800" dirty="0"/>
              <a:t>와 </a:t>
            </a:r>
            <a:r>
              <a:rPr lang="en-US" altLang="ko-KR" sz="2800" dirty="0"/>
              <a:t>python </a:t>
            </a:r>
            <a:r>
              <a:rPr lang="ko-KR" altLang="en-US" sz="2800" dirty="0"/>
              <a:t>연동하기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OK</a:t>
            </a:r>
            <a:r>
              <a:rPr lang="ko-KR" altLang="en-US" dirty="0"/>
              <a:t>를 눌러 실행 결과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다음에도 실행할 때 단축키 </a:t>
            </a:r>
            <a:r>
              <a:rPr lang="en-US" altLang="ko-KR" dirty="0"/>
              <a:t>F6</a:t>
            </a:r>
            <a:r>
              <a:rPr lang="ko-KR" altLang="en-US" dirty="0"/>
              <a:t>를 사용해 결과를 확인할 수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C6BF3-FDBA-4F34-BDBA-F6CA0C99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873375"/>
            <a:ext cx="6851650" cy="29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70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PyCharm (Windows, MacOS, Linux)</a:t>
            </a:r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JetBrains</a:t>
            </a:r>
            <a:r>
              <a:rPr lang="ko-KR" altLang="en-US" sz="2400" dirty="0"/>
              <a:t>사에서 개발한 </a:t>
            </a:r>
            <a:r>
              <a:rPr lang="en-US" altLang="ko-KR" sz="2400" dirty="0"/>
              <a:t>python </a:t>
            </a:r>
            <a:r>
              <a:rPr lang="ko-KR" altLang="en-US" sz="2400" dirty="0"/>
              <a:t>무료</a:t>
            </a:r>
            <a:r>
              <a:rPr lang="en-US" altLang="ko-KR" sz="2400" dirty="0"/>
              <a:t>/</a:t>
            </a:r>
            <a:r>
              <a:rPr lang="ko-KR" altLang="en-US" sz="2400" dirty="0"/>
              <a:t>상용 </a:t>
            </a:r>
            <a:r>
              <a:rPr lang="en-US" altLang="ko-KR" sz="2400" dirty="0"/>
              <a:t>IDE </a:t>
            </a:r>
            <a:r>
              <a:rPr lang="ko-KR" altLang="en-US" sz="2400" dirty="0"/>
              <a:t>소프트웨어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다운 주소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https://www.jetbrains.com/pycharm/download/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python </a:t>
            </a:r>
            <a:r>
              <a:rPr lang="ko-KR" altLang="en-US" dirty="0"/>
              <a:t>기반으로 만들었으며</a:t>
            </a:r>
            <a:r>
              <a:rPr lang="en-US" altLang="ko-KR" dirty="0"/>
              <a:t> Community </a:t>
            </a:r>
            <a:r>
              <a:rPr lang="ko-KR" altLang="en-US" dirty="0"/>
              <a:t>버전과 </a:t>
            </a:r>
            <a:r>
              <a:rPr lang="en-US" altLang="ko-KR" dirty="0"/>
              <a:t>Professional </a:t>
            </a:r>
            <a:r>
              <a:rPr lang="ko-KR" altLang="en-US" dirty="0"/>
              <a:t>버전으로 나뉘고 </a:t>
            </a:r>
            <a:r>
              <a:rPr lang="en-US" altLang="ko-KR" dirty="0"/>
              <a:t>Community </a:t>
            </a:r>
            <a:r>
              <a:rPr lang="ko-KR" altLang="en-US" dirty="0"/>
              <a:t>버전은 무료로 제공됨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리얼</a:t>
            </a:r>
            <a:r>
              <a:rPr lang="ko-KR" altLang="en-US" dirty="0"/>
              <a:t> 타임 디버깅</a:t>
            </a:r>
            <a:r>
              <a:rPr lang="en-US" altLang="ko-KR" dirty="0"/>
              <a:t>, </a:t>
            </a:r>
            <a:r>
              <a:rPr lang="ko-KR" altLang="en-US" dirty="0"/>
              <a:t>소스코드 최적화 등 매우 강력한 기능과 수많은 도구들을 제공</a:t>
            </a:r>
            <a:endParaRPr lang="en-US" altLang="ko-KR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Python</a:t>
            </a:r>
            <a:r>
              <a:rPr lang="ko-KR" altLang="en-US" dirty="0">
                <a:highlight>
                  <a:srgbClr val="FFFF00"/>
                </a:highlight>
              </a:rPr>
              <a:t>을 어느정도 활용이 가능할 때 사용을 권장함</a:t>
            </a:r>
            <a:endParaRPr lang="en-US" altLang="ko-KR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</p:spTree>
    <p:extLst>
      <p:ext uri="{BB962C8B-B14F-4D97-AF65-F5344CB8AC3E}">
        <p14:creationId xmlns:p14="http://schemas.microsoft.com/office/powerpoint/2010/main" val="32921446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PyCharm</a:t>
            </a:r>
            <a:r>
              <a:rPr lang="ko-KR" altLang="en-US" sz="2800" dirty="0"/>
              <a:t>을 구동하고 있는 장면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 marL="312544" lvl="1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에디터 알아보기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761A8C-5838-46ED-916B-7F1738F98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81501"/>
            <a:ext cx="6997700" cy="4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962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2EE886-7D4C-4D6F-9B43-5FB772736433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B6825D4-62B0-4CB8-B5F7-3835F65D01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3506" y="1554559"/>
            <a:ext cx="11136316" cy="4427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000" dirty="0"/>
              <a:t>궁금하신 점이나 질문이 따로 있다면</a:t>
            </a:r>
            <a:r>
              <a:rPr lang="en-US" altLang="ko-KR" sz="3000" dirty="0"/>
              <a:t>?</a:t>
            </a:r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25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4000" b="1" dirty="0"/>
              <a:t> </a:t>
            </a:r>
            <a:r>
              <a:rPr lang="ko-KR" altLang="en-US" sz="4000" b="1" dirty="0"/>
              <a:t>강의를 들어 주셔서 감사합니다</a:t>
            </a:r>
            <a:r>
              <a:rPr lang="en-US" altLang="ko-KR" sz="4000" b="1" dirty="0"/>
              <a:t>.</a:t>
            </a:r>
          </a:p>
          <a:p>
            <a:pPr marL="0" indent="0" algn="ctr">
              <a:buNone/>
            </a:pPr>
            <a:endParaRPr lang="en-US" altLang="ko-KR" sz="3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87A7C4-D042-42BA-8306-BA251424B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86990"/>
              </p:ext>
            </p:extLst>
          </p:nvPr>
        </p:nvGraphicFramePr>
        <p:xfrm>
          <a:off x="3367278" y="2074254"/>
          <a:ext cx="644329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139">
                  <a:extLst>
                    <a:ext uri="{9D8B030D-6E8A-4147-A177-3AD203B41FA5}">
                      <a16:colId xmlns:a16="http://schemas.microsoft.com/office/drawing/2014/main" val="1808915562"/>
                    </a:ext>
                  </a:extLst>
                </a:gridCol>
                <a:gridCol w="4392154">
                  <a:extLst>
                    <a:ext uri="{9D8B030D-6E8A-4147-A177-3AD203B41FA5}">
                      <a16:colId xmlns:a16="http://schemas.microsoft.com/office/drawing/2014/main" val="34646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개인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2"/>
                        </a:rPr>
                        <a:t>ruskonert@gmail.com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224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동아리 이메일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hlinkClick r:id="rId3"/>
                        </a:rPr>
                        <a:t>support@cpss.network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115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소스 코드 참고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github.com/</a:t>
                      </a:r>
                      <a:r>
                        <a:rPr lang="en-US" altLang="ko-KR" sz="2400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CPSSOpenSource</a:t>
                      </a:r>
                      <a:endParaRPr lang="en-US" altLang="ko-KR" sz="2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1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351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탄생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9245600" y="1422400"/>
            <a:ext cx="262890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Python?</a:t>
            </a: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주요 특징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활용 분야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7762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C0F05-801B-411F-B297-51F24891A3D7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 참고 서적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528E4-F8B5-4B8F-AFC0-75BBD12D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87" y="1676400"/>
            <a:ext cx="3021013" cy="41478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내용 개체 틀 14">
            <a:extLst>
              <a:ext uri="{FF2B5EF4-FFF2-40B4-BE49-F238E27FC236}">
                <a16:creationId xmlns:a16="http://schemas.microsoft.com/office/drawing/2014/main" id="{DD137914-1EC9-49B3-878A-6ED5D6F5CA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600" y="1574799"/>
            <a:ext cx="6273800" cy="4356101"/>
          </a:xfrm>
          <a:prstGeom prst="rect">
            <a:avLst/>
          </a:prstGeom>
        </p:spPr>
        <p:txBody>
          <a:bodyPr>
            <a:normAutofit/>
          </a:bodyPr>
          <a:lstStyle>
            <a:lvl1pPr marL="312543" indent="-312543">
              <a:spcBef>
                <a:spcPts val="1406"/>
              </a:spcBef>
              <a:buFont typeface="Wingdings" panose="05000000000000000000" pitchFamily="2" charset="2"/>
              <a:buChar char="v"/>
              <a:defRPr sz="2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25087" indent="-312543">
              <a:spcBef>
                <a:spcPts val="1406"/>
              </a:spcBef>
              <a:buFont typeface="Wingdings" panose="05000000000000000000" pitchFamily="2" charset="2"/>
              <a:buChar char="ü"/>
              <a:defRPr sz="20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937631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8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250174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6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562718" indent="-312543">
              <a:spcBef>
                <a:spcPts val="1406"/>
              </a:spcBef>
              <a:buFont typeface="Wingdings" panose="05000000000000000000" pitchFamily="2" charset="2"/>
              <a:buChar char="ü"/>
              <a:defRPr sz="1400">
                <a:solidFill>
                  <a:srgbClr val="5357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투 </a:t>
            </a:r>
            <a:r>
              <a:rPr lang="ko-KR" altLang="en-US" sz="3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(Jump to Python)</a:t>
            </a:r>
          </a:p>
          <a:p>
            <a:pPr>
              <a:lnSpc>
                <a:spcPct val="100000"/>
              </a:lnSpc>
            </a:pPr>
            <a:r>
              <a:rPr lang="ko-KR" altLang="en-US" sz="2600" dirty="0"/>
              <a:t>지은이</a:t>
            </a:r>
            <a:r>
              <a:rPr lang="en-US" altLang="ko-KR" sz="2600" dirty="0"/>
              <a:t>: </a:t>
            </a:r>
            <a:r>
              <a:rPr lang="ko-KR" altLang="en-US" sz="2600" dirty="0" err="1"/>
              <a:t>박응용</a:t>
            </a: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ko-KR" altLang="en-US" sz="2600" dirty="0"/>
              <a:t>최종 발간일</a:t>
            </a:r>
            <a:r>
              <a:rPr lang="en-US" altLang="ko-KR" sz="2600" dirty="0"/>
              <a:t> </a:t>
            </a:r>
            <a:r>
              <a:rPr lang="ko-KR" altLang="en-US" sz="2600" dirty="0"/>
              <a:t>기준</a:t>
            </a:r>
            <a:r>
              <a:rPr lang="en-US" altLang="ko-KR" sz="2600" dirty="0"/>
              <a:t>: 2018</a:t>
            </a:r>
            <a:r>
              <a:rPr lang="ko-KR" altLang="en-US" sz="2600" dirty="0"/>
              <a:t>년 </a:t>
            </a:r>
            <a:r>
              <a:rPr lang="en-US" altLang="ko-KR" sz="2600" dirty="0"/>
              <a:t>3</a:t>
            </a:r>
            <a:r>
              <a:rPr lang="ko-KR" altLang="en-US" sz="2600" dirty="0"/>
              <a:t>월 </a:t>
            </a:r>
            <a:r>
              <a:rPr lang="en-US" altLang="ko-KR" sz="2600" dirty="0"/>
              <a:t>6</a:t>
            </a:r>
            <a:r>
              <a:rPr lang="ko-KR" altLang="en-US" sz="2600" dirty="0"/>
              <a:t>일</a:t>
            </a: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ko-KR" altLang="en-US" sz="2600" dirty="0"/>
              <a:t>정가</a:t>
            </a:r>
            <a:r>
              <a:rPr lang="en-US" altLang="ko-KR" sz="2600" dirty="0"/>
              <a:t>: 5,000</a:t>
            </a:r>
            <a:r>
              <a:rPr lang="ko-KR" altLang="en-US" sz="2600" dirty="0"/>
              <a:t>원</a:t>
            </a:r>
            <a:endParaRPr lang="en-US" altLang="ko-KR" sz="2600" dirty="0"/>
          </a:p>
          <a:p>
            <a:pPr>
              <a:lnSpc>
                <a:spcPct val="100000"/>
              </a:lnSpc>
            </a:pPr>
            <a:r>
              <a:rPr lang="ko-KR" altLang="en-US" sz="2600" dirty="0"/>
              <a:t>사용 버전</a:t>
            </a:r>
            <a:r>
              <a:rPr lang="en-US" altLang="ko-KR" sz="2600" dirty="0"/>
              <a:t> </a:t>
            </a:r>
            <a:r>
              <a:rPr lang="ko-KR" altLang="en-US" sz="2600" dirty="0"/>
              <a:t>기준</a:t>
            </a:r>
            <a:r>
              <a:rPr lang="en-US" altLang="ko-KR" sz="2600" dirty="0"/>
              <a:t>: 3.6.4</a:t>
            </a:r>
          </a:p>
          <a:p>
            <a:pPr>
              <a:lnSpc>
                <a:spcPct val="100000"/>
              </a:lnSpc>
            </a:pPr>
            <a:r>
              <a:rPr lang="ko-KR" altLang="en-US" sz="2600" dirty="0"/>
              <a:t>온라인 강의 자료는 </a:t>
            </a:r>
            <a:r>
              <a:rPr lang="en-US" altLang="ko-KR" sz="2600" dirty="0">
                <a:hlinkClick r:id="rId3"/>
              </a:rPr>
              <a:t>https://wikidocs.net/book/1</a:t>
            </a:r>
            <a:r>
              <a:rPr lang="ko-KR" altLang="en-US" sz="2600" dirty="0"/>
              <a:t>에서도 </a:t>
            </a:r>
            <a:br>
              <a:rPr lang="en-US" altLang="ko-KR" sz="2600" dirty="0"/>
            </a:br>
            <a:r>
              <a:rPr lang="ko-KR" altLang="en-US" sz="2600" dirty="0"/>
              <a:t>열람이 가능함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4458605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What is Python?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640158"/>
            <a:ext cx="11407994" cy="5443141"/>
          </a:xfrm>
        </p:spPr>
        <p:txBody>
          <a:bodyPr>
            <a:normAutofit lnSpcReduction="10000"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/>
              <a:t>1990</a:t>
            </a:r>
            <a:r>
              <a:rPr lang="ko-KR" altLang="en-US" sz="2800" dirty="0"/>
              <a:t>년 </a:t>
            </a:r>
            <a:r>
              <a:rPr lang="en-US" altLang="ko-KR" sz="2800" dirty="0"/>
              <a:t>Guido Van Rossum</a:t>
            </a:r>
            <a:r>
              <a:rPr lang="ko-KR" altLang="en-US" sz="2800" dirty="0"/>
              <a:t>이 개발한 </a:t>
            </a:r>
            <a:r>
              <a:rPr lang="en-US" altLang="ko-KR" sz="2800" dirty="0"/>
              <a:t>Interpreter </a:t>
            </a:r>
            <a:r>
              <a:rPr lang="ko-KR" altLang="en-US" sz="2800" dirty="0"/>
              <a:t>언어</a:t>
            </a:r>
            <a:endParaRPr lang="en-US" altLang="ko-KR" sz="2800" dirty="0"/>
          </a:p>
          <a:p>
            <a:pPr>
              <a:lnSpc>
                <a:spcPct val="300000"/>
              </a:lnSpc>
            </a:pPr>
            <a:r>
              <a:rPr lang="ko-KR" altLang="en-US" sz="2800" dirty="0"/>
              <a:t>컴퓨터 프로그래밍 입문 언어로 많이 사용됨</a:t>
            </a:r>
            <a:endParaRPr lang="en-US" altLang="ko-KR" sz="2800" dirty="0"/>
          </a:p>
          <a:p>
            <a:pPr>
              <a:lnSpc>
                <a:spcPct val="300000"/>
              </a:lnSpc>
            </a:pPr>
            <a:r>
              <a:rPr lang="ko-KR" altLang="en-US" sz="2800" dirty="0"/>
              <a:t>실제 사용률 및 생산성이 매우 뛰어남</a:t>
            </a:r>
            <a:endParaRPr lang="en-US" altLang="ko-KR" sz="2800" dirty="0"/>
          </a:p>
          <a:p>
            <a:pPr>
              <a:lnSpc>
                <a:spcPct val="300000"/>
              </a:lnSpc>
            </a:pPr>
            <a:r>
              <a:rPr lang="ko-KR" altLang="en-US" dirty="0"/>
              <a:t>주로 </a:t>
            </a:r>
            <a:r>
              <a:rPr lang="en-US" altLang="ko-KR" dirty="0"/>
              <a:t>C</a:t>
            </a:r>
            <a:r>
              <a:rPr lang="ko-KR" altLang="en-US" dirty="0"/>
              <a:t>로 구현되었으며  </a:t>
            </a:r>
            <a:r>
              <a:rPr lang="en-US" altLang="ko-KR" dirty="0" err="1"/>
              <a:t>CPython</a:t>
            </a:r>
            <a:r>
              <a:rPr lang="en-US" altLang="ko-KR" dirty="0"/>
              <a:t> (</a:t>
            </a:r>
            <a:r>
              <a:rPr lang="ko-KR" altLang="en-US" dirty="0"/>
              <a:t>표준</a:t>
            </a:r>
            <a:r>
              <a:rPr lang="en-US" altLang="ko-KR" dirty="0"/>
              <a:t>), </a:t>
            </a:r>
            <a:r>
              <a:rPr lang="en-US" altLang="ko-KR" dirty="0" err="1"/>
              <a:t>Jython</a:t>
            </a:r>
            <a:r>
              <a:rPr lang="en-US" altLang="ko-KR" dirty="0"/>
              <a:t>, </a:t>
            </a:r>
            <a:r>
              <a:rPr lang="ko-KR" altLang="en-US" dirty="0"/>
              <a:t> </a:t>
            </a:r>
            <a:r>
              <a:rPr lang="en-US" altLang="ko-KR" dirty="0" err="1"/>
              <a:t>PyPy</a:t>
            </a:r>
            <a:r>
              <a:rPr lang="ko-KR" altLang="en-US" dirty="0"/>
              <a:t>등 수많은 언어 구현체 존재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16AC01-387C-4984-A3F3-2A94ACB14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9" y="2957654"/>
            <a:ext cx="3891745" cy="13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84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 인간친화적 프로그래밍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사람이 생각하는 방식을 그대로 표현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무료로 사용할 수 있는 언어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매우 간결한 문법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단락 구분이 괄호가 아닌 공백으로 구분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존재하지 않는 </a:t>
            </a:r>
            <a:r>
              <a:rPr lang="ko-KR" altLang="en-US" dirty="0" err="1"/>
              <a:t>세미클론</a:t>
            </a:r>
            <a:r>
              <a:rPr lang="ko-KR" altLang="en-US" dirty="0"/>
              <a:t> </a:t>
            </a:r>
            <a:r>
              <a:rPr lang="en-US" altLang="ko-KR" dirty="0"/>
              <a:t>(Line break) </a:t>
            </a:r>
          </a:p>
          <a:p>
            <a:pPr>
              <a:lnSpc>
                <a:spcPct val="100000"/>
              </a:lnSpc>
            </a:pPr>
            <a:r>
              <a:rPr lang="ko-KR" altLang="en-US" sz="2600" b="1" dirty="0"/>
              <a:t>강력한 </a:t>
            </a:r>
            <a:r>
              <a:rPr lang="ko-KR" altLang="en-US" sz="2600" b="1" dirty="0" err="1"/>
              <a:t>접착성</a:t>
            </a:r>
            <a:endParaRPr lang="en-US" altLang="ko-KR" sz="2600" b="1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A0028-0174-4C1E-9A9E-6ECBA5A01055}"/>
              </a:ext>
            </a:extLst>
          </p:cNvPr>
          <p:cNvSpPr txBox="1"/>
          <p:nvPr/>
        </p:nvSpPr>
        <p:spPr>
          <a:xfrm>
            <a:off x="482600" y="2387600"/>
            <a:ext cx="11214100" cy="369332"/>
          </a:xfrm>
          <a:prstGeom prst="rect">
            <a:avLst/>
          </a:prstGeom>
          <a:solidFill>
            <a:srgbClr val="EADCF4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4 </a:t>
            </a:r>
            <a:r>
              <a:rPr lang="en-US" altLang="ko-KR" b="1" dirty="0"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[1,2,3,4]: print("4</a:t>
            </a:r>
            <a:r>
              <a:rPr lang="ko-KR" altLang="en-US" dirty="0">
                <a:latin typeface="Consolas" panose="020B0609020204030204" pitchFamily="49" charset="0"/>
              </a:rPr>
              <a:t>가 있습니다</a:t>
            </a:r>
            <a:r>
              <a:rPr lang="en-US" altLang="ko-KR" dirty="0">
                <a:latin typeface="Consolas" panose="020B0609020204030204" pitchFamily="49" charset="0"/>
              </a:rPr>
              <a:t>") -&gt;  ‘</a:t>
            </a:r>
            <a:r>
              <a:rPr lang="ko-KR" altLang="en-US" dirty="0">
                <a:latin typeface="Consolas" panose="020B0609020204030204" pitchFamily="49" charset="0"/>
              </a:rPr>
              <a:t>만약 </a:t>
            </a:r>
            <a:r>
              <a:rPr lang="en-US" altLang="ko-KR" dirty="0">
                <a:latin typeface="Consolas" panose="020B0609020204030204" pitchFamily="49" charset="0"/>
              </a:rPr>
              <a:t>4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1,2,3,4 </a:t>
            </a:r>
            <a:r>
              <a:rPr lang="ko-KR" altLang="en-US" dirty="0">
                <a:latin typeface="Consolas" panose="020B0609020204030204" pitchFamily="49" charset="0"/>
              </a:rPr>
              <a:t>안에 있다면 </a:t>
            </a:r>
            <a:r>
              <a:rPr lang="en-US" altLang="ko-KR" dirty="0">
                <a:latin typeface="Consolas" panose="020B0609020204030204" pitchFamily="49" charset="0"/>
              </a:rPr>
              <a:t>print</a:t>
            </a:r>
            <a:r>
              <a:rPr lang="ko-KR" altLang="en-US" dirty="0">
                <a:latin typeface="Consolas" panose="020B0609020204030204" pitchFamily="49" charset="0"/>
              </a:rPr>
              <a:t>해라</a:t>
            </a:r>
            <a:r>
              <a:rPr lang="en-US" altLang="ko-KR" dirty="0">
                <a:latin typeface="Consolas" panose="020B0609020204030204" pitchFamily="49" charset="0"/>
              </a:rPr>
              <a:t>’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39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 분야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/>
              <a:t>시스템 유틸리티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시스템 명령어를 활용할 수 있는 도구</a:t>
            </a:r>
            <a:r>
              <a:rPr lang="en-US" altLang="ko-KR" sz="2200" dirty="0"/>
              <a:t> </a:t>
            </a:r>
            <a:r>
              <a:rPr lang="ko-KR" altLang="en-US" sz="2200" dirty="0"/>
              <a:t>제공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en-US" altLang="ko-KR" sz="2800" b="1" dirty="0"/>
              <a:t>GUI </a:t>
            </a:r>
            <a:r>
              <a:rPr lang="ko-KR" altLang="en-US" sz="2800" b="1" dirty="0"/>
              <a:t>프로그래밍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en-US" altLang="ko-KR" sz="2200" dirty="0" err="1"/>
              <a:t>Tkinter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wxPython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PyQT</a:t>
            </a:r>
            <a:r>
              <a:rPr lang="ko-KR" altLang="en-US" sz="2200" dirty="0"/>
              <a:t>등과 같은 강력한 </a:t>
            </a:r>
            <a:r>
              <a:rPr lang="en-US" altLang="ko-KR" sz="2200" dirty="0"/>
              <a:t>GUI </a:t>
            </a:r>
            <a:r>
              <a:rPr lang="ko-KR" altLang="en-US" sz="2200" dirty="0"/>
              <a:t>제작 라이브러리 제공</a:t>
            </a:r>
            <a:endParaRPr lang="en-US" altLang="ko-KR" sz="22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수치 연산 프로그래밍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Numeric Python</a:t>
            </a:r>
            <a:r>
              <a:rPr lang="ko-KR" altLang="en-US" sz="2200" dirty="0"/>
              <a:t>을 이용한 수치 연산 모듈 제공</a:t>
            </a:r>
            <a:endParaRPr lang="en-US" altLang="ko-KR" sz="22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데이터베이스 프로그래밍</a:t>
            </a:r>
            <a:endParaRPr lang="en-US" altLang="ko-KR" sz="2800" b="1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Oracle, MySQL, </a:t>
            </a:r>
            <a:r>
              <a:rPr lang="en-US" altLang="ko-KR" sz="2200" dirty="0" err="1"/>
              <a:t>Infomix</a:t>
            </a:r>
            <a:r>
              <a:rPr lang="ko-KR" altLang="en-US" sz="2200" dirty="0"/>
              <a:t>같은 데이터베이스 접근 도구 제공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pPr>
              <a:lnSpc>
                <a:spcPct val="100000"/>
              </a:lnSpc>
            </a:pPr>
            <a:r>
              <a:rPr lang="ko-KR" altLang="en-US" sz="2800" b="1" dirty="0"/>
              <a:t>사물 인터넷</a:t>
            </a:r>
            <a:endParaRPr lang="en-US" altLang="ko-KR" sz="2200" i="1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85692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800" y="599521"/>
            <a:ext cx="8268106" cy="8863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422"/>
              </a:spcAft>
            </a:pPr>
            <a:r>
              <a:rPr lang="en-US" altLang="ko-KR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</a:t>
            </a:r>
            <a:r>
              <a:rPr lang="ko-KR" altLang="en-US" sz="421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설치하기</a:t>
            </a:r>
            <a:endParaRPr lang="en-US" altLang="ko-KR" sz="421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11648433" y="6427678"/>
            <a:ext cx="161172" cy="26689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0C9E5-8F98-4BF1-B13E-E6F333489E7F}"/>
              </a:ext>
            </a:extLst>
          </p:cNvPr>
          <p:cNvSpPr txBox="1"/>
          <p:nvPr/>
        </p:nvSpPr>
        <p:spPr>
          <a:xfrm>
            <a:off x="9245600" y="1422400"/>
            <a:ext cx="26289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windows</a:t>
            </a:r>
          </a:p>
          <a:p>
            <a:pPr algn="r">
              <a:lnSpc>
                <a:spcPct val="13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Linux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7573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1567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66C4F-372C-45A8-92A6-965A6F7DD8BA}"/>
              </a:ext>
            </a:extLst>
          </p:cNvPr>
          <p:cNvSpPr txBox="1"/>
          <p:nvPr/>
        </p:nvSpPr>
        <p:spPr>
          <a:xfrm>
            <a:off x="1625600" y="203200"/>
            <a:ext cx="62738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설치하기 </a:t>
            </a:r>
            <a:r>
              <a:rPr lang="en-US" altLang="ko-KR" sz="3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Windows</a:t>
            </a:r>
            <a:endParaRPr lang="ko-KR" altLang="en-US" sz="3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C396B4C-314E-461C-984B-4E4352C354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706" y="1249758"/>
            <a:ext cx="11136316" cy="49732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For Windows – (1)</a:t>
            </a:r>
          </a:p>
          <a:p>
            <a:pPr lvl="1">
              <a:lnSpc>
                <a:spcPct val="100000"/>
              </a:lnSpc>
            </a:pPr>
            <a:r>
              <a:rPr lang="en-US" altLang="ko-KR" sz="2400" dirty="0">
                <a:hlinkClick r:id="rId2"/>
              </a:rPr>
              <a:t>http://www.python.org/downloads</a:t>
            </a:r>
            <a:r>
              <a:rPr lang="ko-KR" altLang="en-US" sz="2400" dirty="0"/>
              <a:t>에서 윈도우용 </a:t>
            </a:r>
            <a:r>
              <a:rPr lang="en-US" altLang="ko-KR" sz="2400" dirty="0"/>
              <a:t>Python</a:t>
            </a:r>
            <a:r>
              <a:rPr lang="ko-KR" altLang="en-US" sz="2400" dirty="0"/>
              <a:t> 언어 패키지 다운로드</a:t>
            </a:r>
            <a:endParaRPr lang="ko-KR" altLang="en-US" sz="2800" dirty="0"/>
          </a:p>
          <a:p>
            <a:pPr lvl="1">
              <a:lnSpc>
                <a:spcPct val="100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E964DB-345A-4C73-A7EC-B08F9052F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2435225"/>
            <a:ext cx="6769100" cy="34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307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1018</Words>
  <Application>Microsoft Office PowerPoint</Application>
  <PresentationFormat>와이드스크린</PresentationFormat>
  <Paragraphs>288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나눔스퀘어</vt:lpstr>
      <vt:lpstr>나눔스퀘어 Light</vt:lpstr>
      <vt:lpstr>Consolas</vt:lpstr>
      <vt:lpstr>HY궁서B</vt:lpstr>
      <vt:lpstr>나눔바른고딕 Light</vt:lpstr>
      <vt:lpstr>Wingdings</vt:lpstr>
      <vt:lpstr>Arial</vt:lpstr>
      <vt:lpstr>나눔스퀘어 Bold</vt:lpstr>
      <vt:lpstr>Apple SD 산돌고딕 Neo 옅은체</vt:lpstr>
      <vt:lpstr>Times</vt:lpstr>
      <vt:lpstr>Yoon 윤고딕 530_TT</vt:lpstr>
      <vt:lpstr>맑은 고딕</vt:lpstr>
      <vt:lpstr>Office 테마</vt:lpstr>
      <vt:lpstr>Python 기초 강의</vt:lpstr>
      <vt:lpstr>PowerPoint 프레젠테이션</vt:lpstr>
      <vt:lpstr>Python의 탄생</vt:lpstr>
      <vt:lpstr>PowerPoint 프레젠테이션</vt:lpstr>
      <vt:lpstr>PowerPoint 프레젠테이션</vt:lpstr>
      <vt:lpstr>PowerPoint 프레젠테이션</vt:lpstr>
      <vt:lpstr>PowerPoint 프레젠테이션</vt:lpstr>
      <vt:lpstr>Python 설치하기</vt:lpstr>
      <vt:lpstr>PowerPoint 프레젠테이션</vt:lpstr>
      <vt:lpstr>PowerPoint 프레젠테이션</vt:lpstr>
      <vt:lpstr>PowerPoint 프레젠테이션</vt:lpstr>
      <vt:lpstr>PowerPoint 프레젠테이션</vt:lpstr>
      <vt:lpstr>Python 살펴보기</vt:lpstr>
      <vt:lpstr>PowerPoint 프레젠테이션</vt:lpstr>
      <vt:lpstr>PowerPoint 프레젠테이션</vt:lpstr>
      <vt:lpstr>PowerPoint 프레젠테이션</vt:lpstr>
      <vt:lpstr>PowerPoint 프레젠테이션</vt:lpstr>
      <vt:lpstr>Python 에디터 알아보기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기초 강의</dc:title>
  <dc:creator>KIMJUNWON</dc:creator>
  <cp:lastModifiedBy>KIMJUNWON</cp:lastModifiedBy>
  <cp:revision>107</cp:revision>
  <dcterms:created xsi:type="dcterms:W3CDTF">2018-03-10T09:53:43Z</dcterms:created>
  <dcterms:modified xsi:type="dcterms:W3CDTF">2018-03-10T14:35:46Z</dcterms:modified>
</cp:coreProperties>
</file>