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88" r:id="rId4"/>
    <p:sldId id="289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07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286" r:id="rId33"/>
  </p:sldIdLst>
  <p:sldSz cx="12192000" cy="6858000"/>
  <p:notesSz cx="6858000" cy="9144000"/>
  <p:embeddedFontLst>
    <p:embeddedFont>
      <p:font typeface="Times" panose="02020603050405020304" pitchFamily="18" charset="0"/>
      <p:regular r:id="rId35"/>
      <p:bold r:id="rId36"/>
      <p:italic r:id="rId37"/>
      <p:boldItalic r:id="rId38"/>
    </p:embeddedFont>
    <p:embeddedFont>
      <p:font typeface="나눔스퀘어" panose="020B0600000101010101" pitchFamily="50" charset="-127"/>
      <p:regular r:id="rId39"/>
    </p:embeddedFont>
    <p:embeddedFont>
      <p:font typeface="나눔스퀘어 Light" panose="020B0600000101010101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HY궁서B" panose="02030600000101010101" pitchFamily="18" charset="-127"/>
      <p:regular r:id="rId43"/>
    </p:embeddedFont>
    <p:embeddedFont>
      <p:font typeface="나눔스퀘어 Bold" panose="020B0600000101010101" pitchFamily="50" charset="-127"/>
      <p:bold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나눔바른고딕 Light" panose="020B0603020101020101" pitchFamily="50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70" autoAdjust="0"/>
  </p:normalViewPr>
  <p:slideViewPr>
    <p:cSldViewPr snapToGrid="0">
      <p:cViewPr varScale="1">
        <p:scale>
          <a:sx n="107" d="100"/>
          <a:sy n="107" d="100"/>
        </p:scale>
        <p:origin x="78" y="132"/>
      </p:cViewPr>
      <p:guideLst/>
    </p:cSldViewPr>
  </p:slideViewPr>
  <p:outlineViewPr>
    <p:cViewPr>
      <p:scale>
        <a:sx n="33" d="100"/>
        <a:sy n="33" d="100"/>
      </p:scale>
      <p:origin x="0" y="-16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4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1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1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39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091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3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21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6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54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26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5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52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3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4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9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3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1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5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C3D6-3504-4017-8F58-C4396324F9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0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CPSSOpenSource/Python-Report-Complie" TargetMode="External"/><Relationship Id="rId4" Type="http://schemas.openxmlformats.org/officeDocument/2006/relationships/hyperlink" Target="https://github.com/CPSSOpenSour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2018.05.14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5 Weeks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(s)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</a:t>
            </a:r>
            <a:r>
              <a:rPr lang="ko-KR" altLang="en-US" dirty="0">
                <a:latin typeface="Consolas" panose="020B0609020204030204" pitchFamily="49" charset="0"/>
              </a:rPr>
              <a:t>의 길이 또는 요소의 전체 개수를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list(v)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ko-KR" altLang="en-US" dirty="0">
                <a:latin typeface="Consolas" panose="020B0609020204030204" pitchFamily="49" charset="0"/>
              </a:rPr>
              <a:t>형을 인자로 받으며 리스트로 만들어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93A2A-BF9D-4B3C-9607-3F9CA87A96AE}"/>
              </a:ext>
            </a:extLst>
          </p:cNvPr>
          <p:cNvSpPr txBox="1"/>
          <p:nvPr/>
        </p:nvSpPr>
        <p:spPr>
          <a:xfrm>
            <a:off x="415706" y="2192090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(“python”)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6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([1,3,5])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(1, ‘b’)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9F9F-4472-43FF-846D-03FC3D34422B}"/>
              </a:ext>
            </a:extLst>
          </p:cNvPr>
          <p:cNvSpPr txBox="1"/>
          <p:nvPr/>
        </p:nvSpPr>
        <p:spPr>
          <a:xfrm>
            <a:off x="415706" y="4682742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list(“python”)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[‘p’, ‘y’, ‘t’, ‘h’, ‘o’, ‘n’]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list((2,4,6,8))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[2,4,6,8]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list({1,2,3,4})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val="41161256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map(function, 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함수와 </a:t>
            </a: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ko-KR" altLang="en-US" dirty="0">
                <a:latin typeface="Consolas" panose="020B0609020204030204" pitchFamily="49" charset="0"/>
              </a:rPr>
              <a:t>형을 인자로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function</a:t>
            </a:r>
            <a:r>
              <a:rPr lang="ko-KR" altLang="en-US" dirty="0">
                <a:latin typeface="Consolas" panose="020B0609020204030204" pitchFamily="49" charset="0"/>
              </a:rPr>
              <a:t>을 걸쳐 그 </a:t>
            </a:r>
            <a:r>
              <a:rPr lang="en-US" altLang="ko-KR" dirty="0">
                <a:latin typeface="Consolas" panose="020B0609020204030204" pitchFamily="49" charset="0"/>
              </a:rPr>
              <a:t>function</a:t>
            </a:r>
            <a:r>
              <a:rPr lang="ko-KR" altLang="en-US" dirty="0">
                <a:latin typeface="Consolas" panose="020B0609020204030204" pitchFamily="49" charset="0"/>
              </a:rPr>
              <a:t>을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통한 실행 결과를 바탕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으로 한 결과들을 묶어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max(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), min(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ko-KR" altLang="en-US" dirty="0">
                <a:latin typeface="Consolas" panose="020B0609020204030204" pitchFamily="49" charset="0"/>
              </a:rPr>
              <a:t>형을 인자로 받으며</a:t>
            </a:r>
            <a:r>
              <a:rPr lang="en-US" altLang="ko-KR" dirty="0">
                <a:latin typeface="Consolas" panose="020B0609020204030204" pitchFamily="49" charset="0"/>
              </a:rPr>
              <a:t>, max </a:t>
            </a:r>
            <a:r>
              <a:rPr lang="ko-KR" altLang="en-US" dirty="0">
                <a:latin typeface="Consolas" panose="020B0609020204030204" pitchFamily="49" charset="0"/>
              </a:rPr>
              <a:t>함수는 최대값을</a:t>
            </a:r>
            <a:r>
              <a:rPr lang="en-US" altLang="ko-KR" dirty="0">
                <a:latin typeface="Consolas" panose="020B0609020204030204" pitchFamily="49" charset="0"/>
              </a:rPr>
              <a:t>, min </a:t>
            </a:r>
            <a:r>
              <a:rPr lang="ko-KR" altLang="en-US" dirty="0">
                <a:latin typeface="Consolas" panose="020B0609020204030204" pitchFamily="49" charset="0"/>
              </a:rPr>
              <a:t>함수는 최소값을 반환함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93A2A-BF9D-4B3C-9607-3F9CA87A96AE}"/>
              </a:ext>
            </a:extLst>
          </p:cNvPr>
          <p:cNvSpPr txBox="1"/>
          <p:nvPr/>
        </p:nvSpPr>
        <p:spPr>
          <a:xfrm>
            <a:off x="415706" y="2466409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def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func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(x): return x*2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&gt;&gt;&gt;list(map(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two_times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, [1,2,3,4]))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[2,4,6,8]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&gt;&gt;&gt;list(map(</a:t>
            </a:r>
            <a:r>
              <a:rPr lang="en-US" altLang="ko-KR" sz="1400" b="1" dirty="0">
                <a:latin typeface="Consolas" panose="020B0609020204030204" pitchFamily="49" charset="0"/>
                <a:sym typeface="Wingdings" panose="05000000000000000000" pitchFamily="2" charset="2"/>
              </a:rPr>
              <a:t>lambda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func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x*2, [1,2,3,4])) #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위와 같음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[2,4,6,8]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4692F-B309-40B4-8291-8281638D2DA4}"/>
              </a:ext>
            </a:extLst>
          </p:cNvPr>
          <p:cNvSpPr txBox="1"/>
          <p:nvPr/>
        </p:nvSpPr>
        <p:spPr>
          <a:xfrm>
            <a:off x="415706" y="5276155"/>
            <a:ext cx="585295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min([1,2,4,5])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max(‘python’)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‘y’</a:t>
            </a:r>
          </a:p>
        </p:txBody>
      </p:sp>
    </p:spTree>
    <p:extLst>
      <p:ext uri="{BB962C8B-B14F-4D97-AF65-F5344CB8AC3E}">
        <p14:creationId xmlns:p14="http://schemas.microsoft.com/office/powerpoint/2010/main" val="29800972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type(object)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latin typeface="Consolas" panose="020B0609020204030204" pitchFamily="49" charset="0"/>
              </a:rPr>
              <a:t>의 타입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클래스 형태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을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tuple(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ko-KR" altLang="en-US" dirty="0">
                <a:latin typeface="Consolas" panose="020B0609020204030204" pitchFamily="49" charset="0"/>
              </a:rPr>
              <a:t>형을 인자로 받으며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튜플</a:t>
            </a:r>
            <a:r>
              <a:rPr lang="ko-KR" altLang="en-US" dirty="0">
                <a:latin typeface="Consolas" panose="020B0609020204030204" pitchFamily="49" charset="0"/>
              </a:rPr>
              <a:t> 형태로 바꿔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6E33C-88AE-496E-AB95-B40E04BFA723}"/>
              </a:ext>
            </a:extLst>
          </p:cNvPr>
          <p:cNvSpPr txBox="1"/>
          <p:nvPr/>
        </p:nvSpPr>
        <p:spPr>
          <a:xfrm>
            <a:off x="415706" y="2188966"/>
            <a:ext cx="585295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type(2)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&lt;class ‘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’&gt;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type([2, 4])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&lt;class ‘list’&gt;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DFCA-9850-4BB2-A789-953AC4AEC663}"/>
              </a:ext>
            </a:extLst>
          </p:cNvPr>
          <p:cNvSpPr txBox="1"/>
          <p:nvPr/>
        </p:nvSpPr>
        <p:spPr>
          <a:xfrm>
            <a:off x="415706" y="4222417"/>
            <a:ext cx="585295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tuple(“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”)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a’,’b’,’c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tuple([2, 4, 6, 8])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(2, 4, 6, 8)</a:t>
            </a:r>
          </a:p>
        </p:txBody>
      </p:sp>
    </p:spTree>
    <p:extLst>
      <p:ext uri="{BB962C8B-B14F-4D97-AF65-F5344CB8AC3E}">
        <p14:creationId xmlns:p14="http://schemas.microsoft.com/office/powerpoint/2010/main" val="35757922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range(start, end, step)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형을 인자로 받으며 해당하는 범위의 값을 반복 가능한 객체로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인수가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개라면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시작 값이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부터 시작함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인수가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개라면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시작 숫자와 끝 숫자를 나타내며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끝 숫자까지 범위가 포함되지 않음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인수가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개라면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숫자 사의 거리를 조절함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4692F-B309-40B4-8291-8281638D2DA4}"/>
              </a:ext>
            </a:extLst>
          </p:cNvPr>
          <p:cNvSpPr txBox="1"/>
          <p:nvPr/>
        </p:nvSpPr>
        <p:spPr>
          <a:xfrm>
            <a:off x="415706" y="3730383"/>
            <a:ext cx="8349471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list(range(6))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[0, 1, 2, 3, 4, 5]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list(range(1, 7))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[1, 2, 3, 4, 5, 6 ,7]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list(range(0, -7))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[0, -1, -2, -3, -4, -5, -6]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list(range(1, 10, 3))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[1, 4, 7]</a:t>
            </a:r>
          </a:p>
        </p:txBody>
      </p:sp>
    </p:spTree>
    <p:extLst>
      <p:ext uri="{BB962C8B-B14F-4D97-AF65-F5344CB8AC3E}">
        <p14:creationId xmlns:p14="http://schemas.microsoft.com/office/powerpoint/2010/main" val="28379194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문자열 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str</a:t>
            </a:r>
            <a:r>
              <a:rPr lang="en-US" altLang="ko-KR" dirty="0">
                <a:latin typeface="Consolas" panose="020B0609020204030204" pitchFamily="49" charset="0"/>
              </a:rPr>
              <a:t>(String)</a:t>
            </a:r>
            <a:r>
              <a:rPr lang="ko-KR" altLang="en-US" dirty="0">
                <a:latin typeface="Consolas" panose="020B0609020204030204" pitchFamily="49" charset="0"/>
              </a:rPr>
              <a:t>형을 가진 인스턴스에 제공되는 내장 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format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지정된 형식이 포함된 문자열을 값을 변환한 문자열로 바꿔주고 반환하는 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번호를 활용하여 넣기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이름을 활용하여 넣기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sz="105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번호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ko-KR" altLang="en-US" dirty="0">
                <a:latin typeface="Consolas" panose="020B0609020204030204" pitchFamily="49" charset="0"/>
              </a:rPr>
              <a:t>이름을 활용하여 넣기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6DCA-8579-4840-A05C-DEB8D2E67141}"/>
              </a:ext>
            </a:extLst>
          </p:cNvPr>
          <p:cNvSpPr txBox="1"/>
          <p:nvPr/>
        </p:nvSpPr>
        <p:spPr>
          <a:xfrm>
            <a:off x="794528" y="3560567"/>
            <a:ext cx="585295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“Hello, {0}”.format(‘python’)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‘Hello, python’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“{0}, {1}”.format(‘hello’, ‘python’)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‘Hello, python’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10518-C1FB-443C-B602-0DCBCC126CBA}"/>
              </a:ext>
            </a:extLst>
          </p:cNvPr>
          <p:cNvSpPr txBox="1"/>
          <p:nvPr/>
        </p:nvSpPr>
        <p:spPr>
          <a:xfrm>
            <a:off x="794529" y="4899512"/>
            <a:ext cx="8362171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“Hello, {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lang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}! My name is {name}”.format(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lang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=‘python’, name=‘bob’)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B6867-D7A2-4EAC-8B76-B85E49B04EBA}"/>
              </a:ext>
            </a:extLst>
          </p:cNvPr>
          <p:cNvSpPr txBox="1"/>
          <p:nvPr/>
        </p:nvSpPr>
        <p:spPr>
          <a:xfrm>
            <a:off x="794529" y="5676281"/>
            <a:ext cx="8362171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“Hello, {0}! My name is {name}”.format(‘python’, name=‘bob’)</a:t>
            </a:r>
          </a:p>
        </p:txBody>
      </p:sp>
    </p:spTree>
    <p:extLst>
      <p:ext uri="{BB962C8B-B14F-4D97-AF65-F5344CB8AC3E}">
        <p14:creationId xmlns:p14="http://schemas.microsoft.com/office/powerpoint/2010/main" val="6124731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정렬하기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왼쪽 </a:t>
            </a:r>
            <a:r>
              <a:rPr lang="en-US" altLang="ko-KR" dirty="0"/>
              <a:t>&amp; </a:t>
            </a:r>
            <a:r>
              <a:rPr lang="ko-KR" altLang="en-US" dirty="0"/>
              <a:t>오른쪽 </a:t>
            </a:r>
            <a:r>
              <a:rPr lang="en-US" altLang="ko-KR" dirty="0"/>
              <a:t>&amp; </a:t>
            </a:r>
            <a:r>
              <a:rPr lang="ko-KR" altLang="en-US" dirty="0"/>
              <a:t>가운데 정렬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공백에 문자 채워 넣기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소수점 표현하기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5471D-E5F2-43EB-B2F8-136C7B9FAC5E}"/>
              </a:ext>
            </a:extLst>
          </p:cNvPr>
          <p:cNvSpPr txBox="1"/>
          <p:nvPr/>
        </p:nvSpPr>
        <p:spPr>
          <a:xfrm>
            <a:off x="881664" y="2278903"/>
            <a:ext cx="10204399" cy="129266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“{0:&lt;10}”.format(“hi”) # index:&lt;n = index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번째는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자리 만큼 자리를 만들고 왼쪽으로 정렬하도록 지정함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‘hi        ‘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“{0:&gt;10}”.format(“hi”) # index:&gt;n =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위 기능과 같으며 오른쪽 정렬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        hi’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“{0:^10}”.format(“hi”) # index:^n =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위 기능과 같으며 가운데 정렬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    hi    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15F0F-8FC2-4ABC-8C57-3F5AD857D238}"/>
              </a:ext>
            </a:extLst>
          </p:cNvPr>
          <p:cNvSpPr txBox="1"/>
          <p:nvPr/>
        </p:nvSpPr>
        <p:spPr>
          <a:xfrm>
            <a:off x="881663" y="4140433"/>
            <a:ext cx="10204399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&gt;&gt;&gt;”{0^=10}”.format(‘hi’)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‘====hi====‘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&gt;&gt;&gt;”{0:!&lt;10}”.format(‘hi’)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‘hi!!!!!!!!’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F684B-2160-46C2-8E95-464E4E1B1EF3}"/>
              </a:ext>
            </a:extLst>
          </p:cNvPr>
          <p:cNvSpPr txBox="1"/>
          <p:nvPr/>
        </p:nvSpPr>
        <p:spPr>
          <a:xfrm>
            <a:off x="822960" y="5619908"/>
            <a:ext cx="10263101" cy="52322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&gt;&gt;&gt;”{0:6.3f}”.format(3.42)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  3.420’</a:t>
            </a:r>
          </a:p>
        </p:txBody>
      </p:sp>
    </p:spTree>
    <p:extLst>
      <p:ext uri="{BB962C8B-B14F-4D97-AF65-F5344CB8AC3E}">
        <p14:creationId xmlns:p14="http://schemas.microsoft.com/office/powerpoint/2010/main" val="32900002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 </a:t>
            </a:r>
            <a:r>
              <a:rPr lang="ko-KR" altLang="en-US" dirty="0">
                <a:latin typeface="Consolas" panose="020B0609020204030204" pitchFamily="49" charset="0"/>
              </a:rPr>
              <a:t>문자열 </a:t>
            </a:r>
            <a:r>
              <a:rPr lang="en-US" altLang="ko-KR" dirty="0">
                <a:latin typeface="Consolas" panose="020B0609020204030204" pitchFamily="49" charset="0"/>
              </a:rPr>
              <a:t>formatting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format </a:t>
            </a:r>
            <a:r>
              <a:rPr lang="ko-KR" altLang="en-US" dirty="0">
                <a:latin typeface="Consolas" panose="020B0609020204030204" pitchFamily="49" charset="0"/>
              </a:rPr>
              <a:t>함수와 역할은 비슷하나 표현식</a:t>
            </a:r>
            <a:r>
              <a:rPr lang="en-US" altLang="ko-KR" dirty="0">
                <a:latin typeface="Consolas" panose="020B0609020204030204" pitchFamily="49" charset="0"/>
              </a:rPr>
              <a:t>, Directory</a:t>
            </a:r>
            <a:r>
              <a:rPr lang="ko-KR" altLang="en-US" dirty="0">
                <a:latin typeface="Consolas" panose="020B0609020204030204" pitchFamily="49" charset="0"/>
              </a:rPr>
              <a:t>를 추가로 사용할 수 있음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Format </a:t>
            </a:r>
            <a:r>
              <a:rPr lang="ko-KR" altLang="en-US" dirty="0">
                <a:latin typeface="Consolas" panose="020B0609020204030204" pitchFamily="49" charset="0"/>
              </a:rPr>
              <a:t>함수를 사용했을 때보다 더 간략하게 형식 지정을 할 수 있음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Python 3.6</a:t>
            </a:r>
            <a:r>
              <a:rPr lang="ko-KR" altLang="en-US" dirty="0">
                <a:latin typeface="Consolas" panose="020B0609020204030204" pitchFamily="49" charset="0"/>
              </a:rPr>
              <a:t>이상에서 사용 가능하며 하위 버전은 호환되지 않음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5471D-E5F2-43EB-B2F8-136C7B9FAC5E}"/>
              </a:ext>
            </a:extLst>
          </p:cNvPr>
          <p:cNvSpPr txBox="1"/>
          <p:nvPr/>
        </p:nvSpPr>
        <p:spPr>
          <a:xfrm>
            <a:off x="881664" y="3278467"/>
            <a:ext cx="10204399" cy="269304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name = ‘bob’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age = 31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f’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나의 이름은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{name}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나이는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{age}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나의 이름은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bob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나이는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31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#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표현식 지원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age = 30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f’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내년이면 난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{age+1}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살입니다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.‘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내년이면 난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31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살입니다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# </a:t>
            </a:r>
            <a:r>
              <a:rPr lang="ko-KR" altLang="en-US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딕셔너리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dic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 = {‘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name’:’bob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’, ‘age’:31}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f’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나의 이름은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{d[‘name’]}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나이는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{d[‘age’]}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나의 이름은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bob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나이는 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31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입니다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.’</a:t>
            </a:r>
          </a:p>
          <a:p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85621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count(</a:t>
            </a:r>
            <a:r>
              <a:rPr lang="en-US" altLang="ko-KR" dirty="0" err="1">
                <a:latin typeface="Consolas" panose="020B0609020204030204" pitchFamily="49" charset="0"/>
              </a:rPr>
              <a:t>chr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문자를 인자로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문자 </a:t>
            </a:r>
            <a:r>
              <a:rPr lang="en-US" altLang="ko-KR" dirty="0" err="1">
                <a:latin typeface="Consolas" panose="020B0609020204030204" pitchFamily="49" charset="0"/>
              </a:rPr>
              <a:t>chr</a:t>
            </a:r>
            <a:r>
              <a:rPr lang="ko-KR" altLang="en-US" dirty="0">
                <a:latin typeface="Consolas" panose="020B0609020204030204" pitchFamily="49" charset="0"/>
              </a:rPr>
              <a:t>의 개수를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find(</a:t>
            </a:r>
            <a:r>
              <a:rPr lang="en-US" altLang="ko-KR" dirty="0" err="1">
                <a:latin typeface="Consolas" panose="020B0609020204030204" pitchFamily="49" charset="0"/>
              </a:rPr>
              <a:t>chr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문자를 인자로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문자 </a:t>
            </a:r>
            <a:r>
              <a:rPr lang="en-US" altLang="ko-KR" dirty="0" err="1">
                <a:latin typeface="Consolas" panose="020B0609020204030204" pitchFamily="49" charset="0"/>
              </a:rPr>
              <a:t>chr</a:t>
            </a:r>
            <a:r>
              <a:rPr lang="ko-KR" altLang="en-US" dirty="0">
                <a:latin typeface="Consolas" panose="020B0609020204030204" pitchFamily="49" charset="0"/>
              </a:rPr>
              <a:t>이 처음으로 나온 위치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인덱스 번호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찾지 못했을 경우에는 </a:t>
            </a:r>
            <a:r>
              <a:rPr lang="en-US" altLang="ko-KR" dirty="0">
                <a:latin typeface="Consolas" panose="020B0609020204030204" pitchFamily="49" charset="0"/>
              </a:rPr>
              <a:t>-1</a:t>
            </a:r>
            <a:r>
              <a:rPr lang="ko-KR" altLang="en-US" dirty="0">
                <a:latin typeface="Consolas" panose="020B0609020204030204" pitchFamily="49" charset="0"/>
              </a:rPr>
              <a:t>을 반환함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6E33C-88AE-496E-AB95-B40E04BFA723}"/>
              </a:ext>
            </a:extLst>
          </p:cNvPr>
          <p:cNvSpPr txBox="1"/>
          <p:nvPr/>
        </p:nvSpPr>
        <p:spPr>
          <a:xfrm>
            <a:off x="781466" y="2259034"/>
            <a:ext cx="5852952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‘hobby’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a.count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(‘b’)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DFCA-9850-4BB2-A789-953AC4AEC663}"/>
              </a:ext>
            </a:extLst>
          </p:cNvPr>
          <p:cNvSpPr txBox="1"/>
          <p:nvPr/>
        </p:nvSpPr>
        <p:spPr>
          <a:xfrm>
            <a:off x="781466" y="4679617"/>
            <a:ext cx="5852952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“Python is best choice”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a.find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(‘b’)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10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a.find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(‘k’)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1248813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index(</a:t>
            </a:r>
            <a:r>
              <a:rPr lang="en-US" altLang="ko-KR" dirty="0" err="1">
                <a:latin typeface="Consolas" panose="020B0609020204030204" pitchFamily="49" charset="0"/>
              </a:rPr>
              <a:t>chr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Find </a:t>
            </a:r>
            <a:r>
              <a:rPr lang="ko-KR" altLang="en-US" dirty="0">
                <a:latin typeface="Consolas" panose="020B0609020204030204" pitchFamily="49" charset="0"/>
              </a:rPr>
              <a:t>함수와 같음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찾지 못했을 경우에는 </a:t>
            </a:r>
            <a:r>
              <a:rPr lang="en-US" altLang="ko-KR" dirty="0">
                <a:latin typeface="Consolas" panose="020B0609020204030204" pitchFamily="49" charset="0"/>
              </a:rPr>
              <a:t>-1</a:t>
            </a:r>
            <a:r>
              <a:rPr lang="ko-KR" altLang="en-US" dirty="0">
                <a:latin typeface="Consolas" panose="020B0609020204030204" pitchFamily="49" charset="0"/>
              </a:rPr>
              <a:t>을 반환하는 것이 아닌 </a:t>
            </a:r>
            <a:r>
              <a:rPr lang="en-US" altLang="ko-KR" dirty="0" err="1">
                <a:latin typeface="Consolas" panose="020B0609020204030204" pitchFamily="49" charset="0"/>
              </a:rPr>
              <a:t>ValueError</a:t>
            </a:r>
            <a:r>
              <a:rPr lang="ko-KR" altLang="en-US" dirty="0">
                <a:latin typeface="Consolas" panose="020B0609020204030204" pitchFamily="49" charset="0"/>
              </a:rPr>
              <a:t>가 발생함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join(</a:t>
            </a:r>
            <a:r>
              <a:rPr lang="en-US" altLang="ko-KR" dirty="0" err="1">
                <a:latin typeface="Consolas" panose="020B0609020204030204" pitchFamily="49" charset="0"/>
              </a:rPr>
              <a:t>str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문자열을 인자로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str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문자 사이 사이에 해당 인스턴스 문자를 끼워 넣음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DFCA-9850-4BB2-A789-953AC4AEC663}"/>
              </a:ext>
            </a:extLst>
          </p:cNvPr>
          <p:cNvSpPr txBox="1"/>
          <p:nvPr/>
        </p:nvSpPr>
        <p:spPr>
          <a:xfrm>
            <a:off x="807592" y="2824691"/>
            <a:ext cx="6768866" cy="129266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“Python is best choice”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a.index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(‘b’)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10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a.index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(‘k’)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Traceback (most recent call last): File "&lt;stdin&gt;", line 1, </a:t>
            </a:r>
            <a:r>
              <a:rPr lang="en-US" altLang="ko-KR" sz="1300" b="1" dirty="0">
                <a:latin typeface="Consolas" panose="020B0609020204030204" pitchFamily="49" charset="0"/>
              </a:rPr>
              <a:t>in</a:t>
            </a:r>
            <a:r>
              <a:rPr lang="en-US" altLang="ko-KR" sz="1300" dirty="0">
                <a:latin typeface="Consolas" panose="020B0609020204030204" pitchFamily="49" charset="0"/>
              </a:rPr>
              <a:t> &lt;module&gt;</a:t>
            </a:r>
          </a:p>
          <a:p>
            <a:r>
              <a:rPr lang="en-US" altLang="ko-KR" sz="1300" dirty="0" err="1">
                <a:latin typeface="Consolas" panose="020B0609020204030204" pitchFamily="49" charset="0"/>
              </a:rPr>
              <a:t>ValueError</a:t>
            </a:r>
            <a:r>
              <a:rPr lang="en-US" altLang="ko-KR" sz="1300" dirty="0">
                <a:latin typeface="Consolas" panose="020B0609020204030204" pitchFamily="49" charset="0"/>
              </a:rPr>
              <a:t>: substring </a:t>
            </a:r>
            <a:r>
              <a:rPr lang="en-US" altLang="ko-KR" sz="1300" b="1" dirty="0">
                <a:latin typeface="Consolas" panose="020B0609020204030204" pitchFamily="49" charset="0"/>
              </a:rPr>
              <a:t>not</a:t>
            </a:r>
            <a:r>
              <a:rPr lang="en-US" altLang="ko-KR" sz="1300" dirty="0">
                <a:latin typeface="Consolas" panose="020B0609020204030204" pitchFamily="49" charset="0"/>
              </a:rPr>
              <a:t> found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9C26D-75AA-45E0-B10A-EE16A9CB4CED}"/>
              </a:ext>
            </a:extLst>
          </p:cNvPr>
          <p:cNvSpPr txBox="1"/>
          <p:nvPr/>
        </p:nvSpPr>
        <p:spPr>
          <a:xfrm>
            <a:off x="807592" y="5186515"/>
            <a:ext cx="6768866" cy="69249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split=‘,’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split.join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(‘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abcde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’)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a,b,c,d,e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1445432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replace(target, to)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문자열을 인자로 받으며</a:t>
            </a:r>
            <a:r>
              <a:rPr lang="en-US" altLang="ko-KR" dirty="0">
                <a:latin typeface="Consolas" panose="020B0609020204030204" pitchFamily="49" charset="0"/>
              </a:rPr>
              <a:t>, target</a:t>
            </a:r>
            <a:r>
              <a:rPr lang="ko-KR" altLang="en-US" dirty="0">
                <a:latin typeface="Consolas" panose="020B0609020204030204" pitchFamily="49" charset="0"/>
              </a:rPr>
              <a:t> 문자열을 </a:t>
            </a:r>
            <a:r>
              <a:rPr lang="en-US" altLang="ko-KR" dirty="0">
                <a:latin typeface="Consolas" panose="020B0609020204030204" pitchFamily="49" charset="0"/>
              </a:rPr>
              <a:t>to </a:t>
            </a:r>
            <a:r>
              <a:rPr lang="ko-KR" altLang="en-US" dirty="0">
                <a:latin typeface="Consolas" panose="020B0609020204030204" pitchFamily="49" charset="0"/>
              </a:rPr>
              <a:t>문자열로 바꾼 후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split(</a:t>
            </a:r>
            <a:r>
              <a:rPr lang="en-US" altLang="ko-KR" dirty="0" err="1">
                <a:latin typeface="Consolas" panose="020B0609020204030204" pitchFamily="49" charset="0"/>
              </a:rPr>
              <a:t>chr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Consolas" panose="020B0609020204030204" pitchFamily="49" charset="0"/>
              </a:rPr>
              <a:t>문자열를</a:t>
            </a:r>
            <a:r>
              <a:rPr lang="ko-KR" altLang="en-US" dirty="0">
                <a:latin typeface="Consolas" panose="020B0609020204030204" pitchFamily="49" charset="0"/>
              </a:rPr>
              <a:t> 인자로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문자열 촉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단위로 나눠서 리스트로 반환함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6DFCA-9850-4BB2-A789-953AC4AEC663}"/>
              </a:ext>
            </a:extLst>
          </p:cNvPr>
          <p:cNvSpPr txBox="1"/>
          <p:nvPr/>
        </p:nvSpPr>
        <p:spPr>
          <a:xfrm>
            <a:off x="861380" y="2349103"/>
            <a:ext cx="6768866" cy="69249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a= “python is Best Choice”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a.replace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(‘Best Choice’, ‘good’)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‘python is 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E377C-5B4E-449C-8FB6-0A918DF5337F}"/>
              </a:ext>
            </a:extLst>
          </p:cNvPr>
          <p:cNvSpPr txBox="1"/>
          <p:nvPr/>
        </p:nvSpPr>
        <p:spPr>
          <a:xfrm>
            <a:off x="861380" y="4249620"/>
            <a:ext cx="6768866" cy="129266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a=“hello world python!”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a.split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() # </a:t>
            </a:r>
            <a:r>
              <a:rPr lang="ko-KR" altLang="en-US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인자값이</a:t>
            </a:r>
            <a:r>
              <a:rPr lang="ko-KR" altLang="en-US" sz="1300" dirty="0">
                <a:latin typeface="Consolas" panose="020B0609020204030204" pitchFamily="49" charset="0"/>
                <a:sym typeface="Wingdings" panose="05000000000000000000" pitchFamily="2" charset="2"/>
              </a:rPr>
              <a:t> 없으면 기본값으로 스페이스</a:t>
            </a:r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[‘hello’, ‘world’, ‘python!’]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‘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a:b:c:d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a.split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(‘:’)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[‘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a’,’b’,’c’,’d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2925634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3200" dirty="0"/>
              <a:t>내장 함수</a:t>
            </a:r>
            <a:r>
              <a:rPr lang="en-US" altLang="ko-KR" sz="3200" dirty="0"/>
              <a:t> </a:t>
            </a:r>
            <a:r>
              <a:rPr lang="ko-KR" altLang="en-US" sz="3200" dirty="0"/>
              <a:t>및 외장 함수</a:t>
            </a:r>
            <a:br>
              <a:rPr lang="en-US" altLang="ko-KR" sz="3200" dirty="0"/>
            </a:b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(Module)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패키지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외장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외장 함수 </a:t>
            </a:r>
            <a:r>
              <a:rPr lang="en-US" altLang="ko-KR" dirty="0"/>
              <a:t>(External Function)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Consolas" panose="020B0609020204030204" pitchFamily="49" charset="0"/>
              </a:rPr>
              <a:t>파이썬</a:t>
            </a:r>
            <a:r>
              <a:rPr lang="ko-KR" altLang="en-US" dirty="0">
                <a:latin typeface="Consolas" panose="020B0609020204030204" pitchFamily="49" charset="0"/>
              </a:rPr>
              <a:t> 라이브러리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이미 정의되어 있는 유용하게 사용할 수 있는 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대표적으로 </a:t>
            </a:r>
            <a:r>
              <a:rPr lang="en-US" altLang="ko-KR" dirty="0">
                <a:latin typeface="Consolas" panose="020B0609020204030204" pitchFamily="49" charset="0"/>
              </a:rPr>
              <a:t>sys, </a:t>
            </a:r>
            <a:r>
              <a:rPr lang="en-US" altLang="ko-KR" dirty="0" err="1">
                <a:latin typeface="Consolas" panose="020B0609020204030204" pitchFamily="49" charset="0"/>
              </a:rPr>
              <a:t>os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모듈이 있음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이 외에도 무수히 많음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직접 찾아보는 것을 권함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latin typeface="Consolas" panose="020B0609020204030204" pitchFamily="49" charset="0"/>
              </a:rPr>
              <a:t>를 이용하여 모듈을 가져와 사용함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os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환경 변수나 디렉터리</a:t>
            </a:r>
            <a:r>
              <a:rPr lang="en-US" altLang="ko-KR" dirty="0"/>
              <a:t>, </a:t>
            </a:r>
            <a:r>
              <a:rPr lang="ko-KR" altLang="en-US" dirty="0"/>
              <a:t>파일 등의 </a:t>
            </a:r>
            <a:r>
              <a:rPr lang="en-US" altLang="ko-KR" dirty="0"/>
              <a:t>OS </a:t>
            </a:r>
            <a:r>
              <a:rPr lang="ko-KR" altLang="en-US" dirty="0"/>
              <a:t>자원을 제어할 수 있게 해주는 모듈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sys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인터프리터가 제공하는 변수들과 함수들을 직접 제어할 수 있게 해주는 모듈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0881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외장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sys.argv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프로그램을 실행할 때 첨부 값으로 넣어준 인자 값들을 모아둔 변수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sys.exit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프로그램을 중단함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42B3-6681-4E35-A8EE-AD094600E336}"/>
              </a:ext>
            </a:extLst>
          </p:cNvPr>
          <p:cNvSpPr txBox="1"/>
          <p:nvPr/>
        </p:nvSpPr>
        <p:spPr>
          <a:xfrm>
            <a:off x="848317" y="2179286"/>
            <a:ext cx="6768866" cy="1492716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# test.py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import sys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print(</a:t>
            </a:r>
            <a:r>
              <a:rPr lang="en-US" altLang="ko-KR" sz="1300" dirty="0" err="1">
                <a:latin typeface="Consolas" panose="020B0609020204030204" pitchFamily="49" charset="0"/>
                <a:sym typeface="Wingdings" panose="05000000000000000000" pitchFamily="2" charset="2"/>
              </a:rPr>
              <a:t>sys.argv</a:t>
            </a:r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# Command Prompt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C:/Users/CPSS&gt;python test.py you need to python</a:t>
            </a:r>
          </a:p>
          <a:p>
            <a:r>
              <a:rPr lang="en-US" altLang="ko-KR" sz="1300" dirty="0">
                <a:latin typeface="Consolas" panose="020B0609020204030204" pitchFamily="49" charset="0"/>
                <a:sym typeface="Wingdings" panose="05000000000000000000" pitchFamily="2" charset="2"/>
              </a:rPr>
              <a:t>[‘test.py’, ‘you’, ‘need’, ‘to’, ‘python’]</a:t>
            </a:r>
          </a:p>
        </p:txBody>
      </p:sp>
    </p:spTree>
    <p:extLst>
      <p:ext uri="{BB962C8B-B14F-4D97-AF65-F5344CB8AC3E}">
        <p14:creationId xmlns:p14="http://schemas.microsoft.com/office/powerpoint/2010/main" val="1921250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외장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sys.path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프로그램을 실행할 때 첨부 값으로 넣어준 인자 값들을 모아둔 변수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경로에 상관없이 어디서나 호출 가능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모듈 경로 추가하기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sys.path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list</a:t>
            </a:r>
            <a:r>
              <a:rPr lang="ko-KR" altLang="en-US" dirty="0">
                <a:latin typeface="Consolas" panose="020B0609020204030204" pitchFamily="49" charset="0"/>
              </a:rPr>
              <a:t>형이므로</a:t>
            </a:r>
            <a:r>
              <a:rPr lang="en-US" altLang="ko-KR" dirty="0">
                <a:latin typeface="Consolas" panose="020B0609020204030204" pitchFamily="49" charset="0"/>
              </a:rPr>
              <a:t> append </a:t>
            </a:r>
            <a:r>
              <a:rPr lang="ko-KR" altLang="en-US" dirty="0">
                <a:latin typeface="Consolas" panose="020B0609020204030204" pitchFamily="49" charset="0"/>
              </a:rPr>
              <a:t>내장 함수를 사용하여 추가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42B3-6681-4E35-A8EE-AD094600E336}"/>
              </a:ext>
            </a:extLst>
          </p:cNvPr>
          <p:cNvSpPr txBox="1"/>
          <p:nvPr/>
        </p:nvSpPr>
        <p:spPr>
          <a:xfrm>
            <a:off x="814027" y="2933666"/>
            <a:ext cx="6768866" cy="116955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sys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</a:rPr>
              <a:t>sys.path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['', 'C:\\Windows\\SYSTEM32\\python36.zip', 'c:\\Python36\\DLLs', 'c:\\Python36\\lib', 'c:\\Python36', 'c:\\Python36\\lib\\site-packages']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9397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외장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os.environ</a:t>
            </a:r>
            <a:r>
              <a:rPr lang="en-US" altLang="ko-KR" dirty="0">
                <a:latin typeface="Consolas" panose="020B0609020204030204" pitchFamily="49" charset="0"/>
              </a:rPr>
              <a:t>(v)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시스템 환경 변수 값을 가져오는 함수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디렉토리 위치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os.chdir</a:t>
            </a:r>
            <a:r>
              <a:rPr lang="en-US" altLang="ko-KR" dirty="0">
                <a:latin typeface="Consolas" panose="020B0609020204030204" pitchFamily="49" charset="0"/>
              </a:rPr>
              <a:t>(path) : </a:t>
            </a:r>
            <a:r>
              <a:rPr lang="ko-KR" altLang="en-US" dirty="0">
                <a:latin typeface="Consolas" panose="020B0609020204030204" pitchFamily="49" charset="0"/>
              </a:rPr>
              <a:t>현재 디렉토리 위치 변경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os.getcwd</a:t>
            </a:r>
            <a:r>
              <a:rPr lang="en-US" altLang="ko-KR" dirty="0">
                <a:latin typeface="Consolas" panose="020B0609020204030204" pitchFamily="49" charset="0"/>
              </a:rPr>
              <a:t>() : </a:t>
            </a:r>
            <a:r>
              <a:rPr lang="ko-KR" altLang="en-US" dirty="0">
                <a:latin typeface="Consolas" panose="020B0609020204030204" pitchFamily="49" charset="0"/>
              </a:rPr>
              <a:t>현재 디렉토리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os.system</a:t>
            </a:r>
            <a:r>
              <a:rPr lang="en-US" altLang="ko-KR" dirty="0">
                <a:latin typeface="Consolas" panose="020B0609020204030204" pitchFamily="49" charset="0"/>
              </a:rPr>
              <a:t>(command)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문자열을 인자 값으로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시스템에 내장된 프로그램이나 명령어를 호출함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42B3-6681-4E35-A8EE-AD094600E336}"/>
              </a:ext>
            </a:extLst>
          </p:cNvPr>
          <p:cNvSpPr txBox="1"/>
          <p:nvPr/>
        </p:nvSpPr>
        <p:spPr>
          <a:xfrm>
            <a:off x="814026" y="2288207"/>
            <a:ext cx="6949410" cy="738664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b="1" dirty="0"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os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</a:rPr>
              <a:t>os.environ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environ({'PROGRAMFILES': 'C:\\Program Files', 'APPDATA': … skip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…})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07183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</a:t>
            </a: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</a:t>
            </a: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패키지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17921" y="6392510"/>
            <a:ext cx="370813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558268" y="1422400"/>
            <a:ext cx="431623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(Module)</a:t>
            </a: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패키지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(Package)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0268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모듈</a:t>
            </a:r>
            <a:r>
              <a:rPr lang="en-US" altLang="ko-KR" dirty="0">
                <a:latin typeface="Consolas" panose="020B0609020204030204" pitchFamily="49" charset="0"/>
              </a:rPr>
              <a:t>(Module)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함수나 변수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또는 클래스들을 모아 놓은 파일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다른 </a:t>
            </a:r>
            <a:r>
              <a:rPr lang="en-US" altLang="ko-KR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Consolas" panose="020B0609020204030204" pitchFamily="49" charset="0"/>
              </a:rPr>
              <a:t> 프로그램에서 불러와 사용할 수 있음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ko-KR" altLang="en-US" dirty="0" err="1">
                <a:latin typeface="Consolas" panose="020B0609020204030204" pitchFamily="49" charset="0"/>
              </a:rPr>
              <a:t>예약어를</a:t>
            </a:r>
            <a:r>
              <a:rPr lang="ko-KR" altLang="en-US" dirty="0">
                <a:latin typeface="Consolas" panose="020B0609020204030204" pitchFamily="49" charset="0"/>
              </a:rPr>
              <a:t> 사용하여 모듈을 불러와 사용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모듈 내 함수 호출하기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CC657-6D8E-4D8D-A640-16AC6853B009}"/>
              </a:ext>
            </a:extLst>
          </p:cNvPr>
          <p:cNvSpPr txBox="1"/>
          <p:nvPr/>
        </p:nvSpPr>
        <p:spPr>
          <a:xfrm>
            <a:off x="2929696" y="1355878"/>
            <a:ext cx="1382327" cy="30777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import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이름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32DB8-04C6-4583-A281-D2C82A559A0C}"/>
              </a:ext>
            </a:extLst>
          </p:cNvPr>
          <p:cNvSpPr txBox="1"/>
          <p:nvPr/>
        </p:nvSpPr>
        <p:spPr>
          <a:xfrm>
            <a:off x="545084" y="3689021"/>
            <a:ext cx="10347033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# my_module.py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print(“hello! %s” %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import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my_module.print_str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(‘world!’)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4023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모듈 내 특정 함수만 가져와 사용하기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32DB8-04C6-4583-A281-D2C82A559A0C}"/>
              </a:ext>
            </a:extLst>
          </p:cNvPr>
          <p:cNvSpPr txBox="1"/>
          <p:nvPr/>
        </p:nvSpPr>
        <p:spPr>
          <a:xfrm>
            <a:off x="505547" y="1753321"/>
            <a:ext cx="10772053" cy="418576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# my_module.py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print(“hello! %s” %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print_other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print(“Your name: %s” %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def test():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pass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from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#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모듈에서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함수만 가져와 사용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(‘world!’)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hello world!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from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, test            #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모듈에서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, test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함수와 가져와 사용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test()                                           # pass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만 있기에 아무것도 실행할 것이 없음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print_other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(‘world’)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NameError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name ‘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print_other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’ is not defined         #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모듈에서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print_other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함수를 가져오지 않았음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from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import *                          #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my_module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모듈에 있는 모든 함수를 가져와 사용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1507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9"/>
            <a:ext cx="11905834" cy="33222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__name__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해당 모듈의 이름을 저장해둔 </a:t>
            </a:r>
            <a:r>
              <a:rPr lang="en-US" altLang="ko-KR" dirty="0">
                <a:latin typeface="Consolas" panose="020B0609020204030204" pitchFamily="49" charset="0"/>
              </a:rPr>
              <a:t>Python </a:t>
            </a:r>
            <a:r>
              <a:rPr lang="ko-KR" altLang="en-US" dirty="0">
                <a:latin typeface="Consolas" panose="020B0609020204030204" pitchFamily="49" charset="0"/>
              </a:rPr>
              <a:t>내부 변수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Consolas" panose="020B0609020204030204" pitchFamily="49" charset="0"/>
              </a:rPr>
              <a:t>해당값은</a:t>
            </a:r>
            <a:r>
              <a:rPr lang="ko-KR" altLang="en-US" dirty="0">
                <a:latin typeface="Consolas" panose="020B0609020204030204" pitchFamily="49" charset="0"/>
              </a:rPr>
              <a:t> 모듈의 파일명과 같음 </a:t>
            </a:r>
            <a:r>
              <a:rPr lang="en-US" altLang="ko-KR" dirty="0">
                <a:latin typeface="Consolas" panose="020B0609020204030204" pitchFamily="49" charset="0"/>
              </a:rPr>
              <a:t>(ex: mod1.py =&gt; __name__=“mod1”)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필요성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latin typeface="Consolas" panose="020B0609020204030204" pitchFamily="49" charset="0"/>
              </a:rPr>
              <a:t>의 역할이 모듈을 가져옴과 동시에 그 파일을 실행하는 것이므로 모듈이 실행되는 것을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차단할 때 사용함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단순 </a:t>
            </a:r>
            <a:r>
              <a:rPr lang="en-US" altLang="ko-KR" dirty="0" err="1">
                <a:latin typeface="Consolas" panose="020B0609020204030204" pitchFamily="49" charset="0"/>
              </a:rPr>
              <a:t>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파일을 실행하는 것과 </a:t>
            </a:r>
            <a:r>
              <a:rPr lang="en-US" altLang="ko-KR" dirty="0"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latin typeface="Consolas" panose="020B0609020204030204" pitchFamily="49" charset="0"/>
              </a:rPr>
              <a:t>을 위한 모듈 역할로 나눌 때 참고로 하여 사용함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639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9"/>
            <a:ext cx="11905834" cy="6597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__name__</a:t>
            </a:r>
            <a:r>
              <a:rPr lang="ko-KR" altLang="en-US" dirty="0">
                <a:latin typeface="Consolas" panose="020B0609020204030204" pitchFamily="49" charset="0"/>
              </a:rPr>
              <a:t>을 이용하여 용도 나누기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사용하기 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94D0-9403-4927-ABF3-8419A32234A7}"/>
              </a:ext>
            </a:extLst>
          </p:cNvPr>
          <p:cNvSpPr txBox="1"/>
          <p:nvPr/>
        </p:nvSpPr>
        <p:spPr>
          <a:xfrm>
            <a:off x="505548" y="1753321"/>
            <a:ext cx="4613300" cy="332398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# mod1.py </a:t>
            </a:r>
            <a:r>
              <a:rPr lang="ko-KR" altLang="en-US" sz="1400" dirty="0">
                <a:latin typeface="Consolas" panose="020B0609020204030204" pitchFamily="49" charset="0"/>
              </a:rPr>
              <a:t>소스 코드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a+b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</a:rPr>
              <a:t>safe_sum</a:t>
            </a:r>
            <a:r>
              <a:rPr lang="en-US" altLang="ko-KR" sz="1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if</a:t>
            </a:r>
            <a:r>
              <a:rPr lang="en-US" altLang="ko-KR" sz="1400" dirty="0">
                <a:latin typeface="Consolas" panose="020B0609020204030204" pitchFamily="49" charset="0"/>
              </a:rPr>
              <a:t> type(a) != type(b):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print("</a:t>
            </a:r>
            <a:r>
              <a:rPr lang="ko-KR" altLang="en-US" sz="1400" dirty="0" err="1">
                <a:latin typeface="Consolas" panose="020B0609020204030204" pitchFamily="49" charset="0"/>
              </a:rPr>
              <a:t>더할수</a:t>
            </a:r>
            <a:r>
              <a:rPr lang="ko-KR" altLang="en-US" sz="1400" dirty="0">
                <a:latin typeface="Consolas" panose="020B0609020204030204" pitchFamily="49" charset="0"/>
              </a:rPr>
              <a:t> 있는 것이 아닙니다</a:t>
            </a:r>
            <a:r>
              <a:rPr lang="en-US" altLang="ko-KR" sz="1400" dirty="0"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return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else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result = sum(a, b)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return</a:t>
            </a:r>
            <a:r>
              <a:rPr lang="en-US" altLang="ko-KR" sz="1400" dirty="0">
                <a:latin typeface="Consolas" panose="020B0609020204030204" pitchFamily="49" charset="0"/>
              </a:rPr>
              <a:t> result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safe_sum</a:t>
            </a:r>
            <a:r>
              <a:rPr lang="en-US" altLang="ko-KR" sz="1400" dirty="0">
                <a:latin typeface="Consolas" panose="020B0609020204030204" pitchFamily="49" charset="0"/>
              </a:rPr>
              <a:t>('a', 1))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safe_sum</a:t>
            </a:r>
            <a:r>
              <a:rPr lang="en-US" altLang="ko-KR" sz="1400" dirty="0">
                <a:latin typeface="Consolas" panose="020B0609020204030204" pitchFamily="49" charset="0"/>
              </a:rPr>
              <a:t>(1, 4))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print(sum(10, 10.4))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ABBD6-AB15-4999-B9DA-594198BB92C5}"/>
              </a:ext>
            </a:extLst>
          </p:cNvPr>
          <p:cNvSpPr txBox="1"/>
          <p:nvPr/>
        </p:nvSpPr>
        <p:spPr>
          <a:xfrm>
            <a:off x="5208690" y="1773530"/>
            <a:ext cx="4613300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# command prompt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명령 프롬프트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C:\Users\CPSS&gt;python mod1.py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더할 수 있는 것이 아닙니다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None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20.4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DDAFE-0CEB-4B37-A4E2-BE6957EB2B22}"/>
              </a:ext>
            </a:extLst>
          </p:cNvPr>
          <p:cNvSpPr txBox="1"/>
          <p:nvPr/>
        </p:nvSpPr>
        <p:spPr>
          <a:xfrm>
            <a:off x="5208690" y="3476870"/>
            <a:ext cx="4613300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# command prompt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명령 프롬프트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C:\Users\CPSS&gt;python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import mod1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더할 수 있는 것이 아닙니다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None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44F17-4066-4564-8789-0EDCC562AD43}"/>
              </a:ext>
            </a:extLst>
          </p:cNvPr>
          <p:cNvSpPr txBox="1"/>
          <p:nvPr/>
        </p:nvSpPr>
        <p:spPr>
          <a:xfrm>
            <a:off x="9911832" y="2389083"/>
            <a:ext cx="19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 작동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E167A-0AF1-484B-BD7B-41B2B7B3F9A6}"/>
              </a:ext>
            </a:extLst>
          </p:cNvPr>
          <p:cNvSpPr txBox="1"/>
          <p:nvPr/>
        </p:nvSpPr>
        <p:spPr>
          <a:xfrm>
            <a:off x="9932894" y="3664830"/>
            <a:ext cx="196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했을 때 </a:t>
            </a:r>
            <a:endParaRPr lang="en-US" altLang="ko-KR" dirty="0"/>
          </a:p>
          <a:p>
            <a:r>
              <a:rPr lang="ko-KR" altLang="en-US" dirty="0"/>
              <a:t>파일이 실행되어</a:t>
            </a:r>
            <a:endParaRPr lang="en-US" altLang="ko-KR" dirty="0"/>
          </a:p>
          <a:p>
            <a:r>
              <a:rPr lang="ko-KR" altLang="en-US" dirty="0"/>
              <a:t>출력 결과까지 </a:t>
            </a:r>
            <a:br>
              <a:rPr lang="en-US" altLang="ko-KR" dirty="0"/>
            </a:br>
            <a:r>
              <a:rPr lang="ko-KR" altLang="en-US" dirty="0"/>
              <a:t>나옴</a:t>
            </a:r>
          </a:p>
        </p:txBody>
      </p:sp>
    </p:spTree>
    <p:extLst>
      <p:ext uri="{BB962C8B-B14F-4D97-AF65-F5344CB8AC3E}">
        <p14:creationId xmlns:p14="http://schemas.microsoft.com/office/powerpoint/2010/main" val="28180279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9"/>
            <a:ext cx="11905834" cy="6597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__name__</a:t>
            </a:r>
            <a:r>
              <a:rPr lang="ko-KR" altLang="en-US" dirty="0">
                <a:latin typeface="Consolas" panose="020B0609020204030204" pitchFamily="49" charset="0"/>
              </a:rPr>
              <a:t>을 이용하여 용도 나누기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사용하기 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94D0-9403-4927-ABF3-8419A32234A7}"/>
              </a:ext>
            </a:extLst>
          </p:cNvPr>
          <p:cNvSpPr txBox="1"/>
          <p:nvPr/>
        </p:nvSpPr>
        <p:spPr>
          <a:xfrm>
            <a:off x="505548" y="1753321"/>
            <a:ext cx="4613300" cy="332398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# mod1.py </a:t>
            </a:r>
            <a:r>
              <a:rPr lang="ko-KR" altLang="en-US" sz="1400" dirty="0">
                <a:latin typeface="Consolas" panose="020B0609020204030204" pitchFamily="49" charset="0"/>
              </a:rPr>
              <a:t>소스 코드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a+b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</a:rPr>
              <a:t>safe_sum</a:t>
            </a:r>
            <a:r>
              <a:rPr lang="en-US" altLang="ko-KR" sz="1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if</a:t>
            </a:r>
            <a:r>
              <a:rPr lang="en-US" altLang="ko-KR" sz="1400" dirty="0">
                <a:latin typeface="Consolas" panose="020B0609020204030204" pitchFamily="49" charset="0"/>
              </a:rPr>
              <a:t> type(a) != type(b):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print("</a:t>
            </a:r>
            <a:r>
              <a:rPr lang="ko-KR" altLang="en-US" sz="1400" dirty="0" err="1">
                <a:latin typeface="Consolas" panose="020B0609020204030204" pitchFamily="49" charset="0"/>
              </a:rPr>
              <a:t>더할수</a:t>
            </a:r>
            <a:r>
              <a:rPr lang="ko-KR" altLang="en-US" sz="1400" dirty="0">
                <a:latin typeface="Consolas" panose="020B0609020204030204" pitchFamily="49" charset="0"/>
              </a:rPr>
              <a:t> 있는 것이 아닙니다</a:t>
            </a:r>
            <a:r>
              <a:rPr lang="en-US" altLang="ko-KR" sz="1400" dirty="0"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return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else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result = sum(a, b)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return</a:t>
            </a:r>
            <a:r>
              <a:rPr lang="en-US" altLang="ko-KR" sz="1400" dirty="0">
                <a:latin typeface="Consolas" panose="020B0609020204030204" pitchFamily="49" charset="0"/>
              </a:rPr>
              <a:t> result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if “__name__” == “__main__”: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safe_sum</a:t>
            </a:r>
            <a:r>
              <a:rPr lang="en-US" altLang="ko-KR" sz="1400" dirty="0">
                <a:latin typeface="Consolas" panose="020B0609020204030204" pitchFamily="49" charset="0"/>
              </a:rPr>
              <a:t>('a', 1))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safe_sum</a:t>
            </a:r>
            <a:r>
              <a:rPr lang="en-US" altLang="ko-KR" sz="1400" dirty="0">
                <a:latin typeface="Consolas" panose="020B0609020204030204" pitchFamily="49" charset="0"/>
              </a:rPr>
              <a:t>(1, 4))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print(sum(10, 10.4))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ABBD6-AB15-4999-B9DA-594198BB92C5}"/>
              </a:ext>
            </a:extLst>
          </p:cNvPr>
          <p:cNvSpPr txBox="1"/>
          <p:nvPr/>
        </p:nvSpPr>
        <p:spPr>
          <a:xfrm>
            <a:off x="5208690" y="1773530"/>
            <a:ext cx="4613300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# command prompt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명령 프롬프트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C:\Users\CPSS&gt;python mod1.py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더할 수 있는 것이 아닙니다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None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20.4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DDAFE-0CEB-4B37-A4E2-BE6957EB2B22}"/>
              </a:ext>
            </a:extLst>
          </p:cNvPr>
          <p:cNvSpPr txBox="1"/>
          <p:nvPr/>
        </p:nvSpPr>
        <p:spPr>
          <a:xfrm>
            <a:off x="5208690" y="3476870"/>
            <a:ext cx="4613300" cy="160043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# command prompt (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명령 프롬프트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C:\Users\CPSS&gt;python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import mod1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mod1.sum(2,4)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6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mod1.safe_sum(‘a’,2)</a:t>
            </a:r>
          </a:p>
          <a:p>
            <a:r>
              <a:rPr lang="ko-KR" altLang="en-US" sz="1400" dirty="0" err="1">
                <a:latin typeface="Consolas" panose="020B0609020204030204" pitchFamily="49" charset="0"/>
              </a:rPr>
              <a:t>더할수</a:t>
            </a:r>
            <a:r>
              <a:rPr lang="ko-KR" altLang="en-US" sz="1400" dirty="0">
                <a:latin typeface="Consolas" panose="020B0609020204030204" pitchFamily="49" charset="0"/>
              </a:rPr>
              <a:t> 있는 것이 아닙니다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44F17-4066-4564-8789-0EDCC562AD43}"/>
              </a:ext>
            </a:extLst>
          </p:cNvPr>
          <p:cNvSpPr txBox="1"/>
          <p:nvPr/>
        </p:nvSpPr>
        <p:spPr>
          <a:xfrm>
            <a:off x="9911832" y="2389083"/>
            <a:ext cx="196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 작동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E167A-0AF1-484B-BD7B-41B2B7B3F9A6}"/>
              </a:ext>
            </a:extLst>
          </p:cNvPr>
          <p:cNvSpPr txBox="1"/>
          <p:nvPr/>
        </p:nvSpPr>
        <p:spPr>
          <a:xfrm>
            <a:off x="9932894" y="3664830"/>
            <a:ext cx="196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 모듈</a:t>
            </a:r>
            <a:r>
              <a:rPr lang="en-US" altLang="ko-KR" dirty="0"/>
              <a:t>(name)</a:t>
            </a:r>
            <a:r>
              <a:rPr lang="ko-KR" altLang="en-US" dirty="0"/>
              <a:t>이 </a:t>
            </a:r>
            <a:r>
              <a:rPr lang="en-US" altLang="ko-KR" dirty="0"/>
              <a:t>main(current)</a:t>
            </a:r>
            <a:r>
              <a:rPr lang="ko-KR" altLang="en-US" dirty="0"/>
              <a:t>이 아니므로 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6899992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및 외장 함수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6532685" y="1422400"/>
            <a:ext cx="534181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내장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(Internal function)</a:t>
            </a: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외장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(External function)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2723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(Package)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905834" cy="5276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패키지</a:t>
            </a:r>
            <a:r>
              <a:rPr lang="en-US" altLang="ko-KR" dirty="0">
                <a:latin typeface="Consolas" panose="020B0609020204030204" pitchFamily="49" charset="0"/>
              </a:rPr>
              <a:t>(Package)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모듈을 구조적으로 나누어 주는 것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여러 개의 모듈을 패키지를 이용하여 기능들을 구조화해 보여줄 수 있어 관리에 용이함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패키지 관리를 위한 </a:t>
            </a:r>
            <a:r>
              <a:rPr lang="en-US" altLang="ko-KR" dirty="0">
                <a:latin typeface="Consolas" panose="020B0609020204030204" pitchFamily="49" charset="0"/>
              </a:rPr>
              <a:t>__init__.py</a:t>
            </a:r>
            <a:r>
              <a:rPr lang="ko-KR" altLang="en-US" dirty="0">
                <a:latin typeface="Consolas" panose="020B0609020204030204" pitchFamily="49" charset="0"/>
              </a:rPr>
              <a:t>이라는 특별한 파일이 사용됨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DCD39-FC85-4784-9E5E-93412049BF0C}"/>
              </a:ext>
            </a:extLst>
          </p:cNvPr>
          <p:cNvSpPr txBox="1"/>
          <p:nvPr/>
        </p:nvSpPr>
        <p:spPr>
          <a:xfrm>
            <a:off x="8448586" y="2887682"/>
            <a:ext cx="2909696" cy="3108543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game/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__init__.py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sound/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__init__.py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echo.py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wav.py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graphic/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__init__.py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screen.py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render.py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play/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__init__.py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run.py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test.py</a:t>
            </a:r>
          </a:p>
        </p:txBody>
      </p:sp>
    </p:spTree>
    <p:extLst>
      <p:ext uri="{BB962C8B-B14F-4D97-AF65-F5344CB8AC3E}">
        <p14:creationId xmlns:p14="http://schemas.microsoft.com/office/powerpoint/2010/main" val="42471055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(Package)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905834" cy="5276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__init__.py</a:t>
            </a:r>
            <a:r>
              <a:rPr lang="ko-KR" altLang="en-US" dirty="0">
                <a:latin typeface="Consolas" panose="020B0609020204030204" pitchFamily="49" charset="0"/>
              </a:rPr>
              <a:t>의 용도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해당 디렉터리가 패키지의 일부임을 알려주는 역할을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해당 파일이 없으면 해당 디렉토리의 모듈을 읽어올 수 없음 </a:t>
            </a:r>
            <a:r>
              <a:rPr lang="en-US" altLang="ko-KR" dirty="0"/>
              <a:t>(</a:t>
            </a:r>
            <a:r>
              <a:rPr lang="ko-KR" altLang="en-US" dirty="0"/>
              <a:t>패키지로 인식하지 않음</a:t>
            </a:r>
            <a:r>
              <a:rPr lang="en-US" altLang="ko-KR"/>
              <a:t>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9099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27783"/>
              </p:ext>
            </p:extLst>
          </p:nvPr>
        </p:nvGraphicFramePr>
        <p:xfrm>
          <a:off x="596917" y="2065200"/>
          <a:ext cx="1087382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418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875540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저장소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4"/>
                        </a:rPr>
                        <a:t>https://github.com/CPSSOpenSource</a:t>
                      </a: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과제 결과 확인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5"/>
                        </a:rPr>
                        <a:t>https://github.com/CPSSOpenSource/Python-Report-Complie</a:t>
                      </a: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06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내장 함수 </a:t>
            </a:r>
            <a:r>
              <a:rPr lang="en-US" altLang="ko-KR" dirty="0"/>
              <a:t>(Internal function)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Import</a:t>
            </a:r>
            <a:r>
              <a:rPr lang="ko-KR" altLang="en-US" dirty="0"/>
              <a:t>를 필요로 하지 않는 함수 </a:t>
            </a:r>
            <a:r>
              <a:rPr lang="en-US" altLang="ko-KR" dirty="0"/>
              <a:t>(</a:t>
            </a:r>
            <a:r>
              <a:rPr lang="ko-KR" altLang="en-US" dirty="0"/>
              <a:t>모듈을 </a:t>
            </a:r>
            <a:r>
              <a:rPr lang="en-US" altLang="ko-KR" dirty="0"/>
              <a:t>import</a:t>
            </a:r>
            <a:r>
              <a:rPr lang="ko-KR" altLang="en-US" dirty="0"/>
              <a:t>할 필요가 없는 함수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이미 만들어진 함수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abs(value)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Value</a:t>
            </a:r>
            <a:r>
              <a:rPr lang="ko-KR" altLang="en-US" dirty="0">
                <a:latin typeface="Consolas" panose="020B0609020204030204" pitchFamily="49" charset="0"/>
              </a:rPr>
              <a:t>가 숫자일 때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그 값의 절대값을 돌려주는 함수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CE7C-5083-4407-8F6F-2214DD01EFFD}"/>
              </a:ext>
            </a:extLst>
          </p:cNvPr>
          <p:cNvSpPr txBox="1"/>
          <p:nvPr/>
        </p:nvSpPr>
        <p:spPr>
          <a:xfrm>
            <a:off x="610601" y="3736378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abs(4)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abs(-4)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abs(-4.98)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4.98</a:t>
            </a:r>
          </a:p>
        </p:txBody>
      </p:sp>
    </p:spTree>
    <p:extLst>
      <p:ext uri="{BB962C8B-B14F-4D97-AF65-F5344CB8AC3E}">
        <p14:creationId xmlns:p14="http://schemas.microsoft.com/office/powerpoint/2010/main" val="3367547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all(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반복 가능한 자료형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 인자로 받으며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ko-KR" altLang="en-US" dirty="0">
                <a:latin typeface="Consolas" panose="020B0609020204030204" pitchFamily="49" charset="0"/>
              </a:rPr>
              <a:t>가 모두 참이면 </a:t>
            </a:r>
            <a:r>
              <a:rPr lang="en-US" altLang="ko-KR" dirty="0">
                <a:latin typeface="Consolas" panose="020B0609020204030204" pitchFamily="49" charset="0"/>
              </a:rPr>
              <a:t>True, </a:t>
            </a:r>
            <a:r>
              <a:rPr lang="ko-KR" altLang="en-US" dirty="0">
                <a:latin typeface="Consolas" panose="020B0609020204030204" pitchFamily="49" charset="0"/>
              </a:rPr>
              <a:t>아니면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>
                <a:latin typeface="Consolas" panose="020B0609020204030204" pitchFamily="49" charset="0"/>
              </a:rPr>
              <a:t>를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en-US" altLang="ko-KR" dirty="0">
                <a:latin typeface="Consolas" panose="020B0609020204030204" pitchFamily="49" charset="0"/>
              </a:rPr>
              <a:t>: for</a:t>
            </a:r>
            <a:r>
              <a:rPr lang="ko-KR" altLang="en-US" dirty="0">
                <a:latin typeface="Consolas" panose="020B0609020204030204" pitchFamily="49" charset="0"/>
              </a:rPr>
              <a:t>문으로 값을 출력할 수 있는 자료형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ex) List, Tuple, String, directory, Set</a:t>
            </a:r>
          </a:p>
          <a:p>
            <a:pPr lvl="2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625088" lvl="2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CE7C-5083-4407-8F6F-2214DD01EFFD}"/>
              </a:ext>
            </a:extLst>
          </p:cNvPr>
          <p:cNvSpPr txBox="1"/>
          <p:nvPr/>
        </p:nvSpPr>
        <p:spPr>
          <a:xfrm>
            <a:off x="801189" y="3544789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all([1, 2, 3])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all([1, 2, 3, 0])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all((1, 4, 8))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809292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any(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반복 가능한 자료형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 인자로 받고 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ko-KR" altLang="en-US" dirty="0">
                <a:latin typeface="Consolas" panose="020B0609020204030204" pitchFamily="49" charset="0"/>
              </a:rPr>
              <a:t>가 하나라도 참이면 </a:t>
            </a:r>
            <a:r>
              <a:rPr lang="en-US" altLang="ko-KR" dirty="0">
                <a:latin typeface="Consolas" panose="020B0609020204030204" pitchFamily="49" charset="0"/>
              </a:rPr>
              <a:t>True, </a:t>
            </a:r>
            <a:r>
              <a:rPr lang="ko-KR" altLang="en-US" dirty="0">
                <a:latin typeface="Consolas" panose="020B0609020204030204" pitchFamily="49" charset="0"/>
              </a:rPr>
              <a:t>아니면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>
                <a:latin typeface="Consolas" panose="020B0609020204030204" pitchFamily="49" charset="0"/>
              </a:rPr>
              <a:t>를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dir</a:t>
            </a:r>
            <a:r>
              <a:rPr lang="en-US" altLang="ko-KR" dirty="0">
                <a:latin typeface="Consolas" panose="020B0609020204030204" pitchFamily="49" charset="0"/>
              </a:rPr>
              <a:t>(object)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latin typeface="Consolas" panose="020B0609020204030204" pitchFamily="49" charset="0"/>
              </a:rPr>
              <a:t>가 가지고 있는 변수와 함수를 보여줌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CE7C-5083-4407-8F6F-2214DD01EFFD}"/>
              </a:ext>
            </a:extLst>
          </p:cNvPr>
          <p:cNvSpPr txBox="1"/>
          <p:nvPr/>
        </p:nvSpPr>
        <p:spPr>
          <a:xfrm>
            <a:off x="415706" y="2487285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any([1,2,3,0])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any((0, “”, 4))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any([0, “”])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7562D-D0CA-4868-82AB-9ACEB8864973}"/>
              </a:ext>
            </a:extLst>
          </p:cNvPr>
          <p:cNvSpPr txBox="1"/>
          <p:nvPr/>
        </p:nvSpPr>
        <p:spPr>
          <a:xfrm>
            <a:off x="415706" y="5026271"/>
            <a:ext cx="585295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([1,2,3]) # List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타입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[‘append’, ‘count’, ‘extend’, ‘index’, …]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dir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({‘1’:’a’}) # directory 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타입</a:t>
            </a:r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[‘clear’, ‘copy’, ‘get’, ‘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has_key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’, …]</a:t>
            </a:r>
          </a:p>
        </p:txBody>
      </p:sp>
    </p:spTree>
    <p:extLst>
      <p:ext uri="{BB962C8B-B14F-4D97-AF65-F5344CB8AC3E}">
        <p14:creationId xmlns:p14="http://schemas.microsoft.com/office/powerpoint/2010/main" val="23391530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divmod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x,y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Consolas" panose="020B0609020204030204" pitchFamily="49" charset="0"/>
              </a:rPr>
              <a:t>개의 숫자를 인자로 받으며</a:t>
            </a:r>
            <a:r>
              <a:rPr lang="en-US" altLang="ko-KR" dirty="0">
                <a:latin typeface="Consolas" panose="020B0609020204030204" pitchFamily="49" charset="0"/>
              </a:rPr>
              <a:t> x</a:t>
            </a:r>
            <a:r>
              <a:rPr lang="ko-KR" altLang="en-US" dirty="0">
                <a:latin typeface="Consolas" panose="020B0609020204030204" pitchFamily="49" charset="0"/>
              </a:rPr>
              <a:t>를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ko-KR" altLang="en-US" dirty="0">
                <a:latin typeface="Consolas" panose="020B0609020204030204" pitchFamily="49" charset="0"/>
              </a:rPr>
              <a:t>로 나눈 몫과 나머지를 </a:t>
            </a:r>
            <a:r>
              <a:rPr lang="ko-KR" altLang="en-US" dirty="0" err="1">
                <a:latin typeface="Consolas" panose="020B0609020204030204" pitchFamily="49" charset="0"/>
              </a:rPr>
              <a:t>튜플형으로</a:t>
            </a:r>
            <a:r>
              <a:rPr lang="ko-KR" altLang="en-US" dirty="0">
                <a:latin typeface="Consolas" panose="020B0609020204030204" pitchFamily="49" charset="0"/>
              </a:rPr>
              <a:t>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enumerate(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ko-KR" altLang="en-US" dirty="0">
                <a:latin typeface="Consolas" panose="020B0609020204030204" pitchFamily="49" charset="0"/>
              </a:rPr>
              <a:t>형을 가진 값을 인자로 받으며 인덱스 값과 그 인덱스 값을 포함한 값을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for~each</a:t>
            </a:r>
            <a:r>
              <a:rPr lang="ko-KR" altLang="en-US" dirty="0">
                <a:latin typeface="Consolas" panose="020B0609020204030204" pitchFamily="49" charset="0"/>
              </a:rPr>
              <a:t>에서 유용하게 사용됨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CE7C-5083-4407-8F6F-2214DD01EFFD}"/>
              </a:ext>
            </a:extLst>
          </p:cNvPr>
          <p:cNvSpPr txBox="1"/>
          <p:nvPr/>
        </p:nvSpPr>
        <p:spPr>
          <a:xfrm>
            <a:off x="415706" y="2208023"/>
            <a:ext cx="5852952" cy="954107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divmod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(7,3)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(2,1)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divmod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(1.3, 0.2)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(6.0, 0.09999999999999998)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7562D-D0CA-4868-82AB-9ACEB8864973}"/>
              </a:ext>
            </a:extLst>
          </p:cNvPr>
          <p:cNvSpPr txBox="1"/>
          <p:nvPr/>
        </p:nvSpPr>
        <p:spPr>
          <a:xfrm>
            <a:off x="415706" y="4685612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for index, value in enumerate([‘one’, ‘two’, ‘three’])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print(“%d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번째 값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%s” % (index, value))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번째 값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one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ko-KR" altLang="en-US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번쨰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 값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two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번째 값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: three</a:t>
            </a:r>
          </a:p>
        </p:txBody>
      </p:sp>
    </p:spTree>
    <p:extLst>
      <p:ext uri="{BB962C8B-B14F-4D97-AF65-F5344CB8AC3E}">
        <p14:creationId xmlns:p14="http://schemas.microsoft.com/office/powerpoint/2010/main" val="24808886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390812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eval</a:t>
            </a:r>
            <a:r>
              <a:rPr lang="en-US" altLang="ko-KR" dirty="0">
                <a:latin typeface="Consolas" panose="020B0609020204030204" pitchFamily="49" charset="0"/>
              </a:rPr>
              <a:t>(expression)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실행 가능한 문자열</a:t>
            </a:r>
            <a:r>
              <a:rPr lang="en-US" altLang="ko-KR" dirty="0">
                <a:latin typeface="Consolas" panose="020B0609020204030204" pitchFamily="49" charset="0"/>
              </a:rPr>
              <a:t>(1+2</a:t>
            </a:r>
            <a:r>
              <a:rPr lang="ko-KR" altLang="en-US" dirty="0">
                <a:latin typeface="Consolas" panose="020B0609020204030204" pitchFamily="49" charset="0"/>
              </a:rPr>
              <a:t>나 </a:t>
            </a:r>
            <a:r>
              <a:rPr lang="en-US" altLang="ko-KR" dirty="0">
                <a:latin typeface="Consolas" panose="020B0609020204030204" pitchFamily="49" charset="0"/>
              </a:rPr>
              <a:t>‘</a:t>
            </a:r>
            <a:r>
              <a:rPr lang="en-US" altLang="ko-KR" dirty="0" err="1">
                <a:latin typeface="Consolas" panose="020B0609020204030204" pitchFamily="49" charset="0"/>
              </a:rPr>
              <a:t>hi’+’python</a:t>
            </a:r>
            <a:r>
              <a:rPr lang="en-US" altLang="ko-KR" dirty="0">
                <a:latin typeface="Consolas" panose="020B0609020204030204" pitchFamily="49" charset="0"/>
              </a:rPr>
              <a:t>’</a:t>
            </a:r>
            <a:r>
              <a:rPr lang="ko-KR" altLang="en-US" dirty="0">
                <a:latin typeface="Consolas" panose="020B0609020204030204" pitchFamily="49" charset="0"/>
              </a:rPr>
              <a:t>과 같은 식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을 인자로 받아 실행한 결과값을 반환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fliter</a:t>
            </a:r>
            <a:r>
              <a:rPr lang="en-US" altLang="ko-KR" dirty="0">
                <a:latin typeface="Consolas" panose="020B0609020204030204" pitchFamily="49" charset="0"/>
              </a:rPr>
              <a:t>(function, </a:t>
            </a:r>
            <a:r>
              <a:rPr lang="en-US" altLang="ko-KR" dirty="0" err="1">
                <a:latin typeface="Consolas" panose="020B0609020204030204" pitchFamily="49" charset="0"/>
              </a:rPr>
              <a:t>iter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각각 함수와 </a:t>
            </a:r>
            <a:r>
              <a:rPr lang="en-US" altLang="ko-KR" dirty="0" err="1">
                <a:latin typeface="Consolas" panose="020B0609020204030204" pitchFamily="49" charset="0"/>
              </a:rPr>
              <a:t>iterable</a:t>
            </a:r>
            <a:r>
              <a:rPr lang="ko-KR" altLang="en-US" dirty="0">
                <a:latin typeface="Consolas" panose="020B0609020204030204" pitchFamily="49" charset="0"/>
              </a:rPr>
              <a:t>형을 인자로 받으며 </a:t>
            </a:r>
            <a:r>
              <a:rPr lang="en-US" altLang="ko-KR" dirty="0">
                <a:latin typeface="Consolas" panose="020B0609020204030204" pitchFamily="49" charset="0"/>
              </a:rPr>
              <a:t>function</a:t>
            </a:r>
            <a:r>
              <a:rPr lang="ko-KR" altLang="en-US" dirty="0">
                <a:latin typeface="Consolas" panose="020B0609020204030204" pitchFamily="49" charset="0"/>
              </a:rPr>
              <a:t>을 통해 </a:t>
            </a:r>
            <a:r>
              <a:rPr lang="ko-KR" altLang="en-US" dirty="0" err="1">
                <a:latin typeface="Consolas" panose="020B0609020204030204" pitchFamily="49" charset="0"/>
              </a:rPr>
              <a:t>리턴값이</a:t>
            </a:r>
            <a:r>
              <a:rPr lang="ko-KR" altLang="en-US" dirty="0">
                <a:latin typeface="Consolas" panose="020B0609020204030204" pitchFamily="49" charset="0"/>
              </a:rPr>
              <a:t> 참인 것만 묶어서 반환함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CE7C-5083-4407-8F6F-2214DD01EFFD}"/>
              </a:ext>
            </a:extLst>
          </p:cNvPr>
          <p:cNvSpPr txBox="1"/>
          <p:nvPr/>
        </p:nvSpPr>
        <p:spPr>
          <a:xfrm>
            <a:off x="415706" y="2286400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eval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(’12+34’)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46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eval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(“’hi’ + ‘ python’”)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‘hi python’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eval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(‘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divmod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(4, 3)’)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51A7C-9D5B-4793-976F-7613CF779028}"/>
              </a:ext>
            </a:extLst>
          </p:cNvPr>
          <p:cNvSpPr txBox="1"/>
          <p:nvPr/>
        </p:nvSpPr>
        <p:spPr>
          <a:xfrm>
            <a:off x="415706" y="4708037"/>
            <a:ext cx="5852952" cy="1384995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def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func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(x):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   return x &gt; 0</a:t>
            </a:r>
          </a:p>
          <a:p>
            <a:endParaRPr lang="en-US" altLang="ko-K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print(list(filter(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func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, [1, -3, 5, 7, -4]))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[1,5,7]</a:t>
            </a:r>
          </a:p>
        </p:txBody>
      </p:sp>
    </p:spTree>
    <p:extLst>
      <p:ext uri="{BB962C8B-B14F-4D97-AF65-F5344CB8AC3E}">
        <p14:creationId xmlns:p14="http://schemas.microsoft.com/office/powerpoint/2010/main" val="1011194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8890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함수 활용 및 문자열 함수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5203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isinstance</a:t>
            </a:r>
            <a:r>
              <a:rPr lang="en-US" altLang="ko-KR" dirty="0">
                <a:latin typeface="Consolas" panose="020B0609020204030204" pitchFamily="49" charset="0"/>
              </a:rPr>
              <a:t>(object,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class)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각각 인스턴스 변수와 클래스를 인자로 받으며</a:t>
            </a:r>
            <a:r>
              <a:rPr lang="en-US" altLang="ko-KR" dirty="0">
                <a:latin typeface="Consolas" panose="020B0609020204030204" pitchFamily="49" charset="0"/>
              </a:rPr>
              <a:t>, object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class</a:t>
            </a:r>
            <a:r>
              <a:rPr lang="ko-KR" altLang="en-US" dirty="0">
                <a:latin typeface="Consolas" panose="020B0609020204030204" pitchFamily="49" charset="0"/>
              </a:rPr>
              <a:t>의 인스턴스인지 판단하여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ko-KR" altLang="en-US" dirty="0">
                <a:latin typeface="Consolas" panose="020B0609020204030204" pitchFamily="49" charset="0"/>
              </a:rPr>
              <a:t>참이면 </a:t>
            </a:r>
            <a:r>
              <a:rPr lang="en-US" altLang="ko-KR" dirty="0">
                <a:latin typeface="Consolas" panose="020B0609020204030204" pitchFamily="49" charset="0"/>
              </a:rPr>
              <a:t>True, </a:t>
            </a:r>
            <a:r>
              <a:rPr lang="ko-KR" altLang="en-US" dirty="0">
                <a:latin typeface="Consolas" panose="020B0609020204030204" pitchFamily="49" charset="0"/>
              </a:rPr>
              <a:t>아니라면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  <a:r>
              <a:rPr lang="ko-KR" altLang="en-US" dirty="0">
                <a:latin typeface="Consolas" panose="020B0609020204030204" pitchFamily="49" charset="0"/>
              </a:rPr>
              <a:t>를 반환함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93A2A-BF9D-4B3C-9607-3F9CA87A96AE}"/>
              </a:ext>
            </a:extLst>
          </p:cNvPr>
          <p:cNvSpPr txBox="1"/>
          <p:nvPr/>
        </p:nvSpPr>
        <p:spPr>
          <a:xfrm>
            <a:off x="520209" y="2492535"/>
            <a:ext cx="5852952" cy="224676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4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isinstance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(a,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isinstance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(a,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str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a = {1, 3, 5}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isinstance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(a, list)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  <a:sym typeface="Wingdings" panose="05000000000000000000" pitchFamily="2" charset="2"/>
              </a:rPr>
              <a:t>isinstance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(a, set)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787216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2791</Words>
  <Application>Microsoft Office PowerPoint</Application>
  <PresentationFormat>와이드스크린</PresentationFormat>
  <Paragraphs>528</Paragraphs>
  <Slides>32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Arial</vt:lpstr>
      <vt:lpstr>Times</vt:lpstr>
      <vt:lpstr>Wingdings</vt:lpstr>
      <vt:lpstr>나눔스퀘어</vt:lpstr>
      <vt:lpstr>나눔스퀘어 Light</vt:lpstr>
      <vt:lpstr>맑은 고딕</vt:lpstr>
      <vt:lpstr>HY궁서B</vt:lpstr>
      <vt:lpstr>나눔스퀘어 Bold</vt:lpstr>
      <vt:lpstr>Apple SD 산돌고딕 Neo 옅은체</vt:lpstr>
      <vt:lpstr>Consolas</vt:lpstr>
      <vt:lpstr>나눔바른고딕 Light</vt:lpstr>
      <vt:lpstr>Office 테마</vt:lpstr>
      <vt:lpstr>Python 기초 강의</vt:lpstr>
      <vt:lpstr>PowerPoint 프레젠테이션</vt:lpstr>
      <vt:lpstr>내장 함수 및 외장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모듈 (Module)과 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KIMJUNWON</cp:lastModifiedBy>
  <cp:revision>315</cp:revision>
  <dcterms:created xsi:type="dcterms:W3CDTF">2018-03-10T09:53:43Z</dcterms:created>
  <dcterms:modified xsi:type="dcterms:W3CDTF">2018-05-14T09:08:45Z</dcterms:modified>
</cp:coreProperties>
</file>