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8" r:id="rId4"/>
    <p:sldId id="289" r:id="rId5"/>
    <p:sldId id="305" r:id="rId6"/>
    <p:sldId id="309" r:id="rId7"/>
    <p:sldId id="306" r:id="rId8"/>
    <p:sldId id="308" r:id="rId9"/>
    <p:sldId id="307" r:id="rId10"/>
    <p:sldId id="310" r:id="rId11"/>
    <p:sldId id="304" r:id="rId12"/>
    <p:sldId id="286" r:id="rId13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15"/>
    </p:embeddedFont>
    <p:embeddedFont>
      <p:font typeface="나눔스퀘어" panose="020B0600000101010101" pitchFamily="50" charset="-127"/>
      <p:regular r:id="rId16"/>
    </p:embeddedFont>
    <p:embeddedFont>
      <p:font typeface="나눔스퀘어 Light" panose="020B0600000101010101" pitchFamily="50" charset="-127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Times" panose="02020603050405020304" pitchFamily="18" charset="0"/>
      <p:regular r:id="rId22"/>
      <p:bold r:id="rId23"/>
      <p:italic r:id="rId24"/>
      <p:boldItalic r:id="rId25"/>
    </p:embeddedFont>
    <p:embeddedFont>
      <p:font typeface="HY궁서B" panose="02030600000101010101" pitchFamily="18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CF4"/>
    <a:srgbClr val="234A6B"/>
    <a:srgbClr val="3671A2"/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21DC-8A94-4D3F-A979-C6814F748D6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C3D6-3504-4017-8F58-C4396324F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4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54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1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1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7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9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0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8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8CA14-9922-436D-B6FF-616A994A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91E1F-2B5E-41E9-955C-F5AAE9FE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D120F-DC33-4FFD-AA4A-700EFA4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1D66-AE81-4AE2-8777-85C898A4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A3B3E-32A3-4B47-BC90-5A938CA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086B-97F7-43FC-8DD1-811E5D99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A62A4-D559-4838-A875-A6EF936B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BCFF2-BD29-4FD8-BED5-78CE6F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43AA-C15A-46E2-8855-09823547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490BD-90DC-4810-8CC7-34D8F8D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86A7C-3B2B-4C39-B4D3-97557A66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09464-405A-4B02-B14C-3994EE9A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9195-899A-479E-AD02-3919886A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9FF52-8520-439E-88C7-040968B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C9B87-04EC-4636-9C94-EBEF372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1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6200" y="915264"/>
            <a:ext cx="10543953" cy="11207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375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5781796" y="4518422"/>
            <a:ext cx="6127812" cy="1300707"/>
          </a:xfrm>
          <a:prstGeom prst="rect">
            <a:avLst/>
          </a:prstGeom>
        </p:spPr>
        <p:txBody>
          <a:bodyPr lIns="36000" rIns="504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None/>
              <a:defRPr sz="1969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12543" indent="0" algn="l">
              <a:buNone/>
              <a:defRPr/>
            </a:lvl2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1512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 userDrawn="1"/>
        </p:nvSpPr>
        <p:spPr>
          <a:xfrm>
            <a:off x="10088582" y="648967"/>
            <a:ext cx="1709718" cy="69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41077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375" b="1" dirty="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Agenda</a:t>
            </a:r>
            <a:endParaRPr kumimoji="0" lang="ko-KR" altLang="en-US" sz="3375" b="1" i="0" u="none" strike="noStrike" cap="none" spc="0" normalizeH="0" baseline="0" dirty="0">
              <a:ln>
                <a:noFill/>
              </a:ln>
              <a:solidFill>
                <a:srgbClr val="53575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Apple SD 산돌고딕 Neo 옅은체"/>
            </a:endParaRPr>
          </a:p>
        </p:txBody>
      </p:sp>
      <p:sp>
        <p:nvSpPr>
          <p:cNvPr id="7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>
            <a:normAutofit/>
          </a:bodyPr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9613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1295613" y="-624389"/>
            <a:ext cx="12288990" cy="1643669"/>
          </a:xfrm>
          <a:prstGeom prst="roundRect">
            <a:avLst>
              <a:gd name="adj" fmla="val 32851"/>
            </a:avLst>
          </a:prstGeom>
          <a:solidFill>
            <a:srgbClr val="23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/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941613" y="-108755"/>
            <a:ext cx="223585" cy="1030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8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54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0100110110010</a:t>
            </a:r>
            <a:endParaRPr kumimoji="0" lang="ko-KR" altLang="en-US" sz="984" b="0" i="0" u="none" strike="noStrike" cap="none" spc="0" normalizeH="0" baseline="0" dirty="0">
              <a:ln>
                <a:noFill/>
              </a:ln>
              <a:solidFill>
                <a:schemeClr val="bg1">
                  <a:alpha val="54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1781346" y="-226649"/>
            <a:ext cx="266931" cy="11124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6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01011001010</a:t>
            </a:r>
            <a:endParaRPr kumimoji="0" lang="ko-KR" altLang="en-US" sz="1266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1613666" y="-401002"/>
            <a:ext cx="202041" cy="139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 rot="16200000" flipH="1">
            <a:off x="10855247" y="-1236531"/>
            <a:ext cx="288475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406" b="0" i="0" u="none" strike="noStrike" cap="none" spc="0" normalizeH="0" baseline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 rot="16200000" flipH="1">
            <a:off x="11005616" y="-1129375"/>
            <a:ext cx="202041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7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7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 rot="16200000" flipH="1">
            <a:off x="10410866" y="-1418227"/>
            <a:ext cx="375165" cy="3499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969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42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969" b="0" i="0" u="none" strike="noStrike" cap="none" spc="0" normalizeH="0" baseline="0" dirty="0">
              <a:ln>
                <a:noFill/>
              </a:ln>
              <a:solidFill>
                <a:schemeClr val="bg1">
                  <a:alpha val="42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068997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E8F7-9D0C-4894-99BC-3B7391B8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D9B8-7790-46DB-A19F-5D6B2A6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481D6-AE07-4C60-9828-280FB719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3F63-1D2C-4596-B172-C3B2FE77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383D-AF8C-4B62-A143-7020B7B6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54C60-BC67-46B1-8AA8-679947C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772C9-E1A0-4B3C-99F1-33562E81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CD94E-9363-470E-A60C-C7EFDBE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4692A-9AF9-4A83-A7F9-623B2166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1B48-07C7-43BA-B8A4-3035302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3B63-FEFA-4681-9E9E-63F3669B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5FA9B-5A6E-4E81-A574-F0EF41F02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3E0F2-473A-40AE-B0EB-7ACB79C8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BD958-ADD0-4881-9151-11A50B26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10BD-9477-411A-97DD-E930E29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0C91-C138-4D69-96F3-E192D16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8400A-48F6-49EC-94D8-0DDB1EA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14B87-D2DF-428E-8822-CDDC3C1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8A4D2-D074-44D3-ACD2-8306522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C6110-7D1D-4661-B3DF-D4281FFA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20564-0E75-4069-B1C6-51FE30C7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0602F-6735-4355-A09A-C1CCFCC1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4764B-6955-4C51-8B1D-2004FE4C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C6019-956D-4B3D-805C-DC4763F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1B4D-BB0B-4A88-BC54-E9722D0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3D4B7-59EA-4DE0-B37C-C3074798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CE6D1-0AF0-4695-8747-5C2BA518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48836-0FFE-44BB-8D13-A08E53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7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D9B5C-FCC8-42C7-A296-4BF9D15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A3BF9-0E71-4B26-86A4-FA092B65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E7D3-5E34-4937-8B4F-51E95307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A9F65-94F2-4B02-B644-96CFE4AE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3AD5-F27C-45B3-AD35-74198CF3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A5D6-DD04-4AAA-BFEF-B20D8393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93E1C-5749-4B43-B676-4E8F316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B62C8-9AAA-4051-90AC-1F8F3E0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977E8-4989-42D5-B7B7-231ADDA6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9776-4678-475F-9911-8325C9C0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7F1AD-DDB9-4900-B11C-9A1616B7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D5A2-E558-4CFC-B8F7-F1D9F430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B501F-A92D-4958-917E-A06513FD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D000B-88A2-4B38-A202-0F8E075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16411-39C1-4809-BE57-FA01CEB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1DB034-3A7F-42F4-A06E-B373B8AC2D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93884"/>
            <a:ext cx="4279900" cy="713316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9EFE5-B454-4599-8203-028CCB21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86C60-D3D6-4CCB-8CB6-E46E88DF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033-5750-4AAC-AFDC-679CB950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08D9-1D05-448C-A794-E4F42D1269C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FDA-7563-4BA2-A46B-3328DD61C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EEF6-2C1B-4EDE-BA7D-329C3364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2A76DB-3471-49F1-A063-3BF2F4565DF2}"/>
              </a:ext>
            </a:extLst>
          </p:cNvPr>
          <p:cNvSpPr/>
          <p:nvPr userDrawn="1"/>
        </p:nvSpPr>
        <p:spPr>
          <a:xfrm>
            <a:off x="1957388" y="6434138"/>
            <a:ext cx="223837" cy="145256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ruskonert@gmail.com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hyperlink" Target="mailto:ruskonert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054BE09-0455-43AF-950E-E7B74CB6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1187450"/>
            <a:ext cx="4483100" cy="448310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46833" y="75325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718296" y="4696189"/>
            <a:ext cx="6127812" cy="1510389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Cyber-Physical Systems Security</a:t>
            </a:r>
          </a:p>
          <a:p>
            <a:r>
              <a:rPr lang="ko-KR" altLang="en-US" sz="2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 정보보호학과</a:t>
            </a:r>
            <a:endParaRPr lang="en-US" altLang="ko-KR" sz="2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김준원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ruskonert@gmail.com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2018.04.09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881C886-1C23-47DB-A830-D813751F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0" y="737464"/>
            <a:ext cx="10543953" cy="710335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Python </a:t>
            </a:r>
            <a:r>
              <a:rPr lang="ko-KR" altLang="en-US" sz="4000" b="1" dirty="0"/>
              <a:t>기초 강의</a:t>
            </a: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8F19786C-73CC-4F05-9A10-33D89005CB48}"/>
              </a:ext>
            </a:extLst>
          </p:cNvPr>
          <p:cNvSpPr txBox="1">
            <a:spLocks/>
          </p:cNvSpPr>
          <p:nvPr/>
        </p:nvSpPr>
        <p:spPr>
          <a:xfrm>
            <a:off x="10477500" y="1334365"/>
            <a:ext cx="1292953" cy="4817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r>
              <a:rPr lang="en-US" altLang="ko-KR" sz="2400" dirty="0"/>
              <a:t>3 Weeks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4223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5" y="1249757"/>
            <a:ext cx="8509219" cy="47748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문장을 반복 실행시킬 수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제어문과 반복문만 알아도 일반적인 프로그래밍 가능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매우 중요한 파트이니 실습 위주의 학습 요구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A599E-7CF5-45CE-A32D-1EDE17194B7B}"/>
              </a:ext>
            </a:extLst>
          </p:cNvPr>
          <p:cNvSpPr txBox="1"/>
          <p:nvPr/>
        </p:nvSpPr>
        <p:spPr>
          <a:xfrm>
            <a:off x="415705" y="3284542"/>
            <a:ext cx="5666035" cy="107721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for</a:t>
            </a:r>
            <a:r>
              <a:rPr lang="ko-KR" altLang="en-US" sz="1600" dirty="0">
                <a:latin typeface="Consolas" panose="020B0609020204030204" pitchFamily="49" charset="0"/>
              </a:rPr>
              <a:t> 변수 </a:t>
            </a:r>
            <a:r>
              <a:rPr lang="en-US" altLang="ko-KR" sz="1600" b="1" dirty="0">
                <a:latin typeface="Consolas" panose="020B0609020204030204" pitchFamily="49" charset="0"/>
              </a:rPr>
              <a:t>in</a:t>
            </a:r>
            <a:r>
              <a:rPr lang="ko-KR" altLang="en-US" sz="1600" dirty="0">
                <a:latin typeface="Consolas" panose="020B0609020204030204" pitchFamily="49" charset="0"/>
              </a:rPr>
              <a:t> 리스트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또는 </a:t>
            </a:r>
            <a:r>
              <a:rPr lang="ko-KR" altLang="en-US" sz="1600" dirty="0" err="1">
                <a:latin typeface="Consolas" panose="020B0609020204030204" pitchFamily="49" charset="0"/>
              </a:rPr>
              <a:t>튜플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문자열</a:t>
            </a:r>
            <a:r>
              <a:rPr lang="en-US" altLang="ko-KR" sz="1600" dirty="0">
                <a:latin typeface="Consolas" panose="020B0609020204030204" pitchFamily="49" charset="0"/>
              </a:rPr>
              <a:t>):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수행할 문장</a:t>
            </a:r>
            <a:r>
              <a:rPr lang="en-US" altLang="ko-KR" sz="16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수행할 문장</a:t>
            </a:r>
            <a:r>
              <a:rPr lang="en-US" altLang="ko-KR" sz="16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5AC88-BA35-4E15-B813-47877D5C6962}"/>
              </a:ext>
            </a:extLst>
          </p:cNvPr>
          <p:cNvSpPr txBox="1"/>
          <p:nvPr/>
        </p:nvSpPr>
        <p:spPr>
          <a:xfrm>
            <a:off x="415705" y="4824281"/>
            <a:ext cx="5666035" cy="1323439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while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조건문</a:t>
            </a:r>
            <a:r>
              <a:rPr lang="en-US" altLang="ko-KR" sz="1600" dirty="0"/>
              <a:t>&gt;:</a:t>
            </a:r>
          </a:p>
          <a:p>
            <a:r>
              <a:rPr lang="en-US" altLang="ko-KR" sz="1600" dirty="0"/>
              <a:t>    &lt;</a:t>
            </a:r>
            <a:r>
              <a:rPr lang="ko-KR" altLang="en-US" sz="1600" dirty="0"/>
              <a:t>수행할 문장</a:t>
            </a:r>
            <a:r>
              <a:rPr lang="en-US" altLang="ko-KR" sz="1600" dirty="0"/>
              <a:t>1&gt;</a:t>
            </a:r>
          </a:p>
          <a:p>
            <a:r>
              <a:rPr lang="en-US" altLang="ko-KR" sz="1600" dirty="0"/>
              <a:t>    &lt;</a:t>
            </a:r>
            <a:r>
              <a:rPr lang="ko-KR" altLang="en-US" sz="1600" dirty="0"/>
              <a:t>수행할 문장</a:t>
            </a:r>
            <a:r>
              <a:rPr lang="en-US" altLang="ko-KR" sz="1600" dirty="0"/>
              <a:t>2&gt;</a:t>
            </a:r>
          </a:p>
          <a:p>
            <a:r>
              <a:rPr lang="en-US" altLang="ko-KR" sz="1600" dirty="0"/>
              <a:t>    &lt;</a:t>
            </a:r>
            <a:r>
              <a:rPr lang="ko-KR" altLang="en-US" sz="1600" dirty="0"/>
              <a:t>수행할 문장</a:t>
            </a:r>
            <a:r>
              <a:rPr lang="en-US" altLang="ko-KR" sz="1600" dirty="0"/>
              <a:t>3&gt;</a:t>
            </a:r>
          </a:p>
          <a:p>
            <a:r>
              <a:rPr lang="en-US" altLang="ko-KR" sz="1600" dirty="0"/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620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75E3B148-AC0E-411F-8AB7-9B9B9CD15D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6180" y="1249757"/>
            <a:ext cx="11252420" cy="47748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구구단 출력하기 </a:t>
            </a:r>
            <a:r>
              <a:rPr lang="en-US" altLang="ko-KR" dirty="0"/>
              <a:t>(</a:t>
            </a:r>
            <a:r>
              <a:rPr lang="ko-KR" altLang="en-US" dirty="0"/>
              <a:t>출력 방식은 자유입니다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): for</a:t>
            </a:r>
            <a:r>
              <a:rPr lang="ko-KR" altLang="en-US" dirty="0"/>
              <a:t>문을 사용하여 </a:t>
            </a:r>
            <a:r>
              <a:rPr lang="en-US" altLang="ko-KR" dirty="0"/>
              <a:t>1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출력하세요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): while</a:t>
            </a:r>
            <a:r>
              <a:rPr lang="ko-KR" altLang="en-US" dirty="0"/>
              <a:t>문을 사용하여 </a:t>
            </a:r>
            <a:r>
              <a:rPr lang="en-US" altLang="ko-KR" dirty="0"/>
              <a:t>1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출력하세요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중상</a:t>
            </a:r>
            <a:r>
              <a:rPr lang="en-US" altLang="ko-KR" dirty="0"/>
              <a:t>): 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을 섞어서 </a:t>
            </a:r>
            <a:r>
              <a:rPr lang="en-US" altLang="ko-KR" dirty="0"/>
              <a:t>1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출력하세요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): </a:t>
            </a:r>
            <a:r>
              <a:rPr lang="ko-KR" altLang="en-US" dirty="0"/>
              <a:t>기존의 코드에서 제어문을 이용하여 홀수 번째는 출력시키지 않도록 하세요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(</a:t>
            </a:r>
            <a:r>
              <a:rPr lang="ko-KR" altLang="en-US" dirty="0"/>
              <a:t>예를 들어 </a:t>
            </a:r>
            <a:r>
              <a:rPr lang="en-US" altLang="ko-KR" dirty="0"/>
              <a:t>2 x 1 = 2, 2 x 2 =4, 2 x 3 =6, …</a:t>
            </a:r>
            <a:r>
              <a:rPr lang="ko-KR" altLang="en-US" dirty="0"/>
              <a:t>에서 </a:t>
            </a:r>
            <a:r>
              <a:rPr lang="en-US" altLang="ko-KR" dirty="0"/>
              <a:t>2 x 1 = 2, 2 x 3 = 6</a:t>
            </a:r>
            <a:r>
              <a:rPr lang="ko-KR" altLang="en-US" dirty="0"/>
              <a:t>을 출력시키면 안됩니다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단계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최상</a:t>
            </a:r>
            <a:r>
              <a:rPr lang="en-US" altLang="ko-KR" dirty="0">
                <a:solidFill>
                  <a:srgbClr val="FF0000"/>
                </a:solidFill>
              </a:rPr>
              <a:t>): </a:t>
            </a:r>
            <a:r>
              <a:rPr lang="en-US" altLang="ko-KR" dirty="0"/>
              <a:t>4</a:t>
            </a:r>
            <a:r>
              <a:rPr lang="ko-KR" altLang="en-US" dirty="0"/>
              <a:t>단계 소스 코드를 동아리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홈페이지에 있는 </a:t>
            </a:r>
            <a:r>
              <a:rPr lang="en-US" altLang="ko-KR" dirty="0"/>
              <a:t>python-example </a:t>
            </a:r>
            <a:r>
              <a:rPr lang="ko-KR" altLang="en-US" dirty="0" err="1"/>
              <a:t>레포토리에서</a:t>
            </a:r>
            <a:r>
              <a:rPr lang="ko-KR" altLang="en-US" dirty="0"/>
              <a:t> </a:t>
            </a:r>
            <a:r>
              <a:rPr lang="en-US" altLang="ko-KR" dirty="0"/>
              <a:t>report </a:t>
            </a:r>
            <a:r>
              <a:rPr lang="ko-KR" altLang="en-US" dirty="0" err="1"/>
              <a:t>브렌치를</a:t>
            </a:r>
            <a:r>
              <a:rPr lang="ko-KR" altLang="en-US" dirty="0"/>
              <a:t> 만들어 커밋한 후</a:t>
            </a:r>
            <a:r>
              <a:rPr lang="en-US" altLang="ko-KR" dirty="0"/>
              <a:t> master </a:t>
            </a:r>
            <a:r>
              <a:rPr lang="ko-KR" altLang="en-US" dirty="0" err="1"/>
              <a:t>브렌치와</a:t>
            </a:r>
            <a:r>
              <a:rPr lang="ko-KR" altLang="en-US" dirty="0"/>
              <a:t> 병합하세요</a:t>
            </a:r>
            <a:r>
              <a:rPr lang="en-US" altLang="ko-KR" dirty="0"/>
              <a:t>.</a:t>
            </a: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r>
              <a:rPr lang="en-US" altLang="ko-KR" dirty="0"/>
              <a:t>1</a:t>
            </a:r>
            <a:r>
              <a:rPr lang="ko-KR" altLang="en-US" dirty="0"/>
              <a:t>단계부터 </a:t>
            </a:r>
            <a:r>
              <a:rPr lang="en-US" altLang="ko-KR" dirty="0"/>
              <a:t>5</a:t>
            </a:r>
            <a:r>
              <a:rPr lang="ko-KR" altLang="en-US" dirty="0"/>
              <a:t>단계를 모두 풀지 않아도 좋으나 </a:t>
            </a:r>
            <a:r>
              <a:rPr lang="en-US" altLang="ko-KR" dirty="0"/>
              <a:t>1</a:t>
            </a:r>
            <a:r>
              <a:rPr lang="ko-KR" altLang="en-US" dirty="0"/>
              <a:t>단계는 무조건 </a:t>
            </a:r>
            <a:r>
              <a:rPr lang="ko-KR" altLang="en-US" dirty="0" err="1"/>
              <a:t>풀으셔야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312544" lvl="1" indent="0">
              <a:lnSpc>
                <a:spcPct val="100000"/>
              </a:lnSpc>
              <a:buNone/>
            </a:pPr>
            <a:r>
              <a:rPr lang="en-US" altLang="ko-KR" dirty="0"/>
              <a:t>5</a:t>
            </a:r>
            <a:r>
              <a:rPr lang="ko-KR" altLang="en-US" dirty="0"/>
              <a:t>단계를 풀은 사람은 개인적으로 말씀해주십시오</a:t>
            </a:r>
            <a:r>
              <a:rPr lang="en-US" altLang="ko-KR" dirty="0"/>
              <a:t>.</a:t>
            </a:r>
          </a:p>
          <a:p>
            <a:pPr marL="312544" lvl="1" indent="0">
              <a:lnSpc>
                <a:spcPct val="100000"/>
              </a:lnSpc>
              <a:buNone/>
            </a:pPr>
            <a:r>
              <a:rPr lang="ko-KR" altLang="en-US" dirty="0"/>
              <a:t>소스 코드 파일</a:t>
            </a:r>
            <a:r>
              <a:rPr lang="en-US" altLang="ko-KR" dirty="0"/>
              <a:t>(.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ruskonert@gmail.com </a:t>
            </a:r>
            <a:r>
              <a:rPr lang="ko-KR" altLang="en-US" dirty="0"/>
              <a:t>또는 </a:t>
            </a:r>
            <a:r>
              <a:rPr lang="en-US" altLang="ko-KR" dirty="0" err="1">
                <a:hlinkClick r:id="rId3"/>
              </a:rPr>
              <a:t>support@cpss.network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일까지 보내시기 바랍니다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5302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6825D4-62B0-4CB8-B5F7-3835F65D01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3506" y="1554559"/>
            <a:ext cx="11136316" cy="4427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000" dirty="0"/>
              <a:t>궁금하신 점이나 질문이 따로 있다면</a:t>
            </a:r>
            <a:r>
              <a:rPr lang="en-US" altLang="ko-KR" sz="3000" dirty="0"/>
              <a:t>?</a:t>
            </a:r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4000" b="1" dirty="0"/>
              <a:t> </a:t>
            </a:r>
            <a:r>
              <a:rPr lang="ko-KR" altLang="en-US" sz="4000" b="1" dirty="0"/>
              <a:t>강의를 들어 주셔서 감사합니다</a:t>
            </a:r>
            <a:r>
              <a:rPr lang="en-US" altLang="ko-KR" sz="4000" b="1" dirty="0"/>
              <a:t>.</a:t>
            </a:r>
          </a:p>
          <a:p>
            <a:pPr marL="0" indent="0" algn="ctr">
              <a:buNone/>
            </a:pPr>
            <a:endParaRPr lang="en-US" altLang="ko-KR" sz="3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87A7C4-D042-42BA-8306-BA251424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86990"/>
              </p:ext>
            </p:extLst>
          </p:nvPr>
        </p:nvGraphicFramePr>
        <p:xfrm>
          <a:off x="3367278" y="2074254"/>
          <a:ext cx="644329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139">
                  <a:extLst>
                    <a:ext uri="{9D8B030D-6E8A-4147-A177-3AD203B41FA5}">
                      <a16:colId xmlns:a16="http://schemas.microsoft.com/office/drawing/2014/main" val="1808915562"/>
                    </a:ext>
                  </a:extLst>
                </a:gridCol>
                <a:gridCol w="4392154">
                  <a:extLst>
                    <a:ext uri="{9D8B030D-6E8A-4147-A177-3AD203B41FA5}">
                      <a16:colId xmlns:a16="http://schemas.microsoft.com/office/drawing/2014/main" val="34646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개인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2"/>
                        </a:rPr>
                        <a:t>ruskonert@gmail.com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24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동아리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3"/>
                        </a:rPr>
                        <a:t>support@cpss.network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115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소스 코드 참고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github.com/</a:t>
                      </a: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CPSSOpenSource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1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351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690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68889" y="2076413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9429" y="2877426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7810" y="3678438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8349" y="4521609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9429" y="5354241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BBAF6AE-0CFD-4554-AB22-747677220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006" y="1291905"/>
            <a:ext cx="11136316" cy="4558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600" dirty="0" err="1"/>
              <a:t>제어문</a:t>
            </a:r>
            <a:r>
              <a:rPr lang="en-US" altLang="ko-KR" sz="3600" dirty="0"/>
              <a:t>(if)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(for, while)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제어문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기본 구조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비교 연산자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조건문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문을 사용한 사용 예시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If~elif~else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272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기본 구조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err="1"/>
              <a:t>제어문</a:t>
            </a:r>
            <a:r>
              <a:rPr lang="en-US" altLang="ko-KR" sz="2400" dirty="0"/>
              <a:t>: </a:t>
            </a:r>
            <a:r>
              <a:rPr lang="ko-KR" altLang="en-US" sz="2400" dirty="0"/>
              <a:t>프로그램의 진행 흐름을 바꾸는 </a:t>
            </a:r>
            <a:r>
              <a:rPr lang="ko-KR" altLang="en-US" dirty="0"/>
              <a:t>문장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만약 돈이 있다면 기차를 타고 가고</a:t>
            </a:r>
            <a:r>
              <a:rPr lang="en-US" altLang="ko-KR" dirty="0"/>
              <a:t>, </a:t>
            </a:r>
            <a:r>
              <a:rPr lang="ko-KR" altLang="en-US" dirty="0"/>
              <a:t>없으면 그냥 걸어간다“ </a:t>
            </a:r>
            <a:r>
              <a:rPr lang="en-US" altLang="ko-KR" dirty="0"/>
              <a:t>(</a:t>
            </a:r>
            <a:r>
              <a:rPr lang="ko-KR" altLang="en-US" dirty="0"/>
              <a:t>일상 속에 있는 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일상 속에서도 조건에 따라 다르게 행동하듯이 제어문에서도 조건에 따라서 다르게 작동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키워드 </a:t>
            </a:r>
            <a:r>
              <a:rPr lang="en-US" altLang="ko-KR" dirty="0"/>
              <a:t>“If”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사용방법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C</a:t>
            </a:r>
            <a:r>
              <a:rPr lang="ko-KR" altLang="en-US" dirty="0"/>
              <a:t>언어와 다르게 괄호</a:t>
            </a:r>
            <a:r>
              <a:rPr lang="en-US" altLang="ko-KR" dirty="0"/>
              <a:t>({})</a:t>
            </a:r>
            <a:r>
              <a:rPr lang="ko-KR" altLang="en-US" dirty="0"/>
              <a:t>가 아닌 들여쓰기로 구분한다는 점에서 주의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else </a:t>
            </a:r>
            <a:r>
              <a:rPr lang="ko-KR" altLang="en-US" dirty="0"/>
              <a:t>키워드는 안 사용해도 되며 비교문이 거짓이면 </a:t>
            </a:r>
            <a:r>
              <a:rPr lang="en-US" altLang="ko-KR" dirty="0"/>
              <a:t>else </a:t>
            </a:r>
            <a:r>
              <a:rPr lang="ko-KR" altLang="en-US" dirty="0"/>
              <a:t>아래 문장</a:t>
            </a:r>
            <a:br>
              <a:rPr lang="en-US" altLang="ko-KR" dirty="0"/>
            </a:br>
            <a:r>
              <a:rPr lang="ko-KR" altLang="en-US" dirty="0"/>
              <a:t>들이 작동함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64AFC11-070D-435A-868C-C1A0B04B3290}"/>
              </a:ext>
            </a:extLst>
          </p:cNvPr>
          <p:cNvSpPr txBox="1"/>
          <p:nvPr/>
        </p:nvSpPr>
        <p:spPr>
          <a:xfrm>
            <a:off x="7980115" y="3868669"/>
            <a:ext cx="3138508" cy="181588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if </a:t>
            </a:r>
            <a:r>
              <a:rPr lang="ko-KR" altLang="en-US" sz="1400" dirty="0" err="1">
                <a:latin typeface="Consolas" panose="020B0609020204030204" pitchFamily="49" charset="0"/>
              </a:rPr>
              <a:t>비교문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367547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연산자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19337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비교문이 참</a:t>
            </a:r>
            <a:r>
              <a:rPr lang="en-US" altLang="ko-KR" dirty="0"/>
              <a:t>(1)</a:t>
            </a:r>
            <a:r>
              <a:rPr lang="ko-KR" altLang="en-US" dirty="0"/>
              <a:t> 또는 거짓</a:t>
            </a:r>
            <a:r>
              <a:rPr lang="en-US" altLang="ko-KR" dirty="0"/>
              <a:t>(0)</a:t>
            </a:r>
            <a:r>
              <a:rPr lang="ko-KR" altLang="en-US" dirty="0"/>
              <a:t>인지 판단하는 연산자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프로그램의 흐름을 제어하기 위해 필수적으로 사용함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“1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는 똑같은가</a:t>
            </a:r>
            <a:r>
              <a:rPr lang="en-US" altLang="ko-KR" dirty="0"/>
              <a:t>? -&gt; </a:t>
            </a:r>
            <a:r>
              <a:rPr lang="ko-KR" altLang="en-US" dirty="0"/>
              <a:t>거짓</a:t>
            </a:r>
            <a:r>
              <a:rPr lang="en-US" altLang="ko-KR" dirty="0"/>
              <a:t>(false)”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“2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보다 큰가</a:t>
            </a:r>
            <a:r>
              <a:rPr lang="en-US" altLang="ko-KR" dirty="0"/>
              <a:t>? -&gt; </a:t>
            </a:r>
            <a:r>
              <a:rPr lang="ko-KR" altLang="en-US" dirty="0"/>
              <a:t>참</a:t>
            </a:r>
            <a:r>
              <a:rPr lang="en-US" altLang="ko-KR" dirty="0"/>
              <a:t>(true)”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1A3B073-F249-439C-8DC2-A60290F03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8678"/>
              </p:ext>
            </p:extLst>
          </p:nvPr>
        </p:nvGraphicFramePr>
        <p:xfrm>
          <a:off x="7288789" y="1389304"/>
          <a:ext cx="4417436" cy="2506980"/>
        </p:xfrm>
        <a:graphic>
          <a:graphicData uri="http://schemas.openxmlformats.org/drawingml/2006/table">
            <a:tbl>
              <a:tblPr/>
              <a:tblGrid>
                <a:gridCol w="1445636">
                  <a:extLst>
                    <a:ext uri="{9D8B030D-6E8A-4147-A177-3AD203B41FA5}">
                      <a16:colId xmlns:a16="http://schemas.microsoft.com/office/drawing/2014/main" val="120117791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678164934"/>
                    </a:ext>
                  </a:extLst>
                </a:gridCol>
              </a:tblGrid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effectLst/>
                        </a:rPr>
                        <a:t>비교연산자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14636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x &lt;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보다 작은가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57899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x &gt;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보다 큰가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3568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x ==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가 같은가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247498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x !=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가 같은가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8944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x &gt;=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보다 크거나 같은가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24163"/>
                  </a:ext>
                </a:extLst>
              </a:tr>
              <a:tr h="2941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x &lt;= 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x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y</a:t>
                      </a:r>
                      <a:r>
                        <a:rPr lang="ko-KR" altLang="en-US" sz="1600" dirty="0">
                          <a:effectLst/>
                        </a:rPr>
                        <a:t>보다 작거나 같은가</a:t>
                      </a:r>
                      <a:r>
                        <a:rPr lang="en-US" altLang="ko-KR" sz="1600" dirty="0">
                          <a:effectLst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8041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96DD32E-1A56-4379-8E44-6C311531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41293"/>
            <a:ext cx="63021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D7C7A12-CFD4-4A81-AFA1-D1AF0DE65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92195"/>
              </p:ext>
            </p:extLst>
          </p:nvPr>
        </p:nvGraphicFramePr>
        <p:xfrm>
          <a:off x="7288789" y="3896284"/>
          <a:ext cx="4417436" cy="2148840"/>
        </p:xfrm>
        <a:graphic>
          <a:graphicData uri="http://schemas.openxmlformats.org/drawingml/2006/table">
            <a:tbl>
              <a:tblPr/>
              <a:tblGrid>
                <a:gridCol w="1472479">
                  <a:extLst>
                    <a:ext uri="{9D8B030D-6E8A-4147-A177-3AD203B41FA5}">
                      <a16:colId xmlns:a16="http://schemas.microsoft.com/office/drawing/2014/main" val="2515834080"/>
                    </a:ext>
                  </a:extLst>
                </a:gridCol>
                <a:gridCol w="1873153">
                  <a:extLst>
                    <a:ext uri="{9D8B030D-6E8A-4147-A177-3AD203B41FA5}">
                      <a16:colId xmlns:a16="http://schemas.microsoft.com/office/drawing/2014/main" val="3461396282"/>
                    </a:ext>
                  </a:extLst>
                </a:gridCol>
                <a:gridCol w="1071804">
                  <a:extLst>
                    <a:ext uri="{9D8B030D-6E8A-4147-A177-3AD203B41FA5}">
                      <a16:colId xmlns:a16="http://schemas.microsoft.com/office/drawing/2014/main" val="365359620"/>
                    </a:ext>
                  </a:extLst>
                </a:gridCol>
              </a:tblGrid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>
                          <a:effectLst/>
                        </a:rPr>
                        <a:t>자료형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>
                          <a:effectLst/>
                        </a:rPr>
                        <a:t>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>
                          <a:effectLst/>
                        </a:rPr>
                        <a:t>거짓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82307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숫자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0</a:t>
                      </a:r>
                      <a:r>
                        <a:rPr lang="ko-KR" altLang="en-US" sz="1600">
                          <a:effectLst/>
                        </a:rPr>
                        <a:t>이 아닌 숫자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378545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문자열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"abc"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""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64295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리스트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[1,2,3]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[]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645446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튜플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(1,2,3)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9564"/>
                  </a:ext>
                </a:extLst>
              </a:tr>
              <a:tr h="2566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딕셔너리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{"</a:t>
                      </a:r>
                      <a:r>
                        <a:rPr lang="en-US" sz="1600" dirty="0" err="1">
                          <a:effectLst/>
                        </a:rPr>
                        <a:t>a":"b</a:t>
                      </a:r>
                      <a:r>
                        <a:rPr lang="en-US" sz="1600" dirty="0">
                          <a:effectLst/>
                        </a:rPr>
                        <a:t>"}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{}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14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711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6DD32E-1A56-4379-8E44-6C311531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41293"/>
            <a:ext cx="63021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3EFC17-C507-40DD-A621-567494179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17705"/>
              </p:ext>
            </p:extLst>
          </p:nvPr>
        </p:nvGraphicFramePr>
        <p:xfrm>
          <a:off x="726064" y="1779217"/>
          <a:ext cx="10515600" cy="1554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2498525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4282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not 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in </a:t>
                      </a:r>
                      <a:r>
                        <a:rPr lang="ko-KR" altLang="en-US">
                          <a:effectLst/>
                        </a:rPr>
                        <a:t>리스트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not in </a:t>
                      </a:r>
                      <a:r>
                        <a:rPr lang="ko-KR" altLang="en-US">
                          <a:effectLst/>
                        </a:rPr>
                        <a:t>리스트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in </a:t>
                      </a:r>
                      <a:r>
                        <a:rPr lang="ko-KR" altLang="en-US">
                          <a:effectLst/>
                        </a:rPr>
                        <a:t>튜플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not in </a:t>
                      </a:r>
                      <a:r>
                        <a:rPr lang="ko-KR" altLang="en-US">
                          <a:effectLst/>
                        </a:rPr>
                        <a:t>튜플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2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in </a:t>
                      </a:r>
                      <a:r>
                        <a:rPr lang="ko-KR" altLang="en-US">
                          <a:effectLst/>
                        </a:rPr>
                        <a:t>문자열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not in </a:t>
                      </a:r>
                      <a:r>
                        <a:rPr lang="ko-KR" altLang="en-US" dirty="0">
                          <a:effectLst/>
                        </a:rPr>
                        <a:t>문자열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727066"/>
                  </a:ext>
                </a:extLst>
              </a:tr>
            </a:tbl>
          </a:graphicData>
        </a:graphic>
      </p:graphicFrame>
      <p:sp>
        <p:nvSpPr>
          <p:cNvPr id="12" name="내용 개체 틀 10">
            <a:extLst>
              <a:ext uri="{FF2B5EF4-FFF2-40B4-BE49-F238E27FC236}">
                <a16:creationId xmlns:a16="http://schemas.microsoft.com/office/drawing/2014/main" id="{1539E377-6D36-490B-B147-C6F368D973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106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문자열을 위한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논리 연산자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47C6AE-47F2-46B6-8C34-6905A978F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63790"/>
              </p:ext>
            </p:extLst>
          </p:nvPr>
        </p:nvGraphicFramePr>
        <p:xfrm>
          <a:off x="726064" y="3895773"/>
          <a:ext cx="10515600" cy="1554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424841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24605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effectLst/>
                        </a:rPr>
                        <a:t>연산자 </a:t>
                      </a:r>
                      <a:r>
                        <a:rPr lang="en-US" altLang="ko-KR" b="1" dirty="0">
                          <a:effectLst/>
                        </a:rPr>
                        <a:t>(C</a:t>
                      </a:r>
                      <a:r>
                        <a:rPr lang="ko-KR" altLang="en-US" b="1" dirty="0">
                          <a:effectLst/>
                        </a:rPr>
                        <a:t>언어와 비교한 연산자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5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or y (||)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x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y </a:t>
                      </a:r>
                      <a:r>
                        <a:rPr lang="ko-KR" altLang="en-US" dirty="0">
                          <a:effectLst/>
                        </a:rPr>
                        <a:t>둘 중에 하나만 참이면 참이다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11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and y (&amp;&amp;)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x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y </a:t>
                      </a:r>
                      <a:r>
                        <a:rPr lang="ko-KR" altLang="en-US" dirty="0">
                          <a:effectLst/>
                        </a:rPr>
                        <a:t>모두 참이어야 참이다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41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not x (!)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x</a:t>
                      </a:r>
                      <a:r>
                        <a:rPr lang="ko-KR" altLang="en-US" dirty="0">
                          <a:effectLst/>
                        </a:rPr>
                        <a:t>가 거짓이면 참이다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1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0588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사용 예시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7"/>
            <a:ext cx="5680294" cy="47748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900" dirty="0"/>
              <a:t>“</a:t>
            </a:r>
            <a:r>
              <a:rPr lang="ko-KR" altLang="en-US" sz="1900" dirty="0"/>
              <a:t>만약 돈이 </a:t>
            </a:r>
            <a:r>
              <a:rPr lang="en-US" altLang="ko-KR" sz="1900" dirty="0"/>
              <a:t>10,000</a:t>
            </a:r>
            <a:r>
              <a:rPr lang="ko-KR" altLang="en-US" sz="1900" dirty="0"/>
              <a:t>원보다 많다면 기차를 타고 아니라면 걸어가겠다“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en-US" altLang="ko-KR" sz="1900" dirty="0"/>
              <a:t>“</a:t>
            </a:r>
            <a:r>
              <a:rPr lang="ko-KR" altLang="en-US" sz="1900" dirty="0"/>
              <a:t>만약 </a:t>
            </a:r>
            <a:r>
              <a:rPr lang="en-US" altLang="ko-KR" sz="1900" dirty="0"/>
              <a:t>x</a:t>
            </a:r>
            <a:r>
              <a:rPr lang="ko-KR" altLang="en-US" sz="1900" dirty="0"/>
              <a:t>가 </a:t>
            </a:r>
            <a:r>
              <a:rPr lang="en-US" altLang="ko-KR" sz="1900" dirty="0"/>
              <a:t>10</a:t>
            </a:r>
            <a:r>
              <a:rPr lang="ko-KR" altLang="en-US" sz="1900" dirty="0"/>
              <a:t>이라면 </a:t>
            </a:r>
            <a:r>
              <a:rPr lang="en-US" altLang="ko-KR" sz="1900" dirty="0"/>
              <a:t>2</a:t>
            </a:r>
            <a:r>
              <a:rPr lang="ko-KR" altLang="en-US" sz="1900" dirty="0"/>
              <a:t>를 곱한 값을</a:t>
            </a:r>
            <a:r>
              <a:rPr lang="en-US" altLang="ko-KR" sz="1900" dirty="0"/>
              <a:t> </a:t>
            </a:r>
            <a:r>
              <a:rPr lang="ko-KR" altLang="en-US" sz="1900" dirty="0"/>
              <a:t>아니라면 </a:t>
            </a:r>
            <a:r>
              <a:rPr lang="en-US" altLang="ko-KR" sz="1900" dirty="0"/>
              <a:t>2</a:t>
            </a:r>
            <a:r>
              <a:rPr lang="ko-KR" altLang="en-US" sz="1900" dirty="0"/>
              <a:t>로 나눈 값을 대입하세요“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만약 </a:t>
            </a:r>
            <a:r>
              <a:rPr lang="en-US" altLang="ko-KR" sz="1900" dirty="0"/>
              <a:t>name</a:t>
            </a:r>
            <a:r>
              <a:rPr lang="ko-KR" altLang="en-US" sz="1900" dirty="0"/>
              <a:t>이 </a:t>
            </a:r>
            <a:r>
              <a:rPr lang="en-US" altLang="ko-KR" sz="1900" dirty="0"/>
              <a:t>“python”</a:t>
            </a:r>
            <a:r>
              <a:rPr lang="ko-KR" altLang="en-US" sz="1900" dirty="0"/>
              <a:t>이라면 그냥 아무것도 하지 말고 아니라면 </a:t>
            </a:r>
            <a:r>
              <a:rPr lang="en-US" altLang="ko-KR" sz="1900" dirty="0"/>
              <a:t>“</a:t>
            </a:r>
            <a:r>
              <a:rPr lang="ko-KR" altLang="en-US" sz="1900" dirty="0"/>
              <a:t>다른 </a:t>
            </a:r>
            <a:r>
              <a:rPr lang="ko-KR" altLang="en-US" sz="1900" dirty="0" err="1"/>
              <a:t>언어구나“라고</a:t>
            </a:r>
            <a:r>
              <a:rPr lang="ko-KR" altLang="en-US" sz="1900" dirty="0"/>
              <a:t> 출력하기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0B9066B-B6C1-40DF-952E-9C61B0895365}"/>
              </a:ext>
            </a:extLst>
          </p:cNvPr>
          <p:cNvSpPr txBox="1"/>
          <p:nvPr/>
        </p:nvSpPr>
        <p:spPr>
          <a:xfrm>
            <a:off x="2855665" y="1690438"/>
            <a:ext cx="3021260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money = 1000000000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if money &gt; 10000: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train()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walk()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29188-960B-4254-9648-32A5B2CDA276}"/>
              </a:ext>
            </a:extLst>
          </p:cNvPr>
          <p:cNvSpPr txBox="1"/>
          <p:nvPr/>
        </p:nvSpPr>
        <p:spPr>
          <a:xfrm>
            <a:off x="2855665" y="3623572"/>
            <a:ext cx="3021260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global 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x = 8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if x == 10: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x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x * 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x = x /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AB47C-4CFD-4A83-BE95-D8FA38D6C74D}"/>
              </a:ext>
            </a:extLst>
          </p:cNvPr>
          <p:cNvSpPr txBox="1"/>
          <p:nvPr/>
        </p:nvSpPr>
        <p:spPr>
          <a:xfrm>
            <a:off x="6096000" y="5008567"/>
            <a:ext cx="5666035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from operator import </a:t>
            </a:r>
            <a:r>
              <a:rPr lang="en-US" altLang="ko-KR" sz="1400" dirty="0" err="1">
                <a:latin typeface="Consolas" panose="020B0609020204030204" pitchFamily="49" charset="0"/>
              </a:rPr>
              <a:t>eq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name = “python”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if </a:t>
            </a:r>
            <a:r>
              <a:rPr lang="en-US" altLang="ko-KR" sz="1400" dirty="0" err="1">
                <a:latin typeface="Consolas" panose="020B0609020204030204" pitchFamily="49" charset="0"/>
              </a:rPr>
              <a:t>eq</a:t>
            </a:r>
            <a:r>
              <a:rPr lang="en-US" altLang="ko-KR" sz="1400" dirty="0">
                <a:latin typeface="Consolas" panose="020B0609020204030204" pitchFamily="49" charset="0"/>
              </a:rPr>
              <a:t>(name, “python”):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pass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print(“</a:t>
            </a:r>
            <a:r>
              <a:rPr lang="ko-KR" altLang="en-US" sz="1400" dirty="0">
                <a:latin typeface="Consolas" panose="020B0609020204030204" pitchFamily="49" charset="0"/>
              </a:rPr>
              <a:t>다른 언어구나“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1738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If~elif~else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5" y="1249757"/>
            <a:ext cx="8509219" cy="47748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elif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추가 조건문을 필요로 할 때 사용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If</a:t>
            </a:r>
            <a:r>
              <a:rPr lang="ko-KR" altLang="en-US" dirty="0"/>
              <a:t> 조건문이 거짓이면 다음에 수행됨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개 또는 여러 개의 조건문을 만들 수 있음</a:t>
            </a:r>
            <a:endParaRPr lang="en-US" altLang="ko-KR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B655C06-CD85-473D-AE6A-425B22FA2D56}"/>
              </a:ext>
            </a:extLst>
          </p:cNvPr>
          <p:cNvSpPr txBox="1"/>
          <p:nvPr/>
        </p:nvSpPr>
        <p:spPr>
          <a:xfrm>
            <a:off x="5786416" y="1249757"/>
            <a:ext cx="6113484" cy="375487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if </a:t>
            </a:r>
            <a:r>
              <a:rPr lang="ko-KR" altLang="en-US" sz="1400" dirty="0" err="1">
                <a:latin typeface="Consolas" panose="020B0609020204030204" pitchFamily="49" charset="0"/>
              </a:rPr>
              <a:t>비교문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비교문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비교문</a:t>
            </a:r>
            <a:r>
              <a:rPr lang="en-US" altLang="ko-KR" sz="1400" dirty="0"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작동할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2966737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while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026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777</Words>
  <Application>Microsoft Office PowerPoint</Application>
  <PresentationFormat>와이드스크린</PresentationFormat>
  <Paragraphs>206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나눔바른고딕 Light</vt:lpstr>
      <vt:lpstr>나눔스퀘어</vt:lpstr>
      <vt:lpstr>나눔스퀘어 Light</vt:lpstr>
      <vt:lpstr>Consolas</vt:lpstr>
      <vt:lpstr>Times</vt:lpstr>
      <vt:lpstr>Arial</vt:lpstr>
      <vt:lpstr>HY궁서B</vt:lpstr>
      <vt:lpstr>나눔스퀘어 Bold</vt:lpstr>
      <vt:lpstr>Apple SD 산돌고딕 Neo 옅은체</vt:lpstr>
      <vt:lpstr>Wingdings</vt:lpstr>
      <vt:lpstr>맑은 고딕</vt:lpstr>
      <vt:lpstr>Office 테마</vt:lpstr>
      <vt:lpstr>Python 기초 강의</vt:lpstr>
      <vt:lpstr>PowerPoint 프레젠테이션</vt:lpstr>
      <vt:lpstr>제어문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반복문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기초 강의</dc:title>
  <dc:creator>KIMJUNWON</dc:creator>
  <cp:lastModifiedBy>KIMJUNWON</cp:lastModifiedBy>
  <cp:revision>158</cp:revision>
  <dcterms:created xsi:type="dcterms:W3CDTF">2018-03-10T09:53:43Z</dcterms:created>
  <dcterms:modified xsi:type="dcterms:W3CDTF">2018-04-09T09:09:41Z</dcterms:modified>
</cp:coreProperties>
</file>