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96" r:id="rId4"/>
    <p:sldId id="293" r:id="rId5"/>
    <p:sldId id="295" r:id="rId6"/>
    <p:sldId id="297" r:id="rId7"/>
    <p:sldId id="298" r:id="rId8"/>
    <p:sldId id="300" r:id="rId9"/>
    <p:sldId id="302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73" r:id="rId21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나눔고딕 Light" panose="020D0904000000000000" pitchFamily="50" charset="-127"/>
      <p:regular r:id="rId28"/>
    </p:embeddedFont>
    <p:embeddedFont>
      <p:font typeface="나눔스퀘어라운드 Light" panose="020B0600000101010101" pitchFamily="50" charset="-127"/>
      <p:regular r:id="rId29"/>
    </p:embeddedFont>
    <p:embeddedFont>
      <p:font typeface="나눔고딕코딩" panose="020D0009000000000000" pitchFamily="49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28DB0C8-68E8-4777-A1DA-7A291A5C98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432A2-C6C0-4033-A956-75C8DD2F5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E526-2355-4364-A45D-A4B4DFB52FDD}" type="datetimeFigureOut">
              <a:rPr lang="ko-KR" altLang="en-US" smtClean="0"/>
              <a:t>2018-11-21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3818B7-11EF-43CE-98AB-1033F13BA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375B8-9757-447D-AB77-995D53019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33D2-2D41-495D-BFF3-E41738CADA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463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16B8-937C-4238-8678-54E1661E2C47}" type="datetimeFigureOut">
              <a:rPr lang="ko-KR" altLang="en-US" smtClean="0"/>
              <a:t>2018-11-21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F50D-119A-47D8-A60B-A3C706850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207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18B4-22B9-417F-A5A9-D37A0FFE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A800-7F2B-48F2-BEC6-48F26D236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C428-8AB4-4ACB-A6E6-4EE32467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E4A50-6469-4DDF-8C51-1B50D265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BED82-5961-43C2-8508-046DAF59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9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1772-8A88-4587-AA83-9A53D48E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DE175-35A3-40D4-8C50-6281D75F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6DD6-4ABC-4424-958E-2284059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F7D74-D8A0-41EA-A6F1-03D53D14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33691-FBB2-4AA8-8EA6-96C3377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2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14A5BF-4D98-4071-8007-AB94FC97B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50CF-A581-4E5D-890F-B05356E4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02B2-A217-41BB-9876-27084536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620BB-E88D-4185-9327-0C1FF87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F79DB-61E2-4918-AAC5-B3FE77E7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0F0F2-5577-4127-892C-27E642567E2C}"/>
              </a:ext>
            </a:extLst>
          </p:cNvPr>
          <p:cNvSpPr/>
          <p:nvPr userDrawn="1"/>
        </p:nvSpPr>
        <p:spPr>
          <a:xfrm>
            <a:off x="1281111" y="6613525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704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EA5E-FA60-4951-BF29-09C832C7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9C96-4551-4234-A057-721CEC7F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6F201-4BD0-4C9E-ABE0-F3D591AB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7AA12-F575-4647-8530-376B1C6D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FA6AC-3DB4-48F3-8AC6-6E7C1B5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80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8737B-AE6B-41A9-A49D-739F43BE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748" y="6405777"/>
            <a:ext cx="2743200" cy="365125"/>
          </a:xfrm>
        </p:spPr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0D938-CDB1-4112-8082-B0F2E8DC3850}"/>
              </a:ext>
            </a:extLst>
          </p:cNvPr>
          <p:cNvSpPr/>
          <p:nvPr userDrawn="1"/>
        </p:nvSpPr>
        <p:spPr>
          <a:xfrm>
            <a:off x="0" y="205949"/>
            <a:ext cx="12192000" cy="840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2A8CD-5DC3-4D3D-BCA2-9D30C28B6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8" t="24212" r="33766" b="45247"/>
          <a:stretch/>
        </p:blipFill>
        <p:spPr>
          <a:xfrm>
            <a:off x="11404602" y="346823"/>
            <a:ext cx="612346" cy="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C72B-503D-4E14-8270-F39D99A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ECAD7-5900-44E9-8131-3A1FBC03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9960-44E3-4A87-AABF-6AA81197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58A95-753E-4A08-BB64-0DB562E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785-3D0C-4BD5-9F5F-AF9538E7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6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FBB0-9679-4534-80D9-29B01DCF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F6F9C-22DF-4451-A437-ACB547BF6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6C8C5-6F76-4252-AD04-A3060F50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1C5AC-5B14-4187-8004-9640134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096B3-AC66-4485-9299-3AEB568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B1BB3-6DC4-4DB5-8E43-652ACB39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5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4E03B-8735-436C-93BB-27E957C9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7D486-841D-46E6-B98F-1840AF84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482B1-B927-48F4-967C-44E5C2A0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C3021-BCEE-4550-A8A6-8896D4AA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EDF9C-9908-4921-800C-D0A9A8D0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F3BD9-C1B6-4B6B-9D8A-FB9F133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3B2D5-9AAA-4DEC-AA5F-B13D7D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978EAA-1A0C-49B0-9214-4FA0A09C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6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631551-72A4-4A5A-A99B-C9121EAF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7A19B-7CB3-4338-87EA-EA3FEA29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C28-5009-470D-A008-7A5FCB87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5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DE34C-B334-4D5B-A695-B5418C19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F1046-C6F8-4BA0-9926-4864FF9F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C0A8C-875A-4521-9229-0C16441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863A-C980-411F-93FD-BAA8720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375E-261B-4118-9A4E-40AD2BF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856CF-9AD6-42FD-B1E6-121759C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7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05347-D779-455B-9C6F-C15F7490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28363A-D97A-46B1-A5A0-CCF913A5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66E2C-9FFE-4F87-9510-A188E4EA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60DC3-E068-497D-90EB-3DDD101B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1429C-44BD-40F1-BD41-FF9D0E68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FB6AB-EDA6-4A15-8D2D-BDB1BCE3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9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B43179-C73D-4DA6-81BE-8AA03975BD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" y="6382138"/>
            <a:ext cx="2743200" cy="4572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F8D0C-AC3A-43F7-A17F-85DF3BFE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3D6B1-401E-43F3-8CAC-14F78C65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7FC2-08B8-4A68-BC95-95B1A0A2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7B2B3-33C1-43BB-A828-F9E102AC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5694-012B-4308-B696-EB73DD0C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254A6-3357-4860-9598-E2D14C0F184D}"/>
              </a:ext>
            </a:extLst>
          </p:cNvPr>
          <p:cNvSpPr/>
          <p:nvPr userDrawn="1"/>
        </p:nvSpPr>
        <p:spPr>
          <a:xfrm>
            <a:off x="1272009" y="6596450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495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myapplication/test/" TargetMode="External"/><Relationship Id="rId2" Type="http://schemas.openxmlformats.org/officeDocument/2006/relationships/hyperlink" Target="http://localhost:8000/myapplicati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8000/myapplication2/" TargetMode="External"/><Relationship Id="rId5" Type="http://schemas.openxmlformats.org/officeDocument/2006/relationships/hyperlink" Target="http://localhost:8000/myapplication/other/" TargetMode="External"/><Relationship Id="rId4" Type="http://schemas.openxmlformats.org/officeDocument/2006/relationships/hyperlink" Target="http://localhost:8000/myapplication/blob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9EC53A-34CC-4FD9-B8C6-997D7161FDFC}"/>
              </a:ext>
            </a:extLst>
          </p:cNvPr>
          <p:cNvSpPr/>
          <p:nvPr/>
        </p:nvSpPr>
        <p:spPr>
          <a:xfrm>
            <a:off x="0" y="0"/>
            <a:ext cx="12192000" cy="2857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Python simple logoì ëí ì´ë¯¸ì§ ê²ìê²°ê³¼">
            <a:extLst>
              <a:ext uri="{FF2B5EF4-FFF2-40B4-BE49-F238E27FC236}">
                <a16:creationId xmlns:a16="http://schemas.microsoft.com/office/drawing/2014/main" id="{DEAC0F5D-9289-4A1F-AA70-B3520AE9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70422" y="1706399"/>
            <a:ext cx="2651155" cy="2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CBF04-A6E0-4A32-9093-8BBEAF58EFD0}"/>
              </a:ext>
            </a:extLst>
          </p:cNvPr>
          <p:cNvSpPr txBox="1"/>
          <p:nvPr/>
        </p:nvSpPr>
        <p:spPr>
          <a:xfrm>
            <a:off x="1912774" y="1337905"/>
            <a:ext cx="836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Title(“Django &amp; Data structure basic training with Python”)</a:t>
            </a:r>
            <a:endParaRPr lang="ko-KR" altLang="en-US" sz="2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9BB0-2F2B-40CB-BA84-9B65C3B6DBE2}"/>
              </a:ext>
            </a:extLst>
          </p:cNvPr>
          <p:cNvSpPr txBox="1"/>
          <p:nvPr/>
        </p:nvSpPr>
        <p:spPr>
          <a:xfrm>
            <a:off x="7421577" y="5168098"/>
            <a:ext cx="407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학교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순천향대학교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정보보호학과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동아리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사이버물리시스템보안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(CPSS)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김준원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(github.com/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56E895-3537-4D77-BDB5-666502DEC91B}"/>
              </a:ext>
            </a:extLst>
          </p:cNvPr>
          <p:cNvCxnSpPr>
            <a:cxnSpLocks/>
          </p:cNvCxnSpPr>
          <p:nvPr/>
        </p:nvCxnSpPr>
        <p:spPr>
          <a:xfrm>
            <a:off x="6462713" y="2864643"/>
            <a:ext cx="128587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7BD751-5418-4F68-9DA1-7BC2EF7DFE3B}"/>
              </a:ext>
            </a:extLst>
          </p:cNvPr>
          <p:cNvSpPr txBox="1"/>
          <p:nvPr/>
        </p:nvSpPr>
        <p:spPr>
          <a:xfrm>
            <a:off x="5332418" y="1799570"/>
            <a:ext cx="15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1DD96-666B-4DCF-B128-FAC4C6BED739}"/>
              </a:ext>
            </a:extLst>
          </p:cNvPr>
          <p:cNvSpPr txBox="1"/>
          <p:nvPr/>
        </p:nvSpPr>
        <p:spPr>
          <a:xfrm>
            <a:off x="5514390" y="4043153"/>
            <a:ext cx="1256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2018.11.19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65FA84-E011-4073-9AA0-8D0DE8BCD592}"/>
              </a:ext>
            </a:extLst>
          </p:cNvPr>
          <p:cNvSpPr/>
          <p:nvPr/>
        </p:nvSpPr>
        <p:spPr>
          <a:xfrm>
            <a:off x="6441282" y="2561248"/>
            <a:ext cx="388144" cy="302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뷰 만들기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클라이언트에게 페이지를 보여주기 위한 메소드의 집합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어플리케이션에 대한 페이지 형태 지정 및 출력 전달을 담당하는 요소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views.py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정의되어 있는 메소드를 통해서 클라이언트에게 페이지 소스를 송신하거나 전달함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F1959-831F-43F3-AFF9-B0C94103A80A}"/>
              </a:ext>
            </a:extLst>
          </p:cNvPr>
          <p:cNvSpPr txBox="1"/>
          <p:nvPr/>
        </p:nvSpPr>
        <p:spPr>
          <a:xfrm>
            <a:off x="273132" y="4746878"/>
            <a:ext cx="11099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HttpResponse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Django.http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모듈에 있는 함수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클라이언트에게 전달하고자 하는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보내주는 함수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인자에 문자열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코드로 이루어진 문자열 등 모든 문자열에 대한 값을 클라이언트로 송신해줄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61BC-C1C8-4B88-AE1A-E1437F2C6E82}"/>
              </a:ext>
            </a:extLst>
          </p:cNvPr>
          <p:cNvSpPr txBox="1"/>
          <p:nvPr/>
        </p:nvSpPr>
        <p:spPr>
          <a:xfrm>
            <a:off x="273133" y="2669387"/>
            <a:ext cx="110997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위한 메소드의 기본 형태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이름은 특별한 룰이 존재하지 않지만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인자 값을 최소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 받는 형태여야 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 인자 값에는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GET, POST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메소드 방식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 관련된 값 등을 넘겨 받음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ex) def index(request) </a:t>
            </a:r>
            <a:r>
              <a:rPr lang="en-US" altLang="ko-KR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def example(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request_value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def blob(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other_value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def index() </a:t>
            </a:r>
            <a:r>
              <a:rPr lang="en-US" altLang="ko-KR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79129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뷰 만들기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HttpResponse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 예시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7EFDDC-E693-430F-A2E5-D2A267993A39}"/>
              </a:ext>
            </a:extLst>
          </p:cNvPr>
          <p:cNvSpPr/>
          <p:nvPr/>
        </p:nvSpPr>
        <p:spPr>
          <a:xfrm>
            <a:off x="273135" y="2064956"/>
            <a:ext cx="882456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/views.py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Django.http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import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HttpResponse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#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HttpResponse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메소드는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Django.http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모듈에 정의되어 있음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def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my_function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(request):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  return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HttpResponse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("Hello, world!")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def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blob(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req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  return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HttpResponse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("blob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  <a:sym typeface="Wingdings" panose="05000000000000000000" pitchFamily="2" charset="2"/>
              </a:rPr>
              <a:t>:)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")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연결해주기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정의해둔 메소드를 실행하여 클라이언트에게 소스를 보내기 위해서 각각의 메소드에 대해서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매칭해야 할 필요가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 폴더에 존재하는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urls.py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정의할 수 있으며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urlpattern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만들어서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메소드를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맵핑시킬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A8B26-40B9-4451-B5E6-B0181845D371}"/>
              </a:ext>
            </a:extLst>
          </p:cNvPr>
          <p:cNvSpPr txBox="1"/>
          <p:nvPr/>
        </p:nvSpPr>
        <p:spPr>
          <a:xfrm>
            <a:off x="273134" y="2895952"/>
            <a:ext cx="11099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맵핑을 위한 메소드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django.urls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모듈에 정의되어 있는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이용하여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맵핑할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nsolas" panose="020B0609020204030204" pitchFamily="49" charset="0"/>
                <a:ea typeface="나눔고딕코딩" panose="020D0009000000000000" pitchFamily="49" charset="-127"/>
              </a:rPr>
              <a:t>path(</a:t>
            </a:r>
            <a:r>
              <a:rPr lang="en-US" altLang="ko-KR" b="1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url</a:t>
            </a:r>
            <a:r>
              <a:rPr lang="en-US" altLang="ko-KR" b="1" dirty="0">
                <a:latin typeface="Consolas" panose="020B0609020204030204" pitchFamily="49" charset="0"/>
                <a:ea typeface="나눔고딕코딩" panose="020D0009000000000000" pitchFamily="49" charset="-127"/>
              </a:rPr>
              <a:t>, method,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url: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맵핑하고자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하는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method_name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접속했을 때 실행되는 메소드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인자를 넘겨받을 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넘겨받는 값을 지정해주기 위해 유용하게 사용됨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B62D24-6F01-4AE7-966F-B80475D40166}"/>
              </a:ext>
            </a:extLst>
          </p:cNvPr>
          <p:cNvSpPr/>
          <p:nvPr/>
        </p:nvSpPr>
        <p:spPr>
          <a:xfrm>
            <a:off x="125624" y="4842118"/>
            <a:ext cx="11247225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/urls.py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django.urls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import path # path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메소드를 사용하기 위해 모듈 가져오기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from . import views # views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모듈이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urls.py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와 같은 디렉토리에 있으므로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을 이용해 디렉토리 지정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urlpatterns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= [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  path(‘test/',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views.my_function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, name=‘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my_function_name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’),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  path(‘blob/',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views.blob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, name=‘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blob_function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'),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835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어플리케이션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연결해주기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디렉토리에 존재하는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urls.py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어플리케이션과 관련한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맵핑함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통해 어플리케이션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맵핑에 대한 정보를 담고 있는 파일의 경로를 기재하여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연결메인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어플리케이션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연결시킴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56A258-7E64-4900-948C-F7DABC7C9060}"/>
              </a:ext>
            </a:extLst>
          </p:cNvPr>
          <p:cNvSpPr/>
          <p:nvPr/>
        </p:nvSpPr>
        <p:spPr>
          <a:xfrm>
            <a:off x="273135" y="2618954"/>
            <a:ext cx="882456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프로젝트폴더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/urls.py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django.urls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import include, path # include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메소드 또한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django.urls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모듈에 정의되어 있음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urlpatterns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= [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  path(‘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myapplication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/', include(‘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어플리케이션명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.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urls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')),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C4D0F-8B2D-4164-BE08-B48C395C00C3}"/>
              </a:ext>
            </a:extLst>
          </p:cNvPr>
          <p:cNvSpPr txBox="1"/>
          <p:nvPr/>
        </p:nvSpPr>
        <p:spPr>
          <a:xfrm>
            <a:off x="273134" y="4239047"/>
            <a:ext cx="11099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 소스의 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매칭 결과 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명령어 기준 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python manage.py </a:t>
            </a:r>
            <a:r>
              <a:rPr lang="en-US" altLang="ko-KR" sz="15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runserver</a:t>
            </a: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8081)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2F9E2-162A-4409-BF26-F95A2A8ED89B}"/>
              </a:ext>
            </a:extLst>
          </p:cNvPr>
          <p:cNvSpPr txBox="1"/>
          <p:nvPr/>
        </p:nvSpPr>
        <p:spPr>
          <a:xfrm>
            <a:off x="273134" y="4469879"/>
            <a:ext cx="11226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http://localhost:8081/myapplication/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페이지 존재하지 않음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(404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에러 발생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‘’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에 대한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url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맵핑이 없음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http://localhost:8081/myapplication/test/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어플리케이션명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/views.py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내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my_function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함수의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반환값을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받음 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http://localhost:8081/myapplication/blob/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어플리케이션명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/views.py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내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blob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함수의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반환값을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받음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http://localhost:8081/myapplication/other/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404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에러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(‘other’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에 대한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맵밍이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없음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http://localhost:8081/myapplication2/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404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에러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3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저장하기 위한 모델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(Database):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서버에 사용되는 데이터를 담는 스토리지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게시물 데이터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정보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웹 서비스를 위한 데이터를 저장하기 위해 필요함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장고에서는 데이터베이스에 어떠한 정보를 담을 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정보의 형태를 잡아 주기 위한 모델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만들어야 하며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만들기 위해서는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XXXXField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 통해 타입을 정의하여 설계함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 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models.py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클래스를 만들어서 정보에 대한 모델을 작성할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CharField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–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담기 위한 데이터 필드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 제한 존재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IntegerField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–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숫자값을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담기 위한 데이터 필드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TextField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–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문자열을 담기 위한 데이터 필드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 제한 없음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DateField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날짜를 담기 위한 데이터 필드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yyyy-mm-dd-HH:mm:ss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04E4EA-D7B9-4C65-81E0-44C416FDC00B}"/>
              </a:ext>
            </a:extLst>
          </p:cNvPr>
          <p:cNvSpPr/>
          <p:nvPr/>
        </p:nvSpPr>
        <p:spPr>
          <a:xfrm>
            <a:off x="273135" y="4674454"/>
            <a:ext cx="1124722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/models.py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from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django.db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import model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models.Model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FieldNumber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models.CharField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FieldInteger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models.IntegerField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FieldDate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models.DateField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... )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7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모델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데이터베이스 테이블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형태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)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로 변환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makemigration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모델을 데이터베이스에 호환되는 데이터 형식으로 바꿔 데이터베이스에 등록함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 등록된 이후에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만들어진 객체를 저장하거나 수정 및 삭제를 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사용하기 전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settings.py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INSTALLED_APPS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리스트에 어플리케이션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Config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추가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(apps.py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Config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어플리케이션 활성화함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04E4EA-D7B9-4C65-81E0-44C416FDC00B}"/>
              </a:ext>
            </a:extLst>
          </p:cNvPr>
          <p:cNvSpPr/>
          <p:nvPr/>
        </p:nvSpPr>
        <p:spPr>
          <a:xfrm>
            <a:off x="455911" y="2942773"/>
            <a:ext cx="500577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/models.py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from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django.db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import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models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models.Model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FieldNumber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models.CharField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FieldInteger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models.IntegerField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FieldDate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models.DateField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... )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F1476E-4322-4452-86C5-FD56F6526AA5}"/>
              </a:ext>
            </a:extLst>
          </p:cNvPr>
          <p:cNvSpPr/>
          <p:nvPr/>
        </p:nvSpPr>
        <p:spPr>
          <a:xfrm>
            <a:off x="5478162" y="2942773"/>
            <a:ext cx="609394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프로젝트이름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/settings.py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INSTALLED_APPS = [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django.contrib.admin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django.contrib.auth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django.contrib.contenttypes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django.contrib.sessions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django.contrib.messages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django.contrib.staticfiles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.apps.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config’, #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자신이 만든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클래스 추가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519E3-0121-4784-B442-8F5743D2BAE7}"/>
              </a:ext>
            </a:extLst>
          </p:cNvPr>
          <p:cNvSpPr/>
          <p:nvPr/>
        </p:nvSpPr>
        <p:spPr>
          <a:xfrm>
            <a:off x="455911" y="4420100"/>
            <a:ext cx="50057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파일 위치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/apps.py (manage.py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에 의해 자동 생성됨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django.apps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＇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F84A7-70FF-4899-9187-CA12D05C90AC}"/>
              </a:ext>
            </a:extLst>
          </p:cNvPr>
          <p:cNvSpPr/>
          <p:nvPr/>
        </p:nvSpPr>
        <p:spPr>
          <a:xfrm>
            <a:off x="455911" y="5636905"/>
            <a:ext cx="11116190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&gt; python manage.py </a:t>
            </a:r>
            <a:r>
              <a:rPr lang="en-US" altLang="ko-KR" sz="15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makemigration</a:t>
            </a:r>
            <a:r>
              <a:rPr lang="en-US" altLang="ko-KR" sz="15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&lt;</a:t>
            </a:r>
            <a:r>
              <a:rPr lang="ko-KR" altLang="en-US" sz="15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 이름</a:t>
            </a:r>
            <a:r>
              <a:rPr lang="en-US" altLang="ko-KR" sz="15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- Create model </a:t>
            </a:r>
            <a:r>
              <a:rPr lang="en-US" altLang="ko-KR" sz="15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MyModel</a:t>
            </a:r>
            <a:endParaRPr lang="en-US" altLang="ko-KR" sz="15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49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안된 마이그레이션 생성 최종 반영하기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(migrate)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makemigration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명령어를 통해 생성된 마이그레이션 모델을 장고 서버에 최종 반영함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 변경될 때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migrate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통해서 변경 사항을 적용할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9C799-365D-463F-8387-C898D1E555A2}"/>
              </a:ext>
            </a:extLst>
          </p:cNvPr>
          <p:cNvSpPr/>
          <p:nvPr/>
        </p:nvSpPr>
        <p:spPr>
          <a:xfrm>
            <a:off x="439435" y="2399435"/>
            <a:ext cx="1111619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&gt; python manage.py migrate &lt;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 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명령어를 실행하였을 때 사용자마다 다르게 나올 수 있음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Operations to perform: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Apply all migrations: admin,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auth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contenttypes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, sessions,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ea typeface="나눔고딕코딩" panose="020D0009000000000000" pitchFamily="49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Running migrations: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Rendering model states… DONE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  Applying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앱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ea typeface="나눔고딕코딩" panose="020D0009000000000000" pitchFamily="49" charset="-127"/>
                <a:cs typeface="Courier New" panose="02070309020205020404" pitchFamily="49" charset="0"/>
              </a:rPr>
              <a:t>.0001_initial... OK</a:t>
            </a:r>
          </a:p>
        </p:txBody>
      </p:sp>
    </p:spTree>
    <p:extLst>
      <p:ext uri="{BB962C8B-B14F-4D97-AF65-F5344CB8AC3E}">
        <p14:creationId xmlns:p14="http://schemas.microsoft.com/office/powerpoint/2010/main" val="349562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웹 페이지 소스 코드 전송 및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URL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매핑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코드에 장고 스크립트 문을 삽입하여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파이썬에서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동작하는 변수 값에 매칭할 수 있으며 동적인 소스 코드를 설계할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template.get_template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메소드를 이용해 렌더링 하고자 하는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소스를 가져오며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render()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 통해 장고 스크립트를 거쳐 나온 최종 소스 코드를 클라이언트에게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전송할수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 폴더 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templates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폴더에 있는 파일을 이용하여 페이지를 렌더링함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장고만 가지고 있는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HTML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스크립트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{% … %} –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스크립트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(for, if, load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{{ … }} –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변수값을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참고하기 위한 스크립트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18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웹 페이지 소스 코드 전송 및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URL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매핑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정보를 담은 리스트를 이용하여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렌더링 예시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9C799-365D-463F-8387-C898D1E555A2}"/>
              </a:ext>
            </a:extLst>
          </p:cNvPr>
          <p:cNvSpPr/>
          <p:nvPr/>
        </p:nvSpPr>
        <p:spPr>
          <a:xfrm>
            <a:off x="273135" y="2064956"/>
            <a:ext cx="5822865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/templates/index.html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!&lt;!DOCTYPE html&gt;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 /&gt;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http-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="X-UA-Compatible" content="IE=edge"&gt;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&lt;title&gt;Main page&lt;/title&gt;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if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account_list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for account in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account_list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계정이름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{{ account.id }},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{{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account.score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}}&lt;/a&gt;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else %}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계정 리스트가 존재하지 않습니다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endif %}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F2B15C-B058-4693-8F2E-1B90544EA82B}"/>
              </a:ext>
            </a:extLst>
          </p:cNvPr>
          <p:cNvSpPr/>
          <p:nvPr/>
        </p:nvSpPr>
        <p:spPr>
          <a:xfrm>
            <a:off x="6104238" y="2064956"/>
            <a:ext cx="5822865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/views.py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django.http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django.template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loader</a:t>
            </a:r>
          </a:p>
          <a:p>
            <a:b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.models import Account</a:t>
            </a:r>
          </a:p>
          <a:p>
            <a:b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index_function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(request):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informations.append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(Account(id="Account1",score=100))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informations.append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(Account(id="Account22",score=96))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informations.append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(Account(id="Account333",score=80))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loader.get_template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('index.html')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= {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account_list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template.render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(context, request))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0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웹 페이지 소스 코드 전송 및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URL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매핑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정보를 담은 리스트를 이용하여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렌더링 예시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9C799-365D-463F-8387-C898D1E555A2}"/>
              </a:ext>
            </a:extLst>
          </p:cNvPr>
          <p:cNvSpPr/>
          <p:nvPr/>
        </p:nvSpPr>
        <p:spPr>
          <a:xfrm>
            <a:off x="273135" y="2064956"/>
            <a:ext cx="582286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/models.py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django.db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models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Account(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model.Models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models.CharField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=256)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score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models.IntegerField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43881B-7D49-441E-BAA1-73CE78CBC8E1}"/>
              </a:ext>
            </a:extLst>
          </p:cNvPr>
          <p:cNvSpPr/>
          <p:nvPr/>
        </p:nvSpPr>
        <p:spPr>
          <a:xfrm>
            <a:off x="273134" y="3278499"/>
            <a:ext cx="582286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/urls.py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django.urls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. import views</a:t>
            </a:r>
            <a:b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path(‘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suburl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views.index_function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624B07-24DB-4CA1-A3F8-D49843F4AA8D}"/>
              </a:ext>
            </a:extLst>
          </p:cNvPr>
          <p:cNvSpPr/>
          <p:nvPr/>
        </p:nvSpPr>
        <p:spPr>
          <a:xfrm>
            <a:off x="273134" y="4680974"/>
            <a:ext cx="582286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위치 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프로젝트이름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/urls.py</a:t>
            </a:r>
          </a:p>
          <a:p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django.urls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path, include</a:t>
            </a:r>
          </a:p>
          <a:p>
            <a:b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path(‘test', include('</a:t>
            </a:r>
            <a:r>
              <a:rPr lang="ko-KR" alt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앱이름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')),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38C7CC-2580-4165-A5A8-6A5E8ADB5479}"/>
              </a:ext>
            </a:extLst>
          </p:cNvPr>
          <p:cNvSpPr/>
          <p:nvPr/>
        </p:nvSpPr>
        <p:spPr>
          <a:xfrm>
            <a:off x="6112476" y="3095967"/>
            <a:ext cx="58228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python manage.py </a:t>
            </a:r>
            <a:r>
              <a:rPr lang="en-US" altLang="ko-KR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8081</a:t>
            </a:r>
          </a:p>
          <a:p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http://localhost:8081/test/suburl</a:t>
            </a:r>
          </a:p>
          <a:p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Result:</a:t>
            </a:r>
          </a:p>
          <a:p>
            <a:endParaRPr lang="en-US" altLang="ko-KR" sz="12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계정이름 </a:t>
            </a:r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Account1, </a:t>
            </a:r>
            <a:r>
              <a:rPr lang="ko-KR" alt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</a:t>
            </a:r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</a:t>
            </a:r>
          </a:p>
          <a:p>
            <a:r>
              <a:rPr lang="ko-KR" alt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계정이름 </a:t>
            </a:r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Account2, </a:t>
            </a:r>
            <a:r>
              <a:rPr lang="ko-KR" alt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</a:t>
            </a:r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96</a:t>
            </a:r>
          </a:p>
          <a:p>
            <a:r>
              <a:rPr lang="ko-KR" alt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계정이름 </a:t>
            </a:r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Account3, </a:t>
            </a:r>
            <a:r>
              <a:rPr lang="ko-KR" alt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</a:t>
            </a:r>
            <a:r>
              <a:rPr lang="en-US" altLang="ko-KR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endParaRPr lang="en-US" altLang="ko-KR" sz="12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270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서버를 위한 환경 구축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7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3273639" y="1923326"/>
            <a:ext cx="605133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수고하셨습니다</a:t>
            </a:r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D96B7-BC41-47F5-9D15-E1BC5680FACB}"/>
              </a:ext>
            </a:extLst>
          </p:cNvPr>
          <p:cNvSpPr txBox="1"/>
          <p:nvPr/>
        </p:nvSpPr>
        <p:spPr>
          <a:xfrm>
            <a:off x="1089131" y="5857553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https://github.com/CPSSOpenSource/CPSS_Basic_PPT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에서도 보실 수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64621-CDA3-44EC-A7E2-3EEB6D940E6F}"/>
              </a:ext>
            </a:extLst>
          </p:cNvPr>
          <p:cNvSpPr txBox="1"/>
          <p:nvPr/>
        </p:nvSpPr>
        <p:spPr>
          <a:xfrm>
            <a:off x="2659276" y="3292932"/>
            <a:ext cx="728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궁금하신 내용은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ruskonert@gmail.com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이메일을 보내주시면 아는 한도 내에 성심껏 답변해드리겠습니다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9846D-6EA5-4875-901A-0B68BB818837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3&gt; NULL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3E7642-EE15-43FC-99A4-CA9852C655BC}"/>
              </a:ext>
            </a:extLst>
          </p:cNvPr>
          <p:cNvSpPr/>
          <p:nvPr/>
        </p:nvSpPr>
        <p:spPr>
          <a:xfrm>
            <a:off x="3659237" y="4200873"/>
            <a:ext cx="5280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 자료는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Django documentation</a:t>
            </a: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(https://docs.djangoproject.com/ko/2.1/intro/)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참고하여 만들었습니다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56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270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서버를 위한 환경 구축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83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서버를 위한 환경 구축</a:t>
            </a:r>
            <a:r>
              <a:rPr lang="en-US" altLang="ko-KR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 Environment (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(python3 </a:t>
            </a:r>
            <a:r>
              <a:rPr lang="ko-KR" altLang="en-US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패키지의 충돌 방지 및 프로젝트 별로 관리를 효율적으로 할 수 있도록 도와주는 모듈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운영체제에서는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모듈로 기본 탑재되어 별도의 설치가 필요하지 않음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E36BF-2C85-4276-A1AE-4CB2E2B3759B}"/>
              </a:ext>
            </a:extLst>
          </p:cNvPr>
          <p:cNvSpPr/>
          <p:nvPr/>
        </p:nvSpPr>
        <p:spPr>
          <a:xfrm>
            <a:off x="339037" y="2755904"/>
            <a:ext cx="8824566" cy="3231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python –m [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모듈명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 [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모듈 작동에 필요한 추가적인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인자값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3892-5759-4B2A-8CF8-AC656FC9240B}"/>
              </a:ext>
            </a:extLst>
          </p:cNvPr>
          <p:cNvSpPr txBox="1"/>
          <p:nvPr/>
        </p:nvSpPr>
        <p:spPr>
          <a:xfrm>
            <a:off x="273134" y="2373898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모듈을 사용하는 방법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0CF3F0-A9C6-4101-8288-09FDE3BA6DA3}"/>
              </a:ext>
            </a:extLst>
          </p:cNvPr>
          <p:cNvSpPr/>
          <p:nvPr/>
        </p:nvSpPr>
        <p:spPr>
          <a:xfrm>
            <a:off x="339037" y="3656866"/>
            <a:ext cx="882456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python –m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venv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[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폴더명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cd [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폴더명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]/Scripts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activate.bat #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cmd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창에서 실행하는 경우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.\activate.ps1 #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Powershell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에서 실행하는 경우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CA8A4-598D-4ABD-83A9-C3227D498223}"/>
              </a:ext>
            </a:extLst>
          </p:cNvPr>
          <p:cNvSpPr txBox="1"/>
          <p:nvPr/>
        </p:nvSpPr>
        <p:spPr>
          <a:xfrm>
            <a:off x="273134" y="3262186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이용한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 Environment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방법 및 가상 인터프리터 활성화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(# :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C9A62-64D7-4468-882D-9A88C736B6C8}"/>
              </a:ext>
            </a:extLst>
          </p:cNvPr>
          <p:cNvSpPr/>
          <p:nvPr/>
        </p:nvSpPr>
        <p:spPr>
          <a:xfrm>
            <a:off x="339037" y="5028466"/>
            <a:ext cx="8824566" cy="12464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apt-get install python3-pip # python3 pip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는 리눅스에선 별도로 설치해야 함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python3 -m pip install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venv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#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venv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는 리눅스에선 별도로 설치해야 함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python3 –m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venv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[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폴더명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cd [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폴더명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]/bin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source activate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C7374-40B6-4FC4-AA8E-992698E9D19E}"/>
              </a:ext>
            </a:extLst>
          </p:cNvPr>
          <p:cNvSpPr txBox="1"/>
          <p:nvPr/>
        </p:nvSpPr>
        <p:spPr>
          <a:xfrm>
            <a:off x="273134" y="4659134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 (python 3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서버를 위한 환경 구축</a:t>
            </a:r>
            <a:r>
              <a:rPr lang="en-US" altLang="ko-KR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설치 </a:t>
            </a:r>
            <a:r>
              <a:rPr lang="en-US" altLang="ko-KR" sz="2400" b="1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 </a:t>
            </a:r>
            <a:r>
              <a:rPr lang="ko-KR" altLang="en-US" sz="2400" b="1" u="sng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</a:t>
            </a:r>
            <a:r>
              <a:rPr lang="ko-KR" altLang="en-US" sz="2400" b="1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항상 </a:t>
            </a:r>
            <a:r>
              <a:rPr lang="en-US" altLang="ko-KR" sz="2400" b="1" u="sng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en-US" altLang="ko-KR" sz="2400" b="1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활성화 상태</a:t>
            </a:r>
            <a:r>
              <a:rPr lang="en-US" altLang="ko-KR" sz="2400" b="1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E36BF-2C85-4276-A1AE-4CB2E2B3759B}"/>
              </a:ext>
            </a:extLst>
          </p:cNvPr>
          <p:cNvSpPr/>
          <p:nvPr/>
        </p:nvSpPr>
        <p:spPr>
          <a:xfrm>
            <a:off x="339037" y="2197415"/>
            <a:ext cx="882456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 –m pip install -–upgrade pip # pip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모듈 업그레이드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 –m pip install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django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#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django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설치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 –m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django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–-version # Django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인스톨 여부 확인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버전 확인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2.1.2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3892-5759-4B2A-8CF8-AC656FC9240B}"/>
              </a:ext>
            </a:extLst>
          </p:cNvPr>
          <p:cNvSpPr txBox="1"/>
          <p:nvPr/>
        </p:nvSpPr>
        <p:spPr>
          <a:xfrm>
            <a:off x="273134" y="1813305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모듈을 이용한 패키지 설치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0CF3F0-A9C6-4101-8288-09FDE3BA6DA3}"/>
              </a:ext>
            </a:extLst>
          </p:cNvPr>
          <p:cNvSpPr/>
          <p:nvPr/>
        </p:nvSpPr>
        <p:spPr>
          <a:xfrm>
            <a:off x="339037" y="3656866"/>
            <a:ext cx="8824566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python3 –m pip install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-–upgrade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pip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python3 –m pip install Django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python3 –m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django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–version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2.1.2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CA8A4-598D-4ABD-83A9-C3227D498223}"/>
              </a:ext>
            </a:extLst>
          </p:cNvPr>
          <p:cNvSpPr txBox="1"/>
          <p:nvPr/>
        </p:nvSpPr>
        <p:spPr>
          <a:xfrm>
            <a:off x="273134" y="3262186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70508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270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서버를 위한 환경 구축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</a:t>
            </a:r>
            <a:endParaRPr lang="en-US" altLang="ko-KR" sz="2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Next Is …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5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명령어 실행하기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-admin == manage.py)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-admin –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설정 및 인스턴트 생성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manage.py 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장고가 가지고 있는 기능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시작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 생성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마이그레이션 등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 뼈대 만들기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startproject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서버를 돌리기 위한 기본적인 프레임워크를 만드는 명령어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-admin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프레임워크 생성 가능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C9A62-64D7-4468-882D-9A88C736B6C8}"/>
              </a:ext>
            </a:extLst>
          </p:cNvPr>
          <p:cNvSpPr/>
          <p:nvPr/>
        </p:nvSpPr>
        <p:spPr>
          <a:xfrm>
            <a:off x="273135" y="4196444"/>
            <a:ext cx="8824566" cy="21698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django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-admin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startproject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[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프로젝트명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명령어 실행 후 디렉토리 구조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프로젝트명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/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manage.py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기능 수행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프로젝트명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/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    __init__.py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    settings.py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프로젝트 설정을 위한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파이썬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파일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    urls.py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어플리케이션의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url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설정을 위한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파이썬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파일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    wsgi.py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79058-4008-4473-A3FB-1B52B20A2E78}"/>
              </a:ext>
            </a:extLst>
          </p:cNvPr>
          <p:cNvSpPr txBox="1"/>
          <p:nvPr/>
        </p:nvSpPr>
        <p:spPr>
          <a:xfrm>
            <a:off x="199765" y="3827112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프레임워크 생성을 위한 명령어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25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 오픈하기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runserver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오픈하기 위한 명령어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포트에 하나의 서버만 오픈할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 내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중 문법 오류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오류 시 서버가 정상적으로 열리지 않음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C9A62-64D7-4468-882D-9A88C736B6C8}"/>
              </a:ext>
            </a:extLst>
          </p:cNvPr>
          <p:cNvSpPr/>
          <p:nvPr/>
        </p:nvSpPr>
        <p:spPr>
          <a:xfrm>
            <a:off x="273135" y="3036648"/>
            <a:ext cx="8824566" cy="12464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 manage.py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runserver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[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server_ip:port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 [--configurations] …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…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Django version 2.1.3, using settings ‘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your_project_name.settings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'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Starting development server at http://127.0.0.1:8000/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Quit the server with CTRL-BREAK.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79058-4008-4473-A3FB-1B52B20A2E78}"/>
              </a:ext>
            </a:extLst>
          </p:cNvPr>
          <p:cNvSpPr txBox="1"/>
          <p:nvPr/>
        </p:nvSpPr>
        <p:spPr>
          <a:xfrm>
            <a:off x="273135" y="2627190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 오픈을 위한 명령어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리눅스는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python3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사용함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904E4-AA79-4A36-97B0-DC21B34456B1}"/>
              </a:ext>
            </a:extLst>
          </p:cNvPr>
          <p:cNvSpPr txBox="1"/>
          <p:nvPr/>
        </p:nvSpPr>
        <p:spPr>
          <a:xfrm>
            <a:off x="273135" y="4323269"/>
            <a:ext cx="10617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서버 오픈을 위한 참고 사항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runserver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뒤에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바인딩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포트를 지정하여 서버를 외부에 오픈할 수 있으며 포트를 지정하여 전형적인 웹 서버처럼 사용할 수 있음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80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포트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(HTTP))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onsolas" panose="020B0609020204030204" pitchFamily="49" charset="0"/>
                <a:ea typeface="나눔고딕코딩" panose="020D0009000000000000" pitchFamily="49" charset="-127"/>
              </a:rPr>
              <a:t>--</a:t>
            </a:r>
            <a:r>
              <a:rPr lang="en-US" altLang="ko-KR" b="1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noreload</a:t>
            </a:r>
            <a:r>
              <a:rPr lang="en-US" altLang="ko-KR" b="1" dirty="0">
                <a:latin typeface="Consolas" panose="020B0609020204030204" pitchFamily="49" charset="0"/>
                <a:ea typeface="나눔고딕코딩" panose="020D0009000000000000" pitchFamily="49" charset="-127"/>
              </a:rPr>
              <a:t>, --</a:t>
            </a:r>
            <a:r>
              <a:rPr lang="en-US" altLang="ko-KR" b="1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nothreading</a:t>
            </a:r>
            <a:r>
              <a:rPr lang="en-US" altLang="ko-KR" b="1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 인자를 붙여서 소스 코드가 바뀔 때 마다 실시간으로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리로드할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38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2&gt; </a:t>
            </a:r>
            <a:r>
              <a:rPr lang="ko-KR" altLang="en-US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주요 기능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어플리케이션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만들기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startapp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(application):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기능을 수행하는 페이지 또는 웹 서비스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게시물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회원가입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홈페이지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앱을 통해 서브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나누며 클라이언트가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웹 페이지에 접근할 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대해서 웹 서비스를 매칭할지 또는 어떻게 페이지를 표시해줄 지에 대한 디자인을 작성함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D3DC7-7201-4F76-B381-17C5081F96D7}"/>
              </a:ext>
            </a:extLst>
          </p:cNvPr>
          <p:cNvSpPr/>
          <p:nvPr/>
        </p:nvSpPr>
        <p:spPr>
          <a:xfrm>
            <a:off x="273135" y="3305410"/>
            <a:ext cx="882456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&gt; python manage.py 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startapp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[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앱이름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명령어 실행 후 디렉토리 구조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[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앱이름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]/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__init__.py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admin.py   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관리자 페이지를 위한 파일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생성되지 않을 수도 있음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apps.py    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어플리케이션 이름 및 기본 속성 설정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migrations/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모델 작성 후 데이터베이스에 뼈대를 만들기 위한 재료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    __init__.py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models.py  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데이터베이스에 값을 저장하기 위한 데이터 설계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tests.py   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어플리케이션 테스트를 위하 파일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생성되지 않을 수도 있음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views.py    #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페이지 응답을 위한 파일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   urls.py     # URL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지정을 위한 파일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생성되지 않을 수도 있음</a:t>
            </a:r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D4256-BD2D-4650-B593-02C1C9CE023C}"/>
              </a:ext>
            </a:extLst>
          </p:cNvPr>
          <p:cNvSpPr txBox="1"/>
          <p:nvPr/>
        </p:nvSpPr>
        <p:spPr>
          <a:xfrm>
            <a:off x="273135" y="2895952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앱 생성을 위한 명령어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리눅스는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python3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사용함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02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2362</Words>
  <Application>Microsoft Office PowerPoint</Application>
  <PresentationFormat>와이드스크린</PresentationFormat>
  <Paragraphs>310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Courier New</vt:lpstr>
      <vt:lpstr>Wingdings</vt:lpstr>
      <vt:lpstr>Arial</vt:lpstr>
      <vt:lpstr>Consolas</vt:lpstr>
      <vt:lpstr>나눔고딕 Light</vt:lpstr>
      <vt:lpstr>나눔스퀘어라운드 Light</vt:lpstr>
      <vt:lpstr>나눔고딕코딩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JUNWON KIM</cp:lastModifiedBy>
  <cp:revision>187</cp:revision>
  <dcterms:created xsi:type="dcterms:W3CDTF">2018-09-30T14:10:14Z</dcterms:created>
  <dcterms:modified xsi:type="dcterms:W3CDTF">2018-11-21T06:32:46Z</dcterms:modified>
</cp:coreProperties>
</file>