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8" r:id="rId4"/>
    <p:sldId id="289" r:id="rId5"/>
    <p:sldId id="314" r:id="rId6"/>
    <p:sldId id="315" r:id="rId7"/>
    <p:sldId id="316" r:id="rId8"/>
    <p:sldId id="318" r:id="rId9"/>
    <p:sldId id="321" r:id="rId10"/>
    <p:sldId id="319" r:id="rId11"/>
    <p:sldId id="320" r:id="rId12"/>
    <p:sldId id="307" r:id="rId13"/>
    <p:sldId id="322" r:id="rId14"/>
    <p:sldId id="310" r:id="rId15"/>
    <p:sldId id="304" r:id="rId16"/>
    <p:sldId id="286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나눔스퀘어 Light" panose="020B0600000101010101" pitchFamily="50" charset="-127"/>
      <p:regular r:id="rId27"/>
    </p:embeddedFont>
    <p:embeddedFont>
      <p:font typeface="HY궁서B" panose="02030600000101010101" pitchFamily="18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바른고딕 Light" panose="020B0603020101020101" pitchFamily="50" charset="-127"/>
      <p:regular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9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5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CPSSOpenSource/Python-Report-Complie" TargetMode="External"/><Relationship Id="rId4" Type="http://schemas.openxmlformats.org/officeDocument/2006/relationships/hyperlink" Target="https://github.com/CPSSOpenSour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2018.05.07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4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키워드 인자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키 값에 대응되는 값을 갖는 인자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 앞에 </a:t>
            </a:r>
            <a:r>
              <a:rPr lang="en-US" altLang="ko-KR" dirty="0"/>
              <a:t>**</a:t>
            </a:r>
            <a:r>
              <a:rPr lang="ko-KR" altLang="en-US" dirty="0"/>
              <a:t>를 붙여서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키워드 매개변수의 자료형은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48516063-EA27-4930-862D-AB88AE40B231}"/>
              </a:ext>
            </a:extLst>
          </p:cNvPr>
          <p:cNvSpPr txBox="1"/>
          <p:nvPr/>
        </p:nvSpPr>
        <p:spPr>
          <a:xfrm>
            <a:off x="415706" y="3571166"/>
            <a:ext cx="5630889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예제 함수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딕셔너리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def result(**</a:t>
            </a:r>
            <a:r>
              <a:rPr lang="en-US" altLang="ko-KR" sz="1400" dirty="0" err="1">
                <a:latin typeface="Consolas" panose="020B0609020204030204" pitchFamily="49" charset="0"/>
              </a:rPr>
              <a:t>kwargs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</a:t>
            </a:r>
            <a:r>
              <a:rPr lang="en-US" altLang="ko-KR" sz="1400" dirty="0" err="1">
                <a:latin typeface="Consolas" panose="020B0609020204030204" pitchFamily="49" charset="0"/>
              </a:rPr>
              <a:t>kwargs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for key in </a:t>
            </a:r>
            <a:r>
              <a:rPr lang="en-US" altLang="ko-KR" sz="1400" dirty="0" err="1">
                <a:latin typeface="Consolas" panose="020B0609020204030204" pitchFamily="49" charset="0"/>
              </a:rPr>
              <a:t>kwargs.keys</a:t>
            </a:r>
            <a:r>
              <a:rPr lang="en-US" altLang="ko-KR" sz="1400" dirty="0">
                <a:latin typeface="Consolas" panose="020B0609020204030204" pitchFamily="49" charset="0"/>
              </a:rPr>
              <a:t>():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    print(“Key: %s, Value: %s” % (key, </a:t>
            </a:r>
            <a:r>
              <a:rPr lang="en-US" altLang="ko-KR" sz="1400" dirty="0" err="1">
                <a:latin typeface="Consolas" panose="020B0609020204030204" pitchFamily="49" charset="0"/>
              </a:rPr>
              <a:t>kwargs</a:t>
            </a:r>
            <a:r>
              <a:rPr lang="en-US" altLang="ko-KR" sz="1400" dirty="0">
                <a:latin typeface="Consolas" panose="020B0609020204030204" pitchFamily="49" charset="0"/>
              </a:rPr>
              <a:t>[key])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FF0D9408-2ACE-491E-98AD-9219343DA652}"/>
              </a:ext>
            </a:extLst>
          </p:cNvPr>
          <p:cNvSpPr txBox="1"/>
          <p:nvPr/>
        </p:nvSpPr>
        <p:spPr>
          <a:xfrm>
            <a:off x="6126102" y="3571166"/>
            <a:ext cx="5630889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result(key=1234)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{key=1234}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Key: key, Value: 1234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result(key=1234, name=‘World’, </a:t>
            </a:r>
            <a:r>
              <a:rPr lang="en-US" altLang="ko-KR" sz="1400" dirty="0" err="1">
                <a:latin typeface="Consolas" panose="020B0609020204030204" pitchFamily="49" charset="0"/>
              </a:rPr>
              <a:t>lang</a:t>
            </a:r>
            <a:r>
              <a:rPr lang="en-US" altLang="ko-KR" sz="1400" dirty="0">
                <a:latin typeface="Consolas" panose="020B0609020204030204" pitchFamily="49" charset="0"/>
              </a:rPr>
              <a:t>=‘python’)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{key=1234, name=‘world’, </a:t>
            </a:r>
            <a:r>
              <a:rPr lang="en-US" altLang="ko-KR" sz="1400" dirty="0" err="1">
                <a:latin typeface="Consolas" panose="020B0609020204030204" pitchFamily="49" charset="0"/>
              </a:rPr>
              <a:t>lang</a:t>
            </a:r>
            <a:r>
              <a:rPr lang="en-US" altLang="ko-KR" sz="1400" dirty="0">
                <a:latin typeface="Consolas" panose="020B0609020204030204" pitchFamily="49" charset="0"/>
              </a:rPr>
              <a:t>=‘python’}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Key: key, Value: 1234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Key: name, Value: world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Key: </a:t>
            </a:r>
            <a:r>
              <a:rPr lang="en-US" altLang="ko-KR" sz="1400" dirty="0" err="1">
                <a:latin typeface="Consolas" panose="020B0609020204030204" pitchFamily="49" charset="0"/>
              </a:rPr>
              <a:t>lang</a:t>
            </a:r>
            <a:r>
              <a:rPr lang="en-US" altLang="ko-KR" sz="1400" dirty="0">
                <a:latin typeface="Consolas" panose="020B0609020204030204" pitchFamily="49" charset="0"/>
              </a:rPr>
              <a:t>, Value: python</a:t>
            </a:r>
          </a:p>
        </p:txBody>
      </p:sp>
    </p:spTree>
    <p:extLst>
      <p:ext uri="{BB962C8B-B14F-4D97-AF65-F5344CB8AC3E}">
        <p14:creationId xmlns:p14="http://schemas.microsoft.com/office/powerpoint/2010/main" val="240327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return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값을 반환할 때 사용되는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함수에서의 반환 값은 </a:t>
            </a:r>
            <a:r>
              <a:rPr lang="ko-KR" altLang="en-US" u="sng" dirty="0">
                <a:solidFill>
                  <a:srgbClr val="FF0000"/>
                </a:solidFill>
              </a:rPr>
              <a:t>오로지 </a:t>
            </a:r>
            <a:r>
              <a:rPr lang="en-US" altLang="ko-KR" u="sng" dirty="0">
                <a:solidFill>
                  <a:srgbClr val="FF0000"/>
                </a:solidFill>
              </a:rPr>
              <a:t>1</a:t>
            </a:r>
            <a:r>
              <a:rPr lang="ko-KR" altLang="en-US" u="sng" dirty="0">
                <a:solidFill>
                  <a:srgbClr val="FF0000"/>
                </a:solidFill>
              </a:rPr>
              <a:t>개여야만 함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함수에서 </a:t>
            </a:r>
            <a:r>
              <a:rPr lang="en-US" altLang="ko-KR" dirty="0"/>
              <a:t>return </a:t>
            </a:r>
            <a:r>
              <a:rPr lang="ko-KR" altLang="en-US" dirty="0"/>
              <a:t>키워드를 만나면 함수를 빠져나옴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4DE14F0-0FCF-4356-9196-3D7A4ADFAC0C}"/>
              </a:ext>
            </a:extLst>
          </p:cNvPr>
          <p:cNvSpPr txBox="1"/>
          <p:nvPr/>
        </p:nvSpPr>
        <p:spPr>
          <a:xfrm>
            <a:off x="1097025" y="3221542"/>
            <a:ext cx="2748835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예제 함수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반환값이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개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double_result</a:t>
            </a:r>
            <a:r>
              <a:rPr lang="en-US" altLang="ko-KR" sz="1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a*2, b*2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1F3D7-5CBE-48F6-82BB-3F7885A62D81}"/>
              </a:ext>
            </a:extLst>
          </p:cNvPr>
          <p:cNvSpPr txBox="1"/>
          <p:nvPr/>
        </p:nvSpPr>
        <p:spPr>
          <a:xfrm>
            <a:off x="3906871" y="3221541"/>
            <a:ext cx="3227294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value = </a:t>
            </a:r>
            <a:r>
              <a:rPr lang="en-US" altLang="ko-KR" sz="1400" dirty="0" err="1">
                <a:latin typeface="Consolas" panose="020B0609020204030204" pitchFamily="49" charset="0"/>
              </a:rPr>
              <a:t>double_result</a:t>
            </a:r>
            <a:r>
              <a:rPr lang="en-US" altLang="ko-KR" sz="1400" dirty="0">
                <a:latin typeface="Consolas" panose="020B0609020204030204" pitchFamily="49" charset="0"/>
              </a:rPr>
              <a:t>(2,4)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value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(4, 8)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개 이상이면 </a:t>
            </a:r>
            <a:r>
              <a:rPr lang="ko-KR" altLang="en-US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튜플형으로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가짐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결론적으로 </a:t>
            </a:r>
            <a:r>
              <a:rPr lang="ko-KR" altLang="en-US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반환값은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개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95C1B-50EF-454F-9C03-E2743CFA1769}"/>
              </a:ext>
            </a:extLst>
          </p:cNvPr>
          <p:cNvSpPr txBox="1"/>
          <p:nvPr/>
        </p:nvSpPr>
        <p:spPr>
          <a:xfrm>
            <a:off x="7195177" y="3221542"/>
            <a:ext cx="398381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value, value2 = </a:t>
            </a:r>
            <a:r>
              <a:rPr lang="en-US" altLang="ko-KR" sz="1400" dirty="0" err="1">
                <a:latin typeface="Consolas" panose="020B0609020204030204" pitchFamily="49" charset="0"/>
              </a:rPr>
              <a:t>double_result</a:t>
            </a:r>
            <a:r>
              <a:rPr lang="en-US" altLang="ko-KR" sz="1400" dirty="0">
                <a:latin typeface="Consolas" panose="020B0609020204030204" pitchFamily="49" charset="0"/>
              </a:rPr>
              <a:t>(2,4)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value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value2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2E38B4C7-E4F5-42A2-A645-FB5C5F647DA2}"/>
              </a:ext>
            </a:extLst>
          </p:cNvPr>
          <p:cNvSpPr txBox="1"/>
          <p:nvPr/>
        </p:nvSpPr>
        <p:spPr>
          <a:xfrm>
            <a:off x="1097025" y="4458672"/>
            <a:ext cx="4747964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예제 함수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함수 빠져나옴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call_name</a:t>
            </a:r>
            <a:r>
              <a:rPr lang="en-US" altLang="ko-KR" sz="1400" dirty="0">
                <a:latin typeface="Consolas" panose="020B0609020204030204" pitchFamily="49" charset="0"/>
              </a:rPr>
              <a:t>(nickname):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print(“name : %s” % nickname)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74DA64C-38F5-4362-ADEE-64C6503A8666}"/>
              </a:ext>
            </a:extLst>
          </p:cNvPr>
          <p:cNvSpPr txBox="1"/>
          <p:nvPr/>
        </p:nvSpPr>
        <p:spPr>
          <a:xfrm>
            <a:off x="6042213" y="4458671"/>
            <a:ext cx="511992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</a:rPr>
              <a:t>call_name</a:t>
            </a:r>
            <a:r>
              <a:rPr lang="en-US" altLang="ko-KR" sz="1400" dirty="0">
                <a:latin typeface="Consolas" panose="020B0609020204030204" pitchFamily="49" charset="0"/>
              </a:rPr>
              <a:t>(“python”)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name: python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Consolas" panose="020B0609020204030204" pitchFamily="49" charset="0"/>
              </a:rPr>
              <a:t> return</a:t>
            </a:r>
            <a:r>
              <a:rPr lang="ko-KR" altLang="en-US" sz="1400" dirty="0">
                <a:latin typeface="Consolas" panose="020B0609020204030204" pitchFamily="49" charset="0"/>
              </a:rPr>
              <a:t> 값은 존재하지 않음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Consolas" panose="020B0609020204030204" pitchFamily="49" charset="0"/>
              </a:rPr>
              <a:t>print </a:t>
            </a:r>
            <a:r>
              <a:rPr lang="ko-KR" altLang="en-US" sz="1400" dirty="0">
                <a:latin typeface="Consolas" panose="020B0609020204030204" pitchFamily="49" charset="0"/>
              </a:rPr>
              <a:t>함수를 실행함과 동시에 함수를 빠져 나옴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437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입력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17921" y="6392510"/>
            <a:ext cx="370813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026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입력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사용자 입력 값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사용자가 입력하는 값을 받고 싶을 때</a:t>
            </a:r>
            <a:r>
              <a:rPr lang="en-US" altLang="ko-KR" dirty="0"/>
              <a:t> input() </a:t>
            </a:r>
            <a:r>
              <a:rPr lang="ko-KR" altLang="en-US" dirty="0"/>
              <a:t>함수 사용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 함수 내 인자를 넣으면 입력을 받기 전 문자열을 출력시킴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함수에서 받은 인자 값을 대부분 문자열 자료형으로 변수에 넣어 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내장 함수</a:t>
            </a:r>
            <a:r>
              <a:rPr lang="en-US" altLang="ko-KR" dirty="0"/>
              <a:t>*</a:t>
            </a:r>
            <a:r>
              <a:rPr lang="ko-KR" altLang="en-US" dirty="0"/>
              <a:t>를 통해 형 변환을 하여 사용할 수 있음</a:t>
            </a: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1F3D7-5CBE-48F6-82BB-3F7885A62D81}"/>
              </a:ext>
            </a:extLst>
          </p:cNvPr>
          <p:cNvSpPr txBox="1"/>
          <p:nvPr/>
        </p:nvSpPr>
        <p:spPr>
          <a:xfrm>
            <a:off x="780930" y="3175942"/>
            <a:ext cx="32272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3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사용자가 입력한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3ABE-C58A-48DB-B2D2-299F190C45E4}"/>
              </a:ext>
            </a:extLst>
          </p:cNvPr>
          <p:cNvSpPr txBox="1"/>
          <p:nvPr/>
        </p:nvSpPr>
        <p:spPr>
          <a:xfrm>
            <a:off x="4373448" y="3175941"/>
            <a:ext cx="32272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input(“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값을 입력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“)</a:t>
            </a:r>
          </a:p>
          <a:p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값을 입력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사용자가 입력함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CE135-A7C7-4CEC-A25A-8055CC93ED06}"/>
              </a:ext>
            </a:extLst>
          </p:cNvPr>
          <p:cNvSpPr txBox="1"/>
          <p:nvPr/>
        </p:nvSpPr>
        <p:spPr>
          <a:xfrm>
            <a:off x="7950364" y="3175943"/>
            <a:ext cx="32272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3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사용자가 입력한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3CF87-804D-42F8-9285-BCE593BD3F77}"/>
              </a:ext>
            </a:extLst>
          </p:cNvPr>
          <p:cNvSpPr txBox="1"/>
          <p:nvPr/>
        </p:nvSpPr>
        <p:spPr>
          <a:xfrm>
            <a:off x="780930" y="4619259"/>
            <a:ext cx="3227294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127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typeof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&lt;class '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’&gt;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b =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typeof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&lt;class 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44384-8905-45D7-A973-50B0D68CF066}"/>
              </a:ext>
            </a:extLst>
          </p:cNvPr>
          <p:cNvSpPr txBox="1"/>
          <p:nvPr/>
        </p:nvSpPr>
        <p:spPr>
          <a:xfrm>
            <a:off x="4341906" y="4619259"/>
            <a:ext cx="3227294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44+6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print(a)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44+6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47BC1-23A0-457D-9BCD-F361B7C83B3C}"/>
              </a:ext>
            </a:extLst>
          </p:cNvPr>
          <p:cNvSpPr txBox="1"/>
          <p:nvPr/>
        </p:nvSpPr>
        <p:spPr>
          <a:xfrm>
            <a:off x="7950364" y="4619259"/>
            <a:ext cx="3227294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input()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Python is best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‘Python is best’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46BDB-6550-4349-B4F9-B1CDF3F1DF37}"/>
              </a:ext>
            </a:extLst>
          </p:cNvPr>
          <p:cNvSpPr txBox="1"/>
          <p:nvPr/>
        </p:nvSpPr>
        <p:spPr>
          <a:xfrm>
            <a:off x="4300400" y="6384048"/>
            <a:ext cx="687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내장 함수</a:t>
            </a:r>
            <a:r>
              <a:rPr lang="en-US" altLang="ko-KR" sz="1200" dirty="0"/>
              <a:t>(Internal function): </a:t>
            </a:r>
            <a:r>
              <a:rPr lang="ko-KR" altLang="en-US" sz="1200" dirty="0"/>
              <a:t>이미 만들어진 함수로 형 변환 함수의 예로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</a:t>
            </a:r>
            <a:r>
              <a:rPr lang="ko-KR" altLang="en-US" sz="1200" dirty="0"/>
              <a:t>함수가 있음</a:t>
            </a:r>
          </a:p>
        </p:txBody>
      </p:sp>
    </p:spTree>
    <p:extLst>
      <p:ext uri="{BB962C8B-B14F-4D97-AF65-F5344CB8AC3E}">
        <p14:creationId xmlns:p14="http://schemas.microsoft.com/office/powerpoint/2010/main" val="21860446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75817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출력을 참고한 문제 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10">
                <a:extLst>
                  <a:ext uri="{FF2B5EF4-FFF2-40B4-BE49-F238E27FC236}">
                    <a16:creationId xmlns:a16="http://schemas.microsoft.com/office/drawing/2014/main" id="{75E3B148-AC0E-411F-8AB7-9B9B9CD15D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06180" y="1249757"/>
                <a:ext cx="11252420" cy="51148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1900" dirty="0"/>
                  <a:t>모든 소수의 합 구하기 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난이도</a:t>
                </a:r>
                <a:r>
                  <a:rPr lang="en-US" altLang="ko-KR" sz="1900" dirty="0"/>
                  <a:t>: </a:t>
                </a:r>
                <a:r>
                  <a:rPr lang="ko-KR" altLang="en-US" sz="1900" dirty="0"/>
                  <a:t>중</a:t>
                </a:r>
                <a:r>
                  <a:rPr lang="en-US" altLang="ko-KR" sz="19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400" dirty="0"/>
                  <a:t>소수</a:t>
                </a:r>
                <a:r>
                  <a:rPr lang="en-US" altLang="ko-KR" sz="1400" dirty="0"/>
                  <a:t> : 1</a:t>
                </a:r>
                <a:r>
                  <a:rPr lang="ko-KR" altLang="en-US" sz="1400" dirty="0"/>
                  <a:t>과 자기 자신의 값으로만 나누어 떨어지는 수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예를 들어 사용자가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12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을 입력했다면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, 2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부터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 12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까지 소수를 판별해 소수만 모두 더하면 된다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400" b="0" dirty="0">
                    <a:latin typeface="Cambria Math" panose="02040503050406030204" pitchFamily="18" charset="0"/>
                  </a:rPr>
                  <a:t>따라서 합을 구하는 함수를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라고 하면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=2+3+5+7+11=28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이라</m:t>
                    </m:r>
                  </m:oMath>
                </a14:m>
                <a:r>
                  <a:rPr lang="ko-KR" altLang="en-US" sz="1400" b="0" dirty="0">
                    <a:latin typeface="Cambria Math" panose="02040503050406030204" pitchFamily="18" charset="0"/>
                  </a:rPr>
                  <a:t>는 결과값이 나온다</a:t>
                </a:r>
                <a:r>
                  <a:rPr lang="en-US" altLang="ko-KR" sz="1400" b="0" dirty="0">
                    <a:latin typeface="Cambria Math" panose="02040503050406030204" pitchFamily="18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700" dirty="0"/>
                  <a:t>소스 코드 조건</a:t>
                </a:r>
                <a:endParaRPr lang="en-US" altLang="ko-KR" sz="1700" dirty="0"/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500" dirty="0"/>
                  <a:t>오른쪽의 출력 결과를 참고하여 소스 코드를 작성하되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함수 </a:t>
                </a:r>
                <a:r>
                  <a:rPr lang="en-US" altLang="ko-KR" sz="1500" dirty="0" err="1">
                    <a:latin typeface="Consolas" panose="020B0609020204030204" pitchFamily="49" charset="0"/>
                  </a:rPr>
                  <a:t>prime_sum</a:t>
                </a:r>
                <a:r>
                  <a:rPr lang="en-US" altLang="ko-KR" sz="1500" dirty="0">
                    <a:latin typeface="Consolas" panose="020B0609020204030204" pitchFamily="49" charset="0"/>
                  </a:rPr>
                  <a:t>(n)</a:t>
                </a:r>
                <a:r>
                  <a:rPr lang="ko-KR" altLang="en-US" sz="1500" dirty="0">
                    <a:latin typeface="Consolas" panose="020B0609020204030204" pitchFamily="49" charset="0"/>
                  </a:rPr>
                  <a:t>을</a:t>
                </a:r>
                <a:r>
                  <a:rPr lang="ko-KR" altLang="en-US" sz="1500" dirty="0"/>
                  <a:t> 만들어서</a:t>
                </a:r>
                <a:br>
                  <a:rPr lang="en-US" altLang="ko-KR" sz="1500" dirty="0"/>
                </a:br>
                <a:r>
                  <a:rPr lang="ko-KR" altLang="en-US" sz="1500" dirty="0"/>
                  <a:t>소수 값을 합한 값을 반환하는 함수를 구현해주시기 바랍니다</a:t>
                </a:r>
                <a:r>
                  <a:rPr lang="en-US" altLang="ko-KR" sz="1500" dirty="0"/>
                  <a:t>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1500" dirty="0">
                    <a:solidFill>
                      <a:schemeClr val="tx2"/>
                    </a:solidFill>
                  </a:rPr>
                  <a:t>N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의 범위는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sz="15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5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ko-KR" altLang="en-US" sz="1500" dirty="0">
                    <a:solidFill>
                      <a:schemeClr val="tx2"/>
                    </a:solidFill>
                  </a:rPr>
                  <a:t>까지 이며 범위를 벗어나면 오류 메시지가 출력되며 프로그램이</a:t>
                </a:r>
                <a:br>
                  <a:rPr lang="en-US" altLang="ko-KR" sz="1500" dirty="0">
                    <a:solidFill>
                      <a:schemeClr val="tx2"/>
                    </a:solidFill>
                  </a:rPr>
                </a:br>
                <a:r>
                  <a:rPr lang="ko-KR" altLang="en-US" sz="1500" dirty="0">
                    <a:solidFill>
                      <a:schemeClr val="tx2"/>
                    </a:solidFill>
                  </a:rPr>
                  <a:t>종료됩니다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500" dirty="0">
                    <a:solidFill>
                      <a:schemeClr val="tx2"/>
                    </a:solidFill>
                  </a:rPr>
                  <a:t>파일명을 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prime.py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로 해주시기 바랍니다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2">
                  <a:lnSpc>
                    <a:spcPct val="120000"/>
                  </a:lnSpc>
                </a:pPr>
                <a:endParaRPr lang="en-US" altLang="ko-KR" sz="1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/>
                  <a:t>소스 코드 파일을 </a:t>
                </a:r>
                <a:r>
                  <a:rPr lang="en-US" altLang="ko-KR" sz="1800" dirty="0"/>
                  <a:t>ruskonert@gmail.com </a:t>
                </a:r>
                <a:r>
                  <a:rPr lang="ko-KR" altLang="en-US" sz="1800" dirty="0"/>
                  <a:t>또는 </a:t>
                </a:r>
                <a:r>
                  <a:rPr lang="en-US" altLang="ko-KR" sz="1800" dirty="0" err="1">
                    <a:hlinkClick r:id="rId3"/>
                  </a:rPr>
                  <a:t>support@cpss.network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5</a:t>
                </a:r>
                <a:r>
                  <a:rPr lang="ko-KR" altLang="en-US" sz="1800" dirty="0"/>
                  <a:t>월 </a:t>
                </a:r>
                <a:r>
                  <a:rPr lang="en-US" altLang="ko-KR" sz="1800" dirty="0"/>
                  <a:t>13</a:t>
                </a:r>
                <a:r>
                  <a:rPr lang="ko-KR" altLang="en-US" sz="1800" dirty="0"/>
                  <a:t>일까지 보내시기 바랍니다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4" name="내용 개체 틀 10">
                <a:extLst>
                  <a:ext uri="{FF2B5EF4-FFF2-40B4-BE49-F238E27FC236}">
                    <a16:creationId xmlns:a16="http://schemas.microsoft.com/office/drawing/2014/main" id="{75E3B148-AC0E-411F-8AB7-9B9B9CD1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06180" y="1249757"/>
                <a:ext cx="11252420" cy="5114829"/>
              </a:xfrm>
              <a:blipFill>
                <a:blip r:embed="rId4"/>
                <a:stretch>
                  <a:fillRect l="-433" t="-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108808-6BE6-4681-B714-5C3BC978933E}"/>
              </a:ext>
            </a:extLst>
          </p:cNvPr>
          <p:cNvSpPr txBox="1"/>
          <p:nvPr/>
        </p:nvSpPr>
        <p:spPr>
          <a:xfrm>
            <a:off x="8871640" y="2778195"/>
            <a:ext cx="2888812" cy="22929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더할 숫자가 없습니다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더할 숫자가 없습니다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15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모든 소수 합은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21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모든 소수 합은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2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모든 소수 합은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-2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범위를 벗어났습니다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종료합니다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종료됨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0774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75817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출력을 참고한 문제 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10">
                <a:extLst>
                  <a:ext uri="{FF2B5EF4-FFF2-40B4-BE49-F238E27FC236}">
                    <a16:creationId xmlns:a16="http://schemas.microsoft.com/office/drawing/2014/main" id="{75E3B148-AC0E-411F-8AB7-9B9B9CD15D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06180" y="1249757"/>
                <a:ext cx="11252420" cy="511482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1900" dirty="0"/>
                  <a:t>피보나치 값 구하기 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난이도</a:t>
                </a:r>
                <a:r>
                  <a:rPr lang="en-US" altLang="ko-KR" sz="1900" dirty="0"/>
                  <a:t>: </a:t>
                </a:r>
                <a:r>
                  <a:rPr lang="ko-KR" altLang="en-US" sz="1900" dirty="0"/>
                  <a:t>중상</a:t>
                </a:r>
                <a:r>
                  <a:rPr lang="en-US" altLang="ko-KR" sz="19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400" dirty="0"/>
                  <a:t>피보나치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/>
                  <a:t>째와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/>
                  <a:t>째 값을 더한 값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400" dirty="0"/>
                  <a:t>예를 들어 피보나치 함수를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 dirty="0"/>
                  <a:t>고 가정한다면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−2)</m:t>
                    </m:r>
                    <m:r>
                      <a:rPr lang="ko-KR" altLang="en-US" sz="1400" i="0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고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이라 둠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=8 …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700" dirty="0"/>
                  <a:t>소스 코드 조건</a:t>
                </a:r>
                <a:endParaRPr lang="en-US" altLang="ko-KR" sz="1700" dirty="0"/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500" dirty="0"/>
                  <a:t>오른쪽 출력 결과를 참고하여 소스 코드를 작성하되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함수 </a:t>
                </a:r>
                <a:r>
                  <a:rPr lang="en-US" altLang="ko-KR" sz="1500" dirty="0" err="1">
                    <a:latin typeface="Consolas" panose="020B0609020204030204" pitchFamily="49" charset="0"/>
                  </a:rPr>
                  <a:t>fibo</a:t>
                </a:r>
                <a:r>
                  <a:rPr lang="en-US" altLang="ko-KR" sz="1500" dirty="0">
                    <a:latin typeface="Consolas" panose="020B0609020204030204" pitchFamily="49" charset="0"/>
                  </a:rPr>
                  <a:t>(n)</a:t>
                </a:r>
                <a:r>
                  <a:rPr lang="ko-KR" altLang="en-US" sz="1500" dirty="0">
                    <a:latin typeface="Consolas" panose="020B0609020204030204" pitchFamily="49" charset="0"/>
                  </a:rPr>
                  <a:t>을</a:t>
                </a:r>
                <a:r>
                  <a:rPr lang="ko-KR" altLang="en-US" sz="1500" dirty="0"/>
                  <a:t> 만들어서 피보나치 함수</a:t>
                </a:r>
                <a:br>
                  <a:rPr lang="en-US" altLang="ko-KR" sz="1500" dirty="0"/>
                </a:br>
                <a:r>
                  <a:rPr lang="ko-KR" altLang="en-US" sz="1500" dirty="0"/>
                  <a:t>를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구현해주시기 바랍니다</a:t>
                </a:r>
                <a:r>
                  <a:rPr lang="en-US" altLang="ko-KR" sz="1500" dirty="0"/>
                  <a:t>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1500" dirty="0">
                    <a:solidFill>
                      <a:schemeClr val="tx2"/>
                    </a:solidFill>
                  </a:rPr>
                  <a:t>n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의 범위는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sz="15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5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ko-KR" altLang="en-US" sz="1500" dirty="0">
                    <a:solidFill>
                      <a:schemeClr val="tx2"/>
                    </a:solidFill>
                  </a:rPr>
                  <a:t>까지 이며 범위를 벗어나면 오류 메시지가 출력됩니다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. 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이 때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,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-1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을</a:t>
                </a:r>
                <a:br>
                  <a:rPr lang="en-US" altLang="ko-KR" sz="1500" dirty="0">
                    <a:solidFill>
                      <a:schemeClr val="tx2"/>
                    </a:solidFill>
                  </a:rPr>
                </a:br>
                <a:r>
                  <a:rPr lang="ko-KR" altLang="en-US" sz="1500" dirty="0">
                    <a:solidFill>
                      <a:schemeClr val="tx2"/>
                    </a:solidFill>
                  </a:rPr>
                  <a:t>입력하면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프로그램이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500" dirty="0">
                    <a:solidFill>
                      <a:schemeClr val="tx2"/>
                    </a:solidFill>
                  </a:rPr>
                  <a:t>종료되도록 설계하세요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500" dirty="0">
                    <a:solidFill>
                      <a:schemeClr val="tx2"/>
                    </a:solidFill>
                  </a:rPr>
                  <a:t>재귀 함수로 구현하지 마시기 바랍니다</a:t>
                </a:r>
                <a:r>
                  <a:rPr lang="en-US" altLang="ko-KR" sz="1500" dirty="0">
                    <a:solidFill>
                      <a:schemeClr val="tx2"/>
                    </a:solidFill>
                  </a:rPr>
                  <a:t>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500" dirty="0"/>
                  <a:t>파일명을 </a:t>
                </a:r>
                <a:r>
                  <a:rPr lang="en-US" altLang="ko-KR" sz="1500" dirty="0"/>
                  <a:t>fibo.py</a:t>
                </a:r>
                <a:r>
                  <a:rPr lang="ko-KR" altLang="en-US" sz="1500" dirty="0"/>
                  <a:t>로 해주시기 바랍니다</a:t>
                </a:r>
                <a:r>
                  <a:rPr lang="en-US" altLang="ko-KR" sz="1500" dirty="0"/>
                  <a:t>.</a:t>
                </a:r>
                <a:endParaRPr lang="en-US" altLang="ko-KR" sz="1500" b="1" u="sng" dirty="0">
                  <a:solidFill>
                    <a:srgbClr val="FF0000"/>
                  </a:solidFill>
                </a:endParaRPr>
              </a:p>
              <a:p>
                <a:pPr marL="312544" lvl="1" indent="0">
                  <a:lnSpc>
                    <a:spcPct val="100000"/>
                  </a:lnSpc>
                  <a:buNone/>
                </a:pPr>
                <a:endParaRPr lang="en-US" altLang="ko-KR" sz="1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/>
                  <a:t>소스 코드 파일을 </a:t>
                </a:r>
                <a:r>
                  <a:rPr lang="en-US" altLang="ko-KR" sz="1800" dirty="0"/>
                  <a:t>ruskonert@gmail.com </a:t>
                </a:r>
                <a:r>
                  <a:rPr lang="ko-KR" altLang="en-US" sz="1800" dirty="0"/>
                  <a:t>또는 </a:t>
                </a:r>
                <a:r>
                  <a:rPr lang="en-US" altLang="ko-KR" sz="1800" dirty="0" err="1">
                    <a:hlinkClick r:id="rId3"/>
                  </a:rPr>
                  <a:t>support@cpss.network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5</a:t>
                </a:r>
                <a:r>
                  <a:rPr lang="ko-KR" altLang="en-US" sz="1800" dirty="0"/>
                  <a:t>월 </a:t>
                </a:r>
                <a:r>
                  <a:rPr lang="en-US" altLang="ko-KR" sz="1800" dirty="0"/>
                  <a:t>13</a:t>
                </a:r>
                <a:r>
                  <a:rPr lang="ko-KR" altLang="en-US" sz="1800" dirty="0"/>
                  <a:t>일까지 보내시기 바랍니다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4" name="내용 개체 틀 10">
                <a:extLst>
                  <a:ext uri="{FF2B5EF4-FFF2-40B4-BE49-F238E27FC236}">
                    <a16:creationId xmlns:a16="http://schemas.microsoft.com/office/drawing/2014/main" id="{75E3B148-AC0E-411F-8AB7-9B9B9CD1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06180" y="1249757"/>
                <a:ext cx="11252420" cy="5114829"/>
              </a:xfrm>
              <a:blipFill>
                <a:blip r:embed="rId4"/>
                <a:stretch>
                  <a:fillRect l="-433" t="-11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A51F38-A524-4619-935A-DE90CF3D39A2}"/>
              </a:ext>
            </a:extLst>
          </p:cNvPr>
          <p:cNvSpPr txBox="1"/>
          <p:nvPr/>
        </p:nvSpPr>
        <p:spPr>
          <a:xfrm>
            <a:off x="8978021" y="2444854"/>
            <a:ext cx="2680579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fibo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(10) = 55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-5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범위를 벗어났습니다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fibo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(0) = 0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fibo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 = 1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fibo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(5) = 5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7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fibo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(7) = 13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1001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범위를 벗어났습니다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-1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종료합니다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종료됨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5302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27783"/>
              </p:ext>
            </p:extLst>
          </p:nvPr>
        </p:nvGraphicFramePr>
        <p:xfrm>
          <a:off x="596917" y="2065200"/>
          <a:ext cx="1087382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418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875540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저장소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4"/>
                        </a:rPr>
                        <a:t>https://github.com/CPSSOpenSource</a:t>
                      </a: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과제 결과 확인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5"/>
                        </a:rPr>
                        <a:t>https://github.com/CPSSOpenSource/Python-Report-Complie</a:t>
                      </a: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6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/>
              <a:t>함수 </a:t>
            </a:r>
            <a:r>
              <a:rPr lang="en-US" altLang="ko-KR" sz="3200" dirty="0"/>
              <a:t>(function)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입력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/>
              <a:t>출력 결과를 참고한 문제 풀이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6532685" y="1422400"/>
            <a:ext cx="53418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필요성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함수의 구조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익명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(Lambda)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필요성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0C396B4C-314E-461C-984B-4E4352C354F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15706" y="1249758"/>
                <a:ext cx="11136316" cy="497324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</a:t>
                </a:r>
                <a:r>
                  <a:rPr lang="en-US" altLang="ko-KR" dirty="0"/>
                  <a:t>(Function): </a:t>
                </a:r>
                <a:r>
                  <a:rPr lang="ko-KR" altLang="en-US" dirty="0"/>
                  <a:t>기능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값에 따라 임의의 출력 값에 대응됨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예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=7,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=11</m:t>
                    </m:r>
                  </m:oMath>
                </a14:m>
                <a:r>
                  <a:rPr lang="ko-KR" altLang="en-US" b="0" dirty="0"/>
                  <a:t>인 것</a:t>
                </a:r>
                <a:r>
                  <a:rPr lang="ko-KR" altLang="en-US" dirty="0"/>
                  <a:t>과 같이 입력 값에 따라 출력 값이 대응됨</a:t>
                </a:r>
                <a:endParaRPr lang="en-US" altLang="ko-KR" dirty="0"/>
              </a:p>
              <a:p>
                <a:pPr marL="312544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함수의 필요성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똑같은 내용을 반복해서 작성하고 있다면</a:t>
                </a:r>
                <a:r>
                  <a:rPr lang="en-US" altLang="ko-KR" dirty="0"/>
                  <a:t>?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하나의 코드로 만들어주는 것이 효과적임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프로그램의 흐름을 일목요연하게 보여줌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유지보수가 필요할 때 효율적임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오류 탐지를 하는 데 소요되는 시간이 훨씬 빠름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“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함수를 잘 만들 수 있다면 당신은 훌륭한 프로그래머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!”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0C396B4C-314E-461C-984B-4E4352C35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15706" y="1249758"/>
                <a:ext cx="11136316" cy="4973241"/>
              </a:xfrm>
              <a:blipFill>
                <a:blip r:embed="rId2"/>
                <a:stretch>
                  <a:fillRect l="-7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7">
            <a:extLst>
              <a:ext uri="{FF2B5EF4-FFF2-40B4-BE49-F238E27FC236}">
                <a16:creationId xmlns:a16="http://schemas.microsoft.com/office/drawing/2014/main" id="{B0C44E8E-0F13-4705-9C6A-0B736546FB5C}"/>
              </a:ext>
            </a:extLst>
          </p:cNvPr>
          <p:cNvSpPr txBox="1"/>
          <p:nvPr/>
        </p:nvSpPr>
        <p:spPr>
          <a:xfrm>
            <a:off x="7232561" y="2353151"/>
            <a:ext cx="4319461" cy="418576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함수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fun(s):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</a:t>
            </a:r>
            <a:r>
              <a:rPr lang="ko-KR" altLang="en-US" sz="1400" dirty="0">
                <a:latin typeface="Consolas" panose="020B0609020204030204" pitchFamily="49" charset="0"/>
              </a:rPr>
              <a:t>안녕</a:t>
            </a:r>
            <a:r>
              <a:rPr lang="en-US" altLang="ko-KR" sz="1400" dirty="0">
                <a:latin typeface="Consolas" panose="020B0609020204030204" pitchFamily="49" charset="0"/>
              </a:rPr>
              <a:t>! %s” % s)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함수를 사용하기 전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print(“</a:t>
            </a:r>
            <a:r>
              <a:rPr lang="ko-KR" altLang="en-US" sz="1400" dirty="0">
                <a:latin typeface="Consolas" panose="020B0609020204030204" pitchFamily="49" charset="0"/>
              </a:rPr>
              <a:t>안녕</a:t>
            </a:r>
            <a:r>
              <a:rPr lang="en-US" altLang="ko-KR" sz="1400" dirty="0">
                <a:latin typeface="Consolas" panose="020B0609020204030204" pitchFamily="49" charset="0"/>
              </a:rPr>
              <a:t>! %s” % “</a:t>
            </a:r>
            <a:r>
              <a:rPr lang="ko-KR" altLang="en-US" sz="1400" dirty="0" err="1">
                <a:latin typeface="Consolas" panose="020B0609020204030204" pitchFamily="49" charset="0"/>
              </a:rPr>
              <a:t>파이썬</a:t>
            </a:r>
            <a:r>
              <a:rPr lang="en-US" altLang="ko-KR" sz="1400" dirty="0">
                <a:latin typeface="Consolas" panose="020B0609020204030204" pitchFamily="49" charset="0"/>
              </a:rPr>
              <a:t>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print(“</a:t>
            </a:r>
            <a:r>
              <a:rPr lang="ko-KR" altLang="en-US" sz="1400" dirty="0">
                <a:latin typeface="Consolas" panose="020B0609020204030204" pitchFamily="49" charset="0"/>
              </a:rPr>
              <a:t>안녕</a:t>
            </a:r>
            <a:r>
              <a:rPr lang="en-US" altLang="ko-KR" sz="1400" dirty="0">
                <a:latin typeface="Consolas" panose="020B0609020204030204" pitchFamily="49" charset="0"/>
              </a:rPr>
              <a:t>! %s” % “Java”)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print(“</a:t>
            </a:r>
            <a:r>
              <a:rPr lang="ko-KR" altLang="en-US" sz="1400" dirty="0">
                <a:latin typeface="Consolas" panose="020B0609020204030204" pitchFamily="49" charset="0"/>
              </a:rPr>
              <a:t>안녕</a:t>
            </a:r>
            <a:r>
              <a:rPr lang="en-US" altLang="ko-KR" sz="1400" dirty="0">
                <a:latin typeface="Consolas" panose="020B0609020204030204" pitchFamily="49" charset="0"/>
              </a:rPr>
              <a:t>! %s” % “C++”)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함수 사용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fun(“</a:t>
            </a:r>
            <a:r>
              <a:rPr lang="ko-KR" altLang="en-US" sz="1400" dirty="0" err="1">
                <a:latin typeface="Consolas" panose="020B0609020204030204" pitchFamily="49" charset="0"/>
              </a:rPr>
              <a:t>파이썬</a:t>
            </a:r>
            <a:r>
              <a:rPr lang="en-US" altLang="ko-KR" sz="1400" dirty="0">
                <a:latin typeface="Consolas" panose="020B0609020204030204" pitchFamily="49" charset="0"/>
              </a:rPr>
              <a:t>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fun(“Java”)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fun(“</a:t>
            </a:r>
            <a:r>
              <a:rPr lang="en-US" altLang="ko-KR" sz="1400" dirty="0" err="1">
                <a:latin typeface="Consolas" panose="020B0609020204030204" pitchFamily="49" charset="0"/>
              </a:rPr>
              <a:t>c++</a:t>
            </a:r>
            <a:r>
              <a:rPr lang="en-US" altLang="ko-KR" sz="1400" dirty="0">
                <a:latin typeface="Consolas" panose="020B0609020204030204" pitchFamily="49" charset="0"/>
              </a:rPr>
              <a:t>”)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중복되는 코드를 함수화 시켜서 코드를 정리하는게 훨씬 효율적일 것임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함수 정의하기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def: </a:t>
            </a:r>
            <a:r>
              <a:rPr lang="ko-KR" altLang="en-US" dirty="0">
                <a:latin typeface="Consolas" panose="020B0609020204030204" pitchFamily="49" charset="0"/>
              </a:rPr>
              <a:t>함수를 만들 때 사용하는 </a:t>
            </a:r>
            <a:r>
              <a:rPr lang="ko-KR" altLang="en-US" dirty="0" err="1">
                <a:latin typeface="Consolas" panose="020B0609020204030204" pitchFamily="49" charset="0"/>
              </a:rPr>
              <a:t>예약어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함수명은 프로그래머가 임의적으로 정할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함수를 정의하여 </a:t>
            </a:r>
            <a:r>
              <a:rPr lang="en-US" altLang="ko-KR" dirty="0">
                <a:latin typeface="Consolas" panose="020B0609020204030204" pitchFamily="49" charset="0"/>
              </a:rPr>
              <a:t>if, while, for</a:t>
            </a:r>
            <a:r>
              <a:rPr lang="ko-KR" altLang="en-US" dirty="0">
                <a:latin typeface="Consolas" panose="020B0609020204030204" pitchFamily="49" charset="0"/>
              </a:rPr>
              <a:t>문 등을 같이 사용해 수행할 문장들을 입력해서 완성함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입력으로 전달된 값을 받는 변수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인자 </a:t>
            </a:r>
            <a:r>
              <a:rPr lang="en-US" altLang="ko-KR" dirty="0"/>
              <a:t>: </a:t>
            </a:r>
            <a:r>
              <a:rPr lang="ko-KR" altLang="en-US" dirty="0"/>
              <a:t>함수를 호출할 때 전달되는 입력 값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C44E8E-0F13-4705-9C6A-0B736546FB5C}"/>
              </a:ext>
            </a:extLst>
          </p:cNvPr>
          <p:cNvSpPr txBox="1"/>
          <p:nvPr/>
        </p:nvSpPr>
        <p:spPr>
          <a:xfrm>
            <a:off x="6771342" y="1572898"/>
            <a:ext cx="4319461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ko-KR" altLang="en-US" sz="1400" dirty="0" err="1">
                <a:latin typeface="Consolas" panose="020B0609020204030204" pitchFamily="49" charset="0"/>
              </a:rPr>
              <a:t>함수명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매개변수</a:t>
            </a:r>
            <a:r>
              <a:rPr lang="en-US" altLang="ko-KR" sz="1400" dirty="0">
                <a:latin typeface="Consolas" panose="020B0609020204030204" pitchFamily="49" charset="0"/>
              </a:rPr>
              <a:t>…):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</a:t>
            </a:r>
            <a:r>
              <a:rPr lang="ko-KR" altLang="en-US" sz="1400" dirty="0">
                <a:latin typeface="Consolas" panose="020B0609020204030204" pitchFamily="49" charset="0"/>
              </a:rPr>
              <a:t>반환할 값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F72D107-623D-4CA2-8169-F29DE8E1396A}"/>
              </a:ext>
            </a:extLst>
          </p:cNvPr>
          <p:cNvSpPr txBox="1"/>
          <p:nvPr/>
        </p:nvSpPr>
        <p:spPr>
          <a:xfrm>
            <a:off x="567763" y="4794214"/>
            <a:ext cx="4319461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repeat_print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</a:rPr>
              <a:t>, count):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for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 in range(count):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print(</a:t>
            </a:r>
            <a:r>
              <a:rPr lang="en-US" altLang="ko-KR" sz="1400" dirty="0" err="1"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5D9DC-867C-4A69-9CC9-A9D9A9B6A22F}"/>
              </a:ext>
            </a:extLst>
          </p:cNvPr>
          <p:cNvSpPr txBox="1"/>
          <p:nvPr/>
        </p:nvSpPr>
        <p:spPr>
          <a:xfrm>
            <a:off x="566268" y="5675669"/>
            <a:ext cx="4319461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calc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x,y,z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x*x + 2*y + 3*z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E5C08-5FE2-4FE1-9D78-EAAEE0644924}"/>
              </a:ext>
            </a:extLst>
          </p:cNvPr>
          <p:cNvSpPr txBox="1"/>
          <p:nvPr/>
        </p:nvSpPr>
        <p:spPr>
          <a:xfrm>
            <a:off x="5039281" y="4758359"/>
            <a:ext cx="6301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Count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번만큼 문자열 변수 </a:t>
            </a:r>
            <a:r>
              <a:rPr lang="en-US" altLang="ko-KR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의 값을 반복 출력하는 함수</a:t>
            </a:r>
            <a:endParaRPr lang="en-US" altLang="ko-KR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매개변수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, count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Consolas" panose="020B0609020204030204" pitchFamily="49" charset="0"/>
              </a:rPr>
              <a:t>인자</a:t>
            </a:r>
            <a:r>
              <a:rPr lang="en-US" altLang="ko-KR" sz="1600" dirty="0">
                <a:latin typeface="Consolas" panose="020B0609020204030204" pitchFamily="49" charset="0"/>
              </a:rPr>
              <a:t>: count(range </a:t>
            </a:r>
            <a:r>
              <a:rPr lang="ko-KR" altLang="en-US" sz="1600" dirty="0">
                <a:latin typeface="Consolas" panose="020B0609020204030204" pitchFamily="49" charset="0"/>
              </a:rPr>
              <a:t>함수 내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0C5E1-EDBB-445F-A4BE-6332A3425612}"/>
                  </a:ext>
                </a:extLst>
              </p:cNvPr>
              <p:cNvSpPr txBox="1"/>
              <p:nvPr/>
            </p:nvSpPr>
            <p:spPr>
              <a:xfrm>
                <a:off x="5036291" y="5620133"/>
                <a:ext cx="46885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𝐶𝑎𝑙𝑐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ko-KR" altLang="en-US" sz="1600" dirty="0">
                    <a:latin typeface="Consolas" panose="020B0609020204030204" pitchFamily="49" charset="0"/>
                  </a:rPr>
                  <a:t>와 같은 함수</a:t>
                </a:r>
                <a:endParaRPr lang="en-US" altLang="ko-KR" sz="1600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sz="1600" dirty="0">
                    <a:latin typeface="Consolas" panose="020B0609020204030204" pitchFamily="49" charset="0"/>
                  </a:rPr>
                  <a:t>매개변수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: x, y, z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0C5E1-EDBB-445F-A4BE-6332A3425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91" y="5620133"/>
                <a:ext cx="4688541" cy="584775"/>
              </a:xfrm>
              <a:prstGeom prst="rect">
                <a:avLst/>
              </a:prstGeom>
              <a:blipFill>
                <a:blip r:embed="rId2"/>
                <a:stretch>
                  <a:fillRect l="-520" t="-4167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7465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함수의 형태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일반적인 함수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매개변수가 없는 함수</a:t>
            </a:r>
            <a:endParaRPr lang="en-US" altLang="ko-KR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C44E8E-0F13-4705-9C6A-0B736546FB5C}"/>
              </a:ext>
            </a:extLst>
          </p:cNvPr>
          <p:cNvSpPr txBox="1"/>
          <p:nvPr/>
        </p:nvSpPr>
        <p:spPr>
          <a:xfrm>
            <a:off x="804868" y="2337292"/>
            <a:ext cx="270033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ko-KR" altLang="en-US" sz="1400" dirty="0" err="1">
                <a:latin typeface="Consolas" panose="020B0609020204030204" pitchFamily="49" charset="0"/>
              </a:rPr>
              <a:t>함수명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매개변수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</a:t>
            </a:r>
            <a:r>
              <a:rPr lang="ko-KR" altLang="en-US" sz="1400" dirty="0" err="1">
                <a:latin typeface="Consolas" panose="020B0609020204030204" pitchFamily="49" charset="0"/>
              </a:rPr>
              <a:t>반환값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6304F-0006-464A-A954-959EA2165D93}"/>
              </a:ext>
            </a:extLst>
          </p:cNvPr>
          <p:cNvSpPr txBox="1"/>
          <p:nvPr/>
        </p:nvSpPr>
        <p:spPr>
          <a:xfrm>
            <a:off x="3573220" y="2337292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min(</a:t>
            </a:r>
            <a:r>
              <a:rPr lang="en-US" altLang="ko-KR" sz="1400" dirty="0" err="1">
                <a:latin typeface="Consolas" panose="020B0609020204030204" pitchFamily="49" charset="0"/>
              </a:rPr>
              <a:t>a,b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a &gt; b: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132FA-6E6B-4648-B592-74005B868B6A}"/>
              </a:ext>
            </a:extLst>
          </p:cNvPr>
          <p:cNvSpPr txBox="1"/>
          <p:nvPr/>
        </p:nvSpPr>
        <p:spPr>
          <a:xfrm>
            <a:off x="6418767" y="2337292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min(4,6)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4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F92BF0A-B192-43FB-A1DA-02F32ADFA357}"/>
              </a:ext>
            </a:extLst>
          </p:cNvPr>
          <p:cNvSpPr txBox="1"/>
          <p:nvPr/>
        </p:nvSpPr>
        <p:spPr>
          <a:xfrm>
            <a:off x="804868" y="4157127"/>
            <a:ext cx="270033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ko-KR" altLang="en-US" sz="1400" dirty="0" err="1">
                <a:latin typeface="Consolas" panose="020B0609020204030204" pitchFamily="49" charset="0"/>
              </a:rPr>
              <a:t>함수명</a:t>
            </a:r>
            <a:r>
              <a:rPr lang="en-US" altLang="ko-KR" sz="1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</a:t>
            </a:r>
            <a:r>
              <a:rPr lang="ko-KR" altLang="en-US" sz="1400" dirty="0" err="1">
                <a:latin typeface="Consolas" panose="020B0609020204030204" pitchFamily="49" charset="0"/>
              </a:rPr>
              <a:t>반환값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6AAB8-3A2D-4B60-B3CC-9D6A620EED52}"/>
              </a:ext>
            </a:extLst>
          </p:cNvPr>
          <p:cNvSpPr txBox="1"/>
          <p:nvPr/>
        </p:nvSpPr>
        <p:spPr>
          <a:xfrm>
            <a:off x="3573220" y="4157127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default():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</a:t>
            </a:r>
            <a:r>
              <a:rPr lang="ko-KR" altLang="en-US" sz="1400" dirty="0">
                <a:latin typeface="Consolas" panose="020B0609020204030204" pitchFamily="49" charset="0"/>
              </a:rPr>
              <a:t>기본값은 </a:t>
            </a:r>
            <a:r>
              <a:rPr lang="en-US" altLang="ko-KR" sz="1400" dirty="0">
                <a:latin typeface="Consolas" panose="020B0609020204030204" pitchFamily="49" charset="0"/>
              </a:rPr>
              <a:t>2”)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2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DD64F-1206-4C3C-B911-30AA846BD472}"/>
              </a:ext>
            </a:extLst>
          </p:cNvPr>
          <p:cNvSpPr txBox="1"/>
          <p:nvPr/>
        </p:nvSpPr>
        <p:spPr>
          <a:xfrm>
            <a:off x="6418767" y="4163490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default()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기본값은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00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함수의 형태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반환 값이 없는 함수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반환 값도 매개 변수도 없는 함수</a:t>
            </a:r>
            <a:endParaRPr lang="en-US" altLang="ko-KR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C44E8E-0F13-4705-9C6A-0B736546FB5C}"/>
              </a:ext>
            </a:extLst>
          </p:cNvPr>
          <p:cNvSpPr txBox="1"/>
          <p:nvPr/>
        </p:nvSpPr>
        <p:spPr>
          <a:xfrm>
            <a:off x="804868" y="2337292"/>
            <a:ext cx="270033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ko-KR" altLang="en-US" sz="1400" dirty="0" err="1">
                <a:latin typeface="Consolas" panose="020B0609020204030204" pitchFamily="49" charset="0"/>
              </a:rPr>
              <a:t>함수명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매개변수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6304F-0006-464A-A954-959EA2165D93}"/>
              </a:ext>
            </a:extLst>
          </p:cNvPr>
          <p:cNvSpPr txBox="1"/>
          <p:nvPr/>
        </p:nvSpPr>
        <p:spPr>
          <a:xfrm>
            <a:off x="3573220" y="2337292"/>
            <a:ext cx="3482004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say(name):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print(“hello %s” % name)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132FA-6E6B-4648-B592-74005B868B6A}"/>
              </a:ext>
            </a:extLst>
          </p:cNvPr>
          <p:cNvSpPr txBox="1"/>
          <p:nvPr/>
        </p:nvSpPr>
        <p:spPr>
          <a:xfrm>
            <a:off x="7126979" y="2337292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say(“Python”)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Hello python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F92BF0A-B192-43FB-A1DA-02F32ADFA357}"/>
              </a:ext>
            </a:extLst>
          </p:cNvPr>
          <p:cNvSpPr txBox="1"/>
          <p:nvPr/>
        </p:nvSpPr>
        <p:spPr>
          <a:xfrm>
            <a:off x="804868" y="4157127"/>
            <a:ext cx="270033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ko-KR" altLang="en-US" sz="1400" dirty="0" err="1">
                <a:latin typeface="Consolas" panose="020B0609020204030204" pitchFamily="49" charset="0"/>
              </a:rPr>
              <a:t>함수명</a:t>
            </a:r>
            <a:r>
              <a:rPr lang="en-US" altLang="ko-KR" sz="1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수행할 문장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…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6AAB8-3A2D-4B60-B3CC-9D6A620EED52}"/>
              </a:ext>
            </a:extLst>
          </p:cNvPr>
          <p:cNvSpPr txBox="1"/>
          <p:nvPr/>
        </p:nvSpPr>
        <p:spPr>
          <a:xfrm>
            <a:off x="3573220" y="4157127"/>
            <a:ext cx="3482004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print_test</a:t>
            </a:r>
            <a:r>
              <a:rPr lang="en-US" altLang="ko-KR" sz="1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for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 in range(4):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    print(“Test”)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DD64F-1206-4C3C-B911-30AA846BD472}"/>
              </a:ext>
            </a:extLst>
          </p:cNvPr>
          <p:cNvSpPr txBox="1"/>
          <p:nvPr/>
        </p:nvSpPr>
        <p:spPr>
          <a:xfrm>
            <a:off x="7123244" y="4157127"/>
            <a:ext cx="2737933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</a:rPr>
              <a:t>print_test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Test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Test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Test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738733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매개변수의 지정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인자를 순차적으로 넣는다면 각각의 매개변수에 대응됨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매개변수를 지정해서 순서에 상관없이 대입 연산자를 통해 지정할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가변 인자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입력 값의 개수가 항상 다름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 앞에 </a:t>
            </a:r>
            <a:r>
              <a:rPr lang="en-US" altLang="ko-KR" dirty="0"/>
              <a:t>*</a:t>
            </a:r>
            <a:r>
              <a:rPr lang="ko-KR" altLang="en-US" dirty="0"/>
              <a:t>를 붙여서 사용함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매개변수의 자료형은 </a:t>
            </a:r>
            <a:r>
              <a:rPr lang="ko-KR" altLang="en-US" dirty="0" err="1"/>
              <a:t>튜플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D77837F-EB4F-4EC6-9AC8-3E806FE66FAE}"/>
              </a:ext>
            </a:extLst>
          </p:cNvPr>
          <p:cNvSpPr txBox="1"/>
          <p:nvPr/>
        </p:nvSpPr>
        <p:spPr>
          <a:xfrm>
            <a:off x="822799" y="2821387"/>
            <a:ext cx="270033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Consolas" panose="020B0609020204030204" pitchFamily="49" charset="0"/>
              </a:rPr>
              <a:t>예제 함수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def test(a, 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3FAF56D-7AFF-419D-8A45-680BACE94769}"/>
              </a:ext>
            </a:extLst>
          </p:cNvPr>
          <p:cNvSpPr txBox="1"/>
          <p:nvPr/>
        </p:nvSpPr>
        <p:spPr>
          <a:xfrm>
            <a:off x="3592893" y="2821387"/>
            <a:ext cx="270033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test(2, 4)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a = 2, b = 4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와 같음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3BB646C-E03D-498B-A4E2-23EA044A0144}"/>
              </a:ext>
            </a:extLst>
          </p:cNvPr>
          <p:cNvSpPr txBox="1"/>
          <p:nvPr/>
        </p:nvSpPr>
        <p:spPr>
          <a:xfrm>
            <a:off x="9132238" y="2821387"/>
            <a:ext cx="270033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test(b=4, a=2)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매개변수 지정됨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a = 2, b = 4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와 같음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FF8D6D46-1038-4541-8EF3-0855663AA63B}"/>
              </a:ext>
            </a:extLst>
          </p:cNvPr>
          <p:cNvSpPr txBox="1"/>
          <p:nvPr/>
        </p:nvSpPr>
        <p:spPr>
          <a:xfrm>
            <a:off x="6362987" y="2821387"/>
            <a:ext cx="270033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test(4, 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a = 4, b = 2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와 같음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832B9BBE-17AE-44D1-9908-AE4AB9BAD1EF}"/>
              </a:ext>
            </a:extLst>
          </p:cNvPr>
          <p:cNvSpPr txBox="1"/>
          <p:nvPr/>
        </p:nvSpPr>
        <p:spPr>
          <a:xfrm>
            <a:off x="4687487" y="3890121"/>
            <a:ext cx="2592754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예제 함수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모든 값 더하기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</a:rPr>
              <a:t>sum_total</a:t>
            </a:r>
            <a:r>
              <a:rPr lang="en-US" altLang="ko-KR" sz="1400" dirty="0">
                <a:latin typeface="Consolas" panose="020B0609020204030204" pitchFamily="49" charset="0"/>
              </a:rPr>
              <a:t>(*</a:t>
            </a:r>
            <a:r>
              <a:rPr lang="en-US" altLang="ko-KR" sz="1400" dirty="0" err="1"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sum = 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</a:t>
            </a:r>
            <a:r>
              <a:rPr lang="en-US" altLang="ko-KR" sz="1400" dirty="0" err="1"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for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 in </a:t>
            </a:r>
            <a:r>
              <a:rPr lang="en-US" altLang="ko-KR" sz="1400" dirty="0" err="1"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sum = sum +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sum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3B51D9AB-FE66-4B09-A455-E707AB9499DD}"/>
              </a:ext>
            </a:extLst>
          </p:cNvPr>
          <p:cNvSpPr txBox="1"/>
          <p:nvPr/>
        </p:nvSpPr>
        <p:spPr>
          <a:xfrm>
            <a:off x="7342152" y="3890121"/>
            <a:ext cx="4490418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</a:t>
            </a:r>
            <a:r>
              <a:rPr lang="en-US" altLang="ko-KR" sz="1400" dirty="0" err="1">
                <a:latin typeface="Consolas" panose="020B0609020204030204" pitchFamily="49" charset="0"/>
              </a:rPr>
              <a:t>sum_total</a:t>
            </a:r>
            <a:r>
              <a:rPr lang="en-US" altLang="ko-KR" sz="1400" dirty="0">
                <a:latin typeface="Consolas" panose="020B0609020204030204" pitchFamily="49" charset="0"/>
              </a:rPr>
              <a:t>(1,2,3)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(1,2,3)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6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= </a:t>
            </a:r>
            <a:r>
              <a:rPr lang="en-US" altLang="ko-KR" sz="1400" dirty="0" err="1">
                <a:latin typeface="Consolas" panose="020B0609020204030204" pitchFamily="49" charset="0"/>
              </a:rPr>
              <a:t>sum_total</a:t>
            </a:r>
            <a:r>
              <a:rPr lang="en-US" altLang="ko-KR" sz="1400" dirty="0">
                <a:latin typeface="Consolas" panose="020B0609020204030204" pitchFamily="49" charset="0"/>
              </a:rPr>
              <a:t>(1,2,3,4,5)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(1,2,3,4,5)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09894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함수의 구조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매개변수 초기값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매개변수에 대입 연산자를 사용해 초기값을 지정할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함수를 호출할 때 해당 매개변수에 대한 인자가 없으면 초기값으로 지정됨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초기에 지정되는 매개변수의 위치는 뒤에 위치시켜야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초기값을 설정해 놓은 매개변수 뒤에 초기값을 설정해 놓지 않은 매개변수를 사용할 수 없음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48516063-EA27-4930-862D-AB88AE40B231}"/>
              </a:ext>
            </a:extLst>
          </p:cNvPr>
          <p:cNvSpPr txBox="1"/>
          <p:nvPr/>
        </p:nvSpPr>
        <p:spPr>
          <a:xfrm>
            <a:off x="682407" y="3736378"/>
            <a:ext cx="6124794" cy="224676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def test(</a:t>
            </a:r>
            <a:r>
              <a:rPr lang="en-US" altLang="ko-KR" sz="1400" dirty="0" err="1"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</a:rPr>
              <a:t>=‘Hello world’):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</a:t>
            </a:r>
            <a:r>
              <a:rPr lang="en-US" altLang="ko-KR" sz="1400" dirty="0" err="1"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실제로는 오류 발생</a:t>
            </a:r>
            <a:r>
              <a:rPr lang="en-US" altLang="ko-KR" sz="1400" dirty="0">
                <a:latin typeface="Consolas" panose="020B0609020204030204" pitchFamily="49" charset="0"/>
              </a:rPr>
              <a:t>, repeat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printable </a:t>
            </a:r>
            <a:r>
              <a:rPr lang="ko-KR" altLang="en-US" sz="1400" dirty="0">
                <a:latin typeface="Consolas" panose="020B0609020204030204" pitchFamily="49" charset="0"/>
              </a:rPr>
              <a:t>앞에 있어야 함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def multiple(value, printable=True, repeat):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sum = value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for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 to range(repeat):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sum = sum * value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printable == True: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print(sum)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sum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3847DEF-062A-4325-9C53-F3F59B84DC80}"/>
              </a:ext>
            </a:extLst>
          </p:cNvPr>
          <p:cNvSpPr txBox="1"/>
          <p:nvPr/>
        </p:nvSpPr>
        <p:spPr>
          <a:xfrm>
            <a:off x="6896100" y="3736378"/>
            <a:ext cx="4457699" cy="224676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test()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test(‘hello’)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= multiple(2, 7)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SyntaxError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7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이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printable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의 값인지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repeat</a:t>
            </a:r>
            <a:b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인지 모름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= multiple(2, false, 3)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445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1684</Words>
  <Application>Microsoft Office PowerPoint</Application>
  <PresentationFormat>와이드스크린</PresentationFormat>
  <Paragraphs>392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Wingdings</vt:lpstr>
      <vt:lpstr>Cambria Math</vt:lpstr>
      <vt:lpstr>맑은 고딕</vt:lpstr>
      <vt:lpstr>나눔스퀘어</vt:lpstr>
      <vt:lpstr>Consolas</vt:lpstr>
      <vt:lpstr>나눔스퀘어 Light</vt:lpstr>
      <vt:lpstr>HY궁서B</vt:lpstr>
      <vt:lpstr>나눔스퀘어 Bold</vt:lpstr>
      <vt:lpstr>Apple SD 산돌고딕 Neo 옅은체</vt:lpstr>
      <vt:lpstr>나눔바른고딕 Light</vt:lpstr>
      <vt:lpstr>Times</vt:lpstr>
      <vt:lpstr>Arial</vt:lpstr>
      <vt:lpstr>Office 테마</vt:lpstr>
      <vt:lpstr>Python 기초 강의</vt:lpstr>
      <vt:lpstr>PowerPoint 프레젠테이션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사용자 입력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JUNWON KIM</cp:lastModifiedBy>
  <cp:revision>238</cp:revision>
  <dcterms:created xsi:type="dcterms:W3CDTF">2018-03-10T09:53:43Z</dcterms:created>
  <dcterms:modified xsi:type="dcterms:W3CDTF">2018-05-06T15:06:41Z</dcterms:modified>
</cp:coreProperties>
</file>