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60" r:id="rId15"/>
    <p:sldId id="264" r:id="rId16"/>
    <p:sldId id="299" r:id="rId17"/>
    <p:sldId id="300" r:id="rId18"/>
    <p:sldId id="301" r:id="rId19"/>
    <p:sldId id="302" r:id="rId20"/>
    <p:sldId id="303" r:id="rId21"/>
    <p:sldId id="304" r:id="rId22"/>
    <p:sldId id="286" r:id="rId23"/>
  </p:sldIdLst>
  <p:sldSz cx="12192000" cy="6858000"/>
  <p:notesSz cx="6858000" cy="9144000"/>
  <p:embeddedFontLst>
    <p:embeddedFont>
      <p:font typeface="HY궁서B" panose="02030600000101010101" pitchFamily="18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" panose="020B0600000101010101" pitchFamily="50" charset="-127"/>
      <p:regular r:id="rId27"/>
    </p:embeddedFont>
    <p:embeddedFont>
      <p:font typeface="나눔스퀘어 Light" panose="020B0600000101010101" pitchFamily="50" charset="-127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나눔바른고딕 Light" panose="020B0603020101020101" pitchFamily="50" charset="-127"/>
      <p:regular r:id="rId33"/>
    </p:embeddedFont>
    <p:embeddedFont>
      <p:font typeface="Times" panose="02020603050405020304" pitchFamily="18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CF4"/>
    <a:srgbClr val="234A6B"/>
    <a:srgbClr val="3671A2"/>
    <a:srgbClr val="53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21DC-8A94-4D3F-A979-C6814F748D6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C3D6-3504-4017-8F58-C4396324F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4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54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70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52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62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8CA14-9922-436D-B6FF-616A994A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91E1F-2B5E-41E9-955C-F5AAE9FE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D120F-DC33-4FFD-AA4A-700EFA4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61D66-AE81-4AE2-8777-85C898A4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A3B3E-32A3-4B47-BC90-5A938CA5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086B-97F7-43FC-8DD1-811E5D99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A62A4-D559-4838-A875-A6EF936B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BCFF2-BD29-4FD8-BED5-78CE6F0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43AA-C15A-46E2-8855-09823547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490BD-90DC-4810-8CC7-34D8F8D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4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86A7C-3B2B-4C39-B4D3-97557A668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09464-405A-4B02-B14C-3994EE9A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39195-899A-479E-AD02-3919886A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9FF52-8520-439E-88C7-040968BA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C9B87-04EC-4636-9C94-EBEF372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1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6200" y="915264"/>
            <a:ext cx="10543953" cy="112070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375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5781796" y="4518422"/>
            <a:ext cx="6127812" cy="1300707"/>
          </a:xfrm>
          <a:prstGeom prst="rect">
            <a:avLst/>
          </a:prstGeom>
        </p:spPr>
        <p:txBody>
          <a:bodyPr lIns="36000" rIns="504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None/>
              <a:defRPr sz="1969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12543" indent="0" algn="l">
              <a:buNone/>
              <a:defRPr/>
            </a:lvl2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61512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 userDrawn="1"/>
        </p:nvSpPr>
        <p:spPr>
          <a:xfrm>
            <a:off x="10088582" y="648967"/>
            <a:ext cx="1709718" cy="69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41077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375" b="1" dirty="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Agenda</a:t>
            </a:r>
            <a:endParaRPr kumimoji="0" lang="ko-KR" altLang="en-US" sz="3375" b="1" i="0" u="none" strike="noStrike" cap="none" spc="0" normalizeH="0" baseline="0" dirty="0">
              <a:ln>
                <a:noFill/>
              </a:ln>
              <a:solidFill>
                <a:srgbClr val="53575F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Apple SD 산돌고딕 Neo 옅은체"/>
            </a:endParaRPr>
          </a:p>
        </p:txBody>
      </p:sp>
      <p:sp>
        <p:nvSpPr>
          <p:cNvPr id="7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>
            <a:normAutofit/>
          </a:bodyPr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9613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1295613" y="-624389"/>
            <a:ext cx="12288990" cy="1643669"/>
          </a:xfrm>
          <a:prstGeom prst="roundRect">
            <a:avLst>
              <a:gd name="adj" fmla="val 32851"/>
            </a:avLst>
          </a:prstGeom>
          <a:solidFill>
            <a:srgbClr val="23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/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941613" y="-108755"/>
            <a:ext cx="223585" cy="1030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8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54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0100110110010</a:t>
            </a:r>
            <a:endParaRPr kumimoji="0" lang="ko-KR" altLang="en-US" sz="984" b="0" i="0" u="none" strike="noStrike" cap="none" spc="0" normalizeH="0" baseline="0" dirty="0">
              <a:ln>
                <a:noFill/>
              </a:ln>
              <a:solidFill>
                <a:schemeClr val="bg1">
                  <a:alpha val="54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11781346" y="-226649"/>
            <a:ext cx="266931" cy="11124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6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01011001010</a:t>
            </a:r>
            <a:endParaRPr kumimoji="0" lang="ko-KR" altLang="en-US" sz="1266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11613666" y="-401002"/>
            <a:ext cx="202041" cy="139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 rot="16200000" flipH="1">
            <a:off x="10855247" y="-1236531"/>
            <a:ext cx="288475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1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406" b="0" i="0" u="none" strike="noStrike" cap="none" spc="0" normalizeH="0" baseline="0" dirty="0">
              <a:ln>
                <a:noFill/>
              </a:ln>
              <a:solidFill>
                <a:schemeClr val="bg1">
                  <a:alpha val="1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 rot="16200000" flipH="1">
            <a:off x="11005616" y="-1129375"/>
            <a:ext cx="202041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7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7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 rot="16200000" flipH="1">
            <a:off x="10410866" y="-1418227"/>
            <a:ext cx="375165" cy="3499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969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42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969" b="0" i="0" u="none" strike="noStrike" cap="none" spc="0" normalizeH="0" baseline="0" dirty="0">
              <a:ln>
                <a:noFill/>
              </a:ln>
              <a:solidFill>
                <a:schemeClr val="bg1">
                  <a:alpha val="42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1068997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8E8F7-9D0C-4894-99BC-3B7391B8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D9B8-7790-46DB-A19F-5D6B2A6B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481D6-AE07-4C60-9828-280FB719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13F63-1D2C-4596-B172-C3B2FE77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383D-AF8C-4B62-A143-7020B7B6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54C60-BC67-46B1-8AA8-679947C6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772C9-E1A0-4B3C-99F1-33562E81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CD94E-9363-470E-A60C-C7EFDBE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4692A-9AF9-4A83-A7F9-623B2166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01B48-07C7-43BA-B8A4-3035302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3B63-FEFA-4681-9E9E-63F3669B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5FA9B-5A6E-4E81-A574-F0EF41F02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3E0F2-473A-40AE-B0EB-7ACB79C8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BD958-ADD0-4881-9151-11A50B26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C10BD-9477-411A-97DD-E930E29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C0C91-C138-4D69-96F3-E192D163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8400A-48F6-49EC-94D8-0DDB1EA0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14B87-D2DF-428E-8822-CDDC3C1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8A4D2-D074-44D3-ACD2-83065226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9C6110-7D1D-4661-B3DF-D4281FFA2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620564-0E75-4069-B1C6-51FE30C79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0602F-6735-4355-A09A-C1CCFCC1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4764B-6955-4C51-8B1D-2004FE4C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AC6019-956D-4B3D-805C-DC4763F7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1B4D-BB0B-4A88-BC54-E9722D0D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3D4B7-59EA-4DE0-B37C-C3074798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CE6D1-0AF0-4695-8747-5C2BA518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48836-0FFE-44BB-8D13-A08E539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7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D9B5C-FCC8-42C7-A296-4BF9D15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FA3BF9-0E71-4B26-86A4-FA092B65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E7D3-5E34-4937-8B4F-51E95307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A9F65-94F2-4B02-B644-96CFE4AE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3AD5-F27C-45B3-AD35-74198CF3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0A5D6-DD04-4AAA-BFEF-B20D8393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93E1C-5749-4B43-B676-4E8F316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B62C8-9AAA-4051-90AC-1F8F3E0A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977E8-4989-42D5-B7B7-231ADDA6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9776-4678-475F-9911-8325C9C0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7F1AD-DDB9-4900-B11C-9A1616B7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2D5A2-E558-4CFC-B8F7-F1D9F430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B501F-A92D-4958-917E-A06513FD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D000B-88A2-4B38-A202-0F8E075C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16411-39C1-4809-BE57-FA01CEB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7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1DB034-3A7F-42F4-A06E-B373B8AC2D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93884"/>
            <a:ext cx="4279900" cy="713316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9EFE5-B454-4599-8203-028CCB21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86C60-D3D6-4CCB-8CB6-E46E88DF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49033-5750-4AAC-AFDC-679CB950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08D9-1D05-448C-A794-E4F42D1269C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FDA-7563-4BA2-A46B-3328DD61C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EEF6-2C1B-4EDE-BA7D-329C3364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2A76DB-3471-49F1-A063-3BF2F4565DF2}"/>
              </a:ext>
            </a:extLst>
          </p:cNvPr>
          <p:cNvSpPr/>
          <p:nvPr userDrawn="1"/>
        </p:nvSpPr>
        <p:spPr>
          <a:xfrm>
            <a:off x="1957388" y="6434138"/>
            <a:ext cx="223837" cy="145256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ruskonert@gmail.com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pss.network" TargetMode="External"/><Relationship Id="rId2" Type="http://schemas.openxmlformats.org/officeDocument/2006/relationships/hyperlink" Target="mailto:ruskonert@gmail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054BE09-0455-43AF-950E-E7B74CB6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1187450"/>
            <a:ext cx="4483100" cy="4483100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46833" y="75325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718296" y="4696189"/>
            <a:ext cx="6127812" cy="1510389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Cyber-Physical Systems Security</a:t>
            </a:r>
          </a:p>
          <a:p>
            <a:r>
              <a:rPr lang="ko-KR" altLang="en-US" sz="2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 정보보호학과</a:t>
            </a:r>
            <a:endParaRPr lang="en-US" altLang="ko-KR" sz="2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김준원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ruskonert@gmail.com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2018.03.26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881C886-1C23-47DB-A830-D813751F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0" y="737464"/>
            <a:ext cx="10543953" cy="710335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Python </a:t>
            </a:r>
            <a:r>
              <a:rPr lang="ko-KR" altLang="en-US" sz="4000" b="1" dirty="0"/>
              <a:t>기초 강의</a:t>
            </a:r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8F19786C-73CC-4F05-9A10-33D89005CB48}"/>
              </a:ext>
            </a:extLst>
          </p:cNvPr>
          <p:cNvSpPr txBox="1">
            <a:spLocks/>
          </p:cNvSpPr>
          <p:nvPr/>
        </p:nvSpPr>
        <p:spPr>
          <a:xfrm>
            <a:off x="10477500" y="1334365"/>
            <a:ext cx="1292953" cy="4817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r>
              <a:rPr lang="en-US" altLang="ko-KR" sz="2400" dirty="0"/>
              <a:t>2 Weeks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44223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백슬래시</a:t>
            </a:r>
            <a:r>
              <a:rPr lang="en-US" altLang="ko-KR" sz="2800" b="1" dirty="0"/>
              <a:t>(\)</a:t>
            </a:r>
            <a:r>
              <a:rPr lang="ko-KR" altLang="en-US" sz="2800" b="1" dirty="0" err="1"/>
              <a:t>를</a:t>
            </a:r>
            <a:r>
              <a:rPr lang="ko-KR" altLang="en-US" sz="2800" b="1" dirty="0"/>
              <a:t> 이용하여 작은 따옴표 </a:t>
            </a:r>
            <a:r>
              <a:rPr lang="en-US" altLang="ko-KR" sz="2800" b="1" dirty="0"/>
              <a:t>&amp;</a:t>
            </a:r>
            <a:r>
              <a:rPr lang="ko-KR" altLang="en-US" sz="2800" b="1" dirty="0"/>
              <a:t> 큰따옴표 포함시키기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여러 줄을 가진 문자열 대입하기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이스케이프 </a:t>
            </a:r>
            <a:r>
              <a:rPr lang="ko-KR" altLang="en-US" sz="2400" dirty="0" err="1"/>
              <a:t>시퀸스</a:t>
            </a:r>
            <a:r>
              <a:rPr lang="ko-KR" altLang="en-US" sz="2400" dirty="0"/>
              <a:t>*</a:t>
            </a:r>
            <a:r>
              <a:rPr lang="en-US" altLang="ko-KR" sz="2400" dirty="0"/>
              <a:t>(\n)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삽입하거나 따옴표 </a:t>
            </a:r>
            <a:r>
              <a:rPr lang="en-US" altLang="ko-KR" sz="2400" dirty="0"/>
              <a:t>3</a:t>
            </a:r>
            <a:r>
              <a:rPr lang="ko-KR" altLang="en-US" sz="2400" dirty="0"/>
              <a:t>개 이용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5E2C1FA-F10E-3440-B872-6DDF35D689C1}"/>
              </a:ext>
            </a:extLst>
          </p:cNvPr>
          <p:cNvSpPr txBox="1"/>
          <p:nvPr/>
        </p:nvSpPr>
        <p:spPr>
          <a:xfrm>
            <a:off x="552184" y="1854223"/>
            <a:ext cx="6415347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‘CPSS\’s the club of SCH University’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CPSS’s best club of SCH University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“He says, \“Hello world\”.”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He says, “Hello world”.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A5966F4-B846-2048-B3E5-60162550CDC6}"/>
              </a:ext>
            </a:extLst>
          </p:cNvPr>
          <p:cNvSpPr txBox="1"/>
          <p:nvPr/>
        </p:nvSpPr>
        <p:spPr>
          <a:xfrm>
            <a:off x="552183" y="4079555"/>
            <a:ext cx="6415347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“Hello World\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nMy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Python”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5E571-F7CC-4748-B922-48F56C170326}"/>
              </a:ext>
            </a:extLst>
          </p:cNvPr>
          <p:cNvSpPr txBox="1"/>
          <p:nvPr/>
        </p:nvSpPr>
        <p:spPr>
          <a:xfrm>
            <a:off x="552183" y="4437097"/>
            <a:ext cx="6415347" cy="78483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‘’’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Hello World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My Python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‘’’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59013E0-0FDD-CD42-972E-61393A696DF7}"/>
              </a:ext>
            </a:extLst>
          </p:cNvPr>
          <p:cNvSpPr txBox="1"/>
          <p:nvPr/>
        </p:nvSpPr>
        <p:spPr>
          <a:xfrm>
            <a:off x="558905" y="5284900"/>
            <a:ext cx="6415347" cy="78483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“””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Hello World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My Python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“””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35ABB4-DBBF-BB43-A461-0F93ABA8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17390"/>
              </p:ext>
            </p:extLst>
          </p:nvPr>
        </p:nvGraphicFramePr>
        <p:xfrm>
          <a:off x="8295893" y="1854223"/>
          <a:ext cx="3072693" cy="4274820"/>
        </p:xfrm>
        <a:graphic>
          <a:graphicData uri="http://schemas.openxmlformats.org/drawingml/2006/table">
            <a:tbl>
              <a:tblPr/>
              <a:tblGrid>
                <a:gridCol w="815742">
                  <a:extLst>
                    <a:ext uri="{9D8B030D-6E8A-4147-A177-3AD203B41FA5}">
                      <a16:colId xmlns:a16="http://schemas.microsoft.com/office/drawing/2014/main" val="3290512402"/>
                    </a:ext>
                  </a:extLst>
                </a:gridCol>
                <a:gridCol w="2256951">
                  <a:extLst>
                    <a:ext uri="{9D8B030D-6E8A-4147-A177-3AD203B41FA5}">
                      <a16:colId xmlns:a16="http://schemas.microsoft.com/office/drawing/2014/main" val="2629166137"/>
                    </a:ext>
                  </a:extLst>
                </a:gridCol>
              </a:tblGrid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>
                          <a:effectLst/>
                        </a:rPr>
                        <a:t>코드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="1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89995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개행 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줄바꿈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85106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수평 탭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56638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\\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문자 </a:t>
                      </a:r>
                      <a:r>
                        <a:rPr lang="en-US" altLang="ko-KR">
                          <a:effectLst/>
                        </a:rPr>
                        <a:t>"\"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00208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\'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단일 </a:t>
                      </a:r>
                      <a:r>
                        <a:rPr lang="ko-KR" altLang="en-US" dirty="0" err="1">
                          <a:effectLst/>
                        </a:rPr>
                        <a:t>인용부호</a:t>
                      </a:r>
                      <a:r>
                        <a:rPr lang="en-US" altLang="ko-KR" dirty="0">
                          <a:effectLst/>
                        </a:rPr>
                        <a:t>(')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937930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\"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이중 인용부호</a:t>
                      </a:r>
                      <a:r>
                        <a:rPr lang="en-US" altLang="ko-KR">
                          <a:effectLst/>
                        </a:rPr>
                        <a:t>(")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477187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캐리지 리턴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07728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폼 피드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7586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벨 소리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05836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백 스페이스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45406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\000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>
                          <a:effectLst/>
                        </a:rPr>
                        <a:t>널문자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60890"/>
                  </a:ext>
                </a:extLst>
              </a:tr>
            </a:tbl>
          </a:graphicData>
        </a:graphic>
      </p:graphicFrame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397B7EC7-F07C-614A-92CB-739A97C0F58F}"/>
              </a:ext>
            </a:extLst>
          </p:cNvPr>
          <p:cNvSpPr txBox="1"/>
          <p:nvPr/>
        </p:nvSpPr>
        <p:spPr>
          <a:xfrm>
            <a:off x="4293224" y="6198255"/>
            <a:ext cx="745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sz="1400" dirty="0"/>
              <a:t>이스케이프 </a:t>
            </a:r>
            <a:r>
              <a:rPr kumimoji="1" lang="ko-KR" altLang="en-US" sz="1400" dirty="0" err="1"/>
              <a:t>시퀸스</a:t>
            </a:r>
            <a:r>
              <a:rPr kumimoji="1" lang="en-US" altLang="ko-KR" sz="1400" dirty="0"/>
              <a:t>(Escape sequence):</a:t>
            </a:r>
            <a:r>
              <a:rPr kumimoji="1" lang="ko-KR" altLang="en-US" sz="1400" dirty="0"/>
              <a:t> 프로그래밍을 할 때 사용할 수 있도록 미리</a:t>
            </a:r>
            <a:br>
              <a:rPr kumimoji="1" lang="en-US" altLang="ko-KR" sz="1400" dirty="0"/>
            </a:br>
            <a:r>
              <a:rPr kumimoji="1" lang="ko-KR" altLang="en-US" sz="1400" dirty="0" err="1"/>
              <a:t>정의해둔</a:t>
            </a:r>
            <a:r>
              <a:rPr kumimoji="1" lang="ko-KR" altLang="en-US" sz="1400" dirty="0"/>
              <a:t> 문자 조합 </a:t>
            </a:r>
          </a:p>
        </p:txBody>
      </p:sp>
    </p:spTree>
    <p:extLst>
      <p:ext uri="{BB962C8B-B14F-4D97-AF65-F5344CB8AC3E}">
        <p14:creationId xmlns:p14="http://schemas.microsoft.com/office/powerpoint/2010/main" val="7340486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연산하기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인덱싱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문자열 더하기</a:t>
            </a:r>
            <a:r>
              <a:rPr lang="en-US" altLang="ko-KR" sz="2800" b="1" dirty="0"/>
              <a:t> &amp; </a:t>
            </a:r>
            <a:r>
              <a:rPr lang="ko-KR" altLang="en-US" sz="2800" b="1" dirty="0"/>
              <a:t>곱하기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사실상 반복</a:t>
            </a:r>
            <a:r>
              <a:rPr lang="en-US" altLang="ko-KR" sz="2800" b="1" dirty="0"/>
              <a:t>)</a:t>
            </a:r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문자열 인덱싱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인덱싱</a:t>
            </a:r>
            <a:r>
              <a:rPr lang="en-US" altLang="ko-KR" dirty="0"/>
              <a:t>(</a:t>
            </a:r>
            <a:r>
              <a:rPr lang="ko-KR" altLang="en-US" dirty="0"/>
              <a:t>번호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문자열에서 각각의 문자를 가리키는 번호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36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0</a:t>
            </a:r>
            <a:r>
              <a:rPr lang="ko-KR" altLang="en-US" dirty="0"/>
              <a:t>번째부터 시작하며 각각의 문자 위치에 순서대로 대응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800" b="1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5E2C1FA-F10E-3440-B872-6DDF35D689C1}"/>
              </a:ext>
            </a:extLst>
          </p:cNvPr>
          <p:cNvSpPr txBox="1"/>
          <p:nvPr/>
        </p:nvSpPr>
        <p:spPr>
          <a:xfrm>
            <a:off x="552185" y="1963407"/>
            <a:ext cx="2423028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head = “Python”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tail = “ is fun!”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head + tail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’Python is fun!’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022265E-7E6A-F04E-A3D5-4E26AC69B364}"/>
              </a:ext>
            </a:extLst>
          </p:cNvPr>
          <p:cNvSpPr txBox="1"/>
          <p:nvPr/>
        </p:nvSpPr>
        <p:spPr>
          <a:xfrm>
            <a:off x="3111692" y="1963407"/>
            <a:ext cx="2423028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head = “Python”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head * 3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PythonPythonPython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ED00519F-231C-AB42-B730-CBA767A6CE32}"/>
              </a:ext>
            </a:extLst>
          </p:cNvPr>
          <p:cNvSpPr txBox="1"/>
          <p:nvPr/>
        </p:nvSpPr>
        <p:spPr>
          <a:xfrm>
            <a:off x="552185" y="4078094"/>
            <a:ext cx="7336221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문자열    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: Life is too short, You need Python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십의자리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: 0         1         2         3</a:t>
            </a:r>
          </a:p>
          <a:p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인덱스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: 0123456789012345678901234567890123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4DCE2B6E-199D-834B-A675-D7F50D6A338A}"/>
              </a:ext>
            </a:extLst>
          </p:cNvPr>
          <p:cNvSpPr txBox="1"/>
          <p:nvPr/>
        </p:nvSpPr>
        <p:spPr>
          <a:xfrm>
            <a:off x="552185" y="5376518"/>
            <a:ext cx="7336221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“Life is too short, You need 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a[1]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9340980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문자열 인덱싱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번호 활용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인덱스 번호가 음수라면 뒤에서부터 시작하는 것을 의미함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문자열 </a:t>
            </a:r>
            <a:r>
              <a:rPr lang="ko-KR" altLang="en-US" sz="2800" b="1" dirty="0" err="1"/>
              <a:t>슬라이싱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인덱싱 번호를 활용하여 문자열 뽑아내기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800" b="1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4DCE2B6E-199D-834B-A675-D7F50D6A338A}"/>
              </a:ext>
            </a:extLst>
          </p:cNvPr>
          <p:cNvSpPr txBox="1"/>
          <p:nvPr/>
        </p:nvSpPr>
        <p:spPr>
          <a:xfrm>
            <a:off x="620424" y="2337889"/>
            <a:ext cx="5138931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“Life is too short, You need 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a[-1]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‘o’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a[-3]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‘h’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ABD8535-70B9-4F40-A036-098023AAD86B}"/>
              </a:ext>
            </a:extLst>
          </p:cNvPr>
          <p:cNvSpPr txBox="1"/>
          <p:nvPr/>
        </p:nvSpPr>
        <p:spPr>
          <a:xfrm>
            <a:off x="844933" y="4810410"/>
            <a:ext cx="4668763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“Life is too short, You need 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b = a[0] + a[1] + a[2] + a[3]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b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‘Life’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a[0:4]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‘Life’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8A1641EE-66B0-FE4E-AB49-1DFE0EA2F223}"/>
              </a:ext>
            </a:extLst>
          </p:cNvPr>
          <p:cNvSpPr txBox="1"/>
          <p:nvPr/>
        </p:nvSpPr>
        <p:spPr>
          <a:xfrm>
            <a:off x="5759355" y="4191674"/>
            <a:ext cx="4668763" cy="203132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“Life is too short, You need 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a[0:4]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‘Life’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a[0:5]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‘Life ‘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a[5:]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' is too short, You need Python’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a[:17]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‘Life is too short’</a:t>
            </a:r>
          </a:p>
        </p:txBody>
      </p:sp>
    </p:spTree>
    <p:extLst>
      <p:ext uri="{BB962C8B-B14F-4D97-AF65-F5344CB8AC3E}">
        <p14:creationId xmlns:p14="http://schemas.microsoft.com/office/powerpoint/2010/main" val="18207265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Formatting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5275410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문자열을 출력 시 사용되는 형식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숫자 바로 대입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문자열 바로 대입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숫자 나타내는 변수 대입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5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800" b="1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ABD8535-70B9-4F40-A036-098023AAD86B}"/>
              </a:ext>
            </a:extLst>
          </p:cNvPr>
          <p:cNvSpPr txBox="1"/>
          <p:nvPr/>
        </p:nvSpPr>
        <p:spPr>
          <a:xfrm>
            <a:off x="838043" y="2340166"/>
            <a:ext cx="2805909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“I eat %d apples.” % 3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‘I eat 3 apples.’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16342-3EAE-A844-A1EC-8F31F12E94B4}"/>
              </a:ext>
            </a:extLst>
          </p:cNvPr>
          <p:cNvSpPr txBox="1"/>
          <p:nvPr/>
        </p:nvSpPr>
        <p:spPr>
          <a:xfrm>
            <a:off x="838042" y="3474768"/>
            <a:ext cx="3392764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“I eat %s apples.” % “three”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‘I eat three apples.’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2B070AC-B180-AF43-8FBF-F5262E507494}"/>
              </a:ext>
            </a:extLst>
          </p:cNvPr>
          <p:cNvSpPr txBox="1"/>
          <p:nvPr/>
        </p:nvSpPr>
        <p:spPr>
          <a:xfrm>
            <a:off x="838041" y="4565176"/>
            <a:ext cx="3392765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“I eat %d apples.” %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‘I eat 3 apples.’</a:t>
            </a:r>
          </a:p>
        </p:txBody>
      </p:sp>
      <p:sp>
        <p:nvSpPr>
          <p:cNvPr id="13" name="내용 개체 틀 10">
            <a:extLst>
              <a:ext uri="{FF2B5EF4-FFF2-40B4-BE49-F238E27FC236}">
                <a16:creationId xmlns:a16="http://schemas.microsoft.com/office/drawing/2014/main" id="{1AA41E54-7D7F-CA4C-93C9-9569534C8ED2}"/>
              </a:ext>
            </a:extLst>
          </p:cNvPr>
          <p:cNvSpPr txBox="1">
            <a:spLocks/>
          </p:cNvSpPr>
          <p:nvPr/>
        </p:nvSpPr>
        <p:spPr>
          <a:xfrm>
            <a:off x="5691116" y="1249758"/>
            <a:ext cx="5275410" cy="497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2543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v"/>
              <a:defRPr sz="24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25087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37631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250174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6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562718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4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2</a:t>
            </a:r>
            <a:r>
              <a:rPr lang="ko-KR" altLang="en-US" sz="2400" dirty="0"/>
              <a:t>개 이상의 값 넣기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정렬 및 공백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소수점 표현하기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5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ko-KR" sz="2800" b="1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46D982B5-B777-3744-A9BF-5F82F40A5497}"/>
              </a:ext>
            </a:extLst>
          </p:cNvPr>
          <p:cNvSpPr txBox="1"/>
          <p:nvPr/>
        </p:nvSpPr>
        <p:spPr>
          <a:xfrm>
            <a:off x="6113451" y="3909659"/>
            <a:ext cx="2805909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“%10sJane!” % “hi,”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hi,Jane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!’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F343C213-96AB-F445-9448-463B8CA3419C}"/>
              </a:ext>
            </a:extLst>
          </p:cNvPr>
          <p:cNvSpPr txBox="1"/>
          <p:nvPr/>
        </p:nvSpPr>
        <p:spPr>
          <a:xfrm>
            <a:off x="6113451" y="4502149"/>
            <a:ext cx="2805909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“%-10s Jane!” % “hi,”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‘hi,        Jane!’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9D066B92-FE41-144E-9061-C2F89019585F}"/>
              </a:ext>
            </a:extLst>
          </p:cNvPr>
          <p:cNvSpPr txBox="1"/>
          <p:nvPr/>
        </p:nvSpPr>
        <p:spPr>
          <a:xfrm>
            <a:off x="6113451" y="2340166"/>
            <a:ext cx="4573494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name = “Jane”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“%s eats %d apples.” % (name,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‘Jane eats three apples.’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18958676-D1D6-A54F-BC57-191E30280142}"/>
              </a:ext>
            </a:extLst>
          </p:cNvPr>
          <p:cNvSpPr txBox="1"/>
          <p:nvPr/>
        </p:nvSpPr>
        <p:spPr>
          <a:xfrm>
            <a:off x="6113451" y="5576585"/>
            <a:ext cx="4573494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“%0.5f” % 3.123456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‘3.12345’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“%10.4f” % 3.123456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         3.1234’</a:t>
            </a:r>
          </a:p>
        </p:txBody>
      </p:sp>
    </p:spTree>
    <p:extLst>
      <p:ext uri="{BB962C8B-B14F-4D97-AF65-F5344CB8AC3E}">
        <p14:creationId xmlns:p14="http://schemas.microsoft.com/office/powerpoint/2010/main" val="35091525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en-US" altLang="ko-KR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</a:t>
            </a:r>
            <a:r>
              <a:rPr lang="ko-KR" altLang="en-US" sz="421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사용하기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연산자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수정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삭제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함수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r">
              <a:lnSpc>
                <a:spcPct val="130000"/>
              </a:lnSpc>
            </a:pP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튜플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사용하기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7762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값을 모아놓은 순서 있는 집합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대괄호</a:t>
            </a:r>
            <a:r>
              <a:rPr lang="en-US" altLang="ko-KR" sz="2800" b="1" dirty="0"/>
              <a:t>([])</a:t>
            </a:r>
            <a:r>
              <a:rPr lang="ko-KR" altLang="en-US" sz="2800" b="1" dirty="0" err="1"/>
              <a:t>를</a:t>
            </a:r>
            <a:r>
              <a:rPr lang="ko-KR" altLang="en-US" sz="2800" b="1" dirty="0"/>
              <a:t> 사용해 감싸주고 쉼표</a:t>
            </a:r>
            <a:r>
              <a:rPr lang="en-US" altLang="ko-KR" sz="2800" b="1" dirty="0"/>
              <a:t>(,)</a:t>
            </a:r>
            <a:r>
              <a:rPr lang="ko-KR" altLang="en-US" sz="2800" b="1" dirty="0" err="1"/>
              <a:t>를</a:t>
            </a:r>
            <a:r>
              <a:rPr lang="ko-KR" altLang="en-US" sz="2800" b="1" dirty="0"/>
              <a:t> 사용해 요소를 구분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문자열과 마찬가지로 인덱싱 및 슬라이딩 모두 사용 가능</a:t>
            </a:r>
            <a:endParaRPr lang="en-US" altLang="ko-KR" sz="2800" b="1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71696FA-50E8-F648-9F7B-454B32A29A11}"/>
              </a:ext>
            </a:extLst>
          </p:cNvPr>
          <p:cNvSpPr txBox="1"/>
          <p:nvPr/>
        </p:nvSpPr>
        <p:spPr>
          <a:xfrm>
            <a:off x="415706" y="3242687"/>
            <a:ext cx="7145897" cy="2677656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 = [1, 3, 5, 7, 9, “Hello world”]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odd[0]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odd[0] + odd[3]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odd[-2]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odd[5]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‘hello world’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b = odd[:2]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b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[1,3]</a:t>
            </a:r>
          </a:p>
        </p:txBody>
      </p:sp>
    </p:spTree>
    <p:extLst>
      <p:ext uri="{BB962C8B-B14F-4D97-AF65-F5344CB8AC3E}">
        <p14:creationId xmlns:p14="http://schemas.microsoft.com/office/powerpoint/2010/main" val="17785692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연산자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리스트 더하기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리스트 곱하기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반복</a:t>
            </a:r>
            <a:r>
              <a:rPr lang="en-US" altLang="ko-KR" sz="2800" b="1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32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활용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71696FA-50E8-F648-9F7B-454B32A29A11}"/>
              </a:ext>
            </a:extLst>
          </p:cNvPr>
          <p:cNvSpPr txBox="1"/>
          <p:nvPr/>
        </p:nvSpPr>
        <p:spPr>
          <a:xfrm>
            <a:off x="573430" y="1891558"/>
            <a:ext cx="234719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 = [2,4,6,8]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 = [1,3,5,7]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 + odd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[2,4,6,8,1,3,5,7]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F30A3B7-7484-6243-850C-C8D28EBB2736}"/>
              </a:ext>
            </a:extLst>
          </p:cNvPr>
          <p:cNvSpPr txBox="1"/>
          <p:nvPr/>
        </p:nvSpPr>
        <p:spPr>
          <a:xfrm>
            <a:off x="573430" y="3555705"/>
            <a:ext cx="2347192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 = [2,4,6,8]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 * 2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[2,4,6,8,2,4,6,8]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A9BE5-0812-CA4E-AEBA-E5457017BB9E}"/>
              </a:ext>
            </a:extLst>
          </p:cNvPr>
          <p:cNvSpPr txBox="1"/>
          <p:nvPr/>
        </p:nvSpPr>
        <p:spPr>
          <a:xfrm>
            <a:off x="573429" y="4889352"/>
            <a:ext cx="6810009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 = [2,4,6,8, “Hello”]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even[3] * 2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even[4] + 13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: number coercion failed</a:t>
            </a:r>
          </a:p>
        </p:txBody>
      </p:sp>
    </p:spTree>
    <p:extLst>
      <p:ext uri="{BB962C8B-B14F-4D97-AF65-F5344CB8AC3E}">
        <p14:creationId xmlns:p14="http://schemas.microsoft.com/office/powerpoint/2010/main" val="32087247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수정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리스트 값 수정하기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32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리스트 요소 삭제하기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71696FA-50E8-F648-9F7B-454B32A29A11}"/>
              </a:ext>
            </a:extLst>
          </p:cNvPr>
          <p:cNvSpPr txBox="1"/>
          <p:nvPr/>
        </p:nvSpPr>
        <p:spPr>
          <a:xfrm>
            <a:off x="573430" y="1891558"/>
            <a:ext cx="2115180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a[1] = 4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[1, 4, 3]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FBDF918-5192-DF4C-B955-81C654368742}"/>
              </a:ext>
            </a:extLst>
          </p:cNvPr>
          <p:cNvSpPr txBox="1"/>
          <p:nvPr/>
        </p:nvSpPr>
        <p:spPr>
          <a:xfrm>
            <a:off x="2846333" y="1891557"/>
            <a:ext cx="3472579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a[1:2] = [‘a’, ‘b’, ‘c’]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[1, ‘a’, ‘b’, ‘c’, 3]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8E3346D8-6646-014A-8ED6-EDFED4826A5E}"/>
              </a:ext>
            </a:extLst>
          </p:cNvPr>
          <p:cNvSpPr txBox="1"/>
          <p:nvPr/>
        </p:nvSpPr>
        <p:spPr>
          <a:xfrm>
            <a:off x="573430" y="3580224"/>
            <a:ext cx="2272904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[1, 2, 3, 4]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a[1:3] = []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[1, 4]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0954603-E3C9-5044-B8E5-A75D2E8105A5}"/>
              </a:ext>
            </a:extLst>
          </p:cNvPr>
          <p:cNvSpPr txBox="1"/>
          <p:nvPr/>
        </p:nvSpPr>
        <p:spPr>
          <a:xfrm>
            <a:off x="3004058" y="3580224"/>
            <a:ext cx="2272904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[1, 2, 3, 4]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del a[1]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[1, 3, 4]</a:t>
            </a:r>
          </a:p>
        </p:txBody>
      </p:sp>
    </p:spTree>
    <p:extLst>
      <p:ext uri="{BB962C8B-B14F-4D97-AF65-F5344CB8AC3E}">
        <p14:creationId xmlns:p14="http://schemas.microsoft.com/office/powerpoint/2010/main" val="38717564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err="1"/>
              <a:t>튜플</a:t>
            </a:r>
            <a:r>
              <a:rPr lang="en-US" altLang="ko-KR" sz="2800" b="1" dirty="0"/>
              <a:t>(tuple)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리스트와 비슷하나 값의 생성</a:t>
            </a:r>
            <a:r>
              <a:rPr lang="en-US" altLang="ko-KR" sz="2400" dirty="0"/>
              <a:t>,</a:t>
            </a:r>
            <a:r>
              <a:rPr lang="ko-KR" altLang="en-US" sz="2400" dirty="0"/>
              <a:t> 삭제</a:t>
            </a:r>
            <a:r>
              <a:rPr lang="en-US" altLang="ko-KR" sz="2400" dirty="0"/>
              <a:t>,</a:t>
            </a:r>
            <a:r>
              <a:rPr lang="ko-KR" altLang="en-US" sz="2400" dirty="0"/>
              <a:t> 수정이 불가능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값을 상수처럼 사용할 때 많이 사용함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어떤 요소들을 지우거나 변경하려고 시도 시 에러 발생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괄호</a:t>
            </a:r>
            <a:r>
              <a:rPr lang="en-US" altLang="ko-KR" sz="2400" dirty="0"/>
              <a:t>()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사용하거나 어떠한 것으로도 묶지 않고 쉼표로만 사용해 구분시켜 생성</a:t>
            </a:r>
            <a:endParaRPr lang="en-US" altLang="ko-KR" sz="2400" dirty="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94384403-5851-A441-94DA-22BCFAFAD3B4}"/>
              </a:ext>
            </a:extLst>
          </p:cNvPr>
          <p:cNvSpPr txBox="1"/>
          <p:nvPr/>
        </p:nvSpPr>
        <p:spPr>
          <a:xfrm>
            <a:off x="573429" y="4194373"/>
            <a:ext cx="4626367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a1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a2 = (1,)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a3 = (1,2,3)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a4 = 1, 2, 3</a:t>
            </a:r>
          </a:p>
        </p:txBody>
      </p:sp>
    </p:spTree>
    <p:extLst>
      <p:ext uri="{BB962C8B-B14F-4D97-AF65-F5344CB8AC3E}">
        <p14:creationId xmlns:p14="http://schemas.microsoft.com/office/powerpoint/2010/main" val="38286189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18712" y="6441742"/>
            <a:ext cx="372781" cy="225531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변수의 정의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변수를 만드는 여러가지 방법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상에서 변수 없애기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2063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690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68889" y="2076413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79429" y="2877426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7810" y="3678438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8349" y="4521609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9429" y="5354241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BBAF6AE-0CFD-4554-AB22-747677220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006" y="1291905"/>
            <a:ext cx="11136316" cy="45582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endParaRPr lang="en-US" altLang="ko-KR" sz="3600" dirty="0"/>
          </a:p>
          <a:p>
            <a:pPr>
              <a:lnSpc>
                <a:spcPct val="170000"/>
              </a:lnSpc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3600" dirty="0"/>
              <a:t>리스트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3600" dirty="0"/>
              <a:t>변수</a:t>
            </a:r>
            <a:r>
              <a:rPr lang="en-US" altLang="ko-KR" sz="3600" dirty="0"/>
              <a:t>(Variable)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정의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변수 </a:t>
            </a:r>
            <a:r>
              <a:rPr lang="en-US" altLang="ko-KR" dirty="0"/>
              <a:t>(Variable)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이론적 용어</a:t>
            </a:r>
            <a:r>
              <a:rPr lang="en-US" altLang="ko-KR" dirty="0"/>
              <a:t> :</a:t>
            </a:r>
            <a:r>
              <a:rPr lang="ko-KR" altLang="en-US" dirty="0"/>
              <a:t> 변하는 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프로그래밍적 용어</a:t>
            </a:r>
            <a:r>
              <a:rPr lang="en-US" altLang="ko-KR" dirty="0"/>
              <a:t>: </a:t>
            </a:r>
            <a:r>
              <a:rPr lang="ko-KR" altLang="en-US" dirty="0"/>
              <a:t>객체를 가리키는 것 또는 어떠한 값을 담는 공간을 지칭함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타 언어와의 차이점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사용법 </a:t>
            </a:r>
            <a:r>
              <a:rPr lang="en-US" altLang="ko-KR" dirty="0"/>
              <a:t>: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변수에 저장할 값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Java</a:t>
            </a:r>
            <a:r>
              <a:rPr lang="ko-KR" altLang="en-US" dirty="0"/>
              <a:t>나 </a:t>
            </a:r>
            <a:r>
              <a:rPr lang="en-US" altLang="ko-KR" dirty="0"/>
              <a:t>C</a:t>
            </a:r>
            <a:r>
              <a:rPr lang="ko-KR" altLang="en-US" dirty="0"/>
              <a:t>언어와 달리 변수의 자료형을 쓸 필요가 없으며 저장된 값에 따라 스스로 판단함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                     </a:t>
            </a:r>
            <a:r>
              <a:rPr lang="ko-KR" altLang="en-US" dirty="0"/>
              <a:t>이라고 하면 </a:t>
            </a:r>
            <a:r>
              <a:rPr lang="en-US" altLang="ko-KR" dirty="0"/>
              <a:t>1</a:t>
            </a:r>
            <a:r>
              <a:rPr lang="ko-KR" altLang="en-US" dirty="0"/>
              <a:t>이라는 값을 가지는 정수 자료형</a:t>
            </a:r>
            <a:r>
              <a:rPr lang="en-US" altLang="ko-KR" dirty="0"/>
              <a:t>(=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이 자동으로 메모리에 생성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C</a:t>
            </a:r>
            <a:r>
              <a:rPr lang="ko-KR" altLang="en-US" dirty="0"/>
              <a:t>언어와 달리 </a:t>
            </a:r>
            <a:r>
              <a:rPr lang="en-US" altLang="ko-KR" dirty="0"/>
              <a:t>1</a:t>
            </a:r>
            <a:r>
              <a:rPr lang="ko-KR" altLang="en-US" dirty="0"/>
              <a:t>은 상수가 아니라 정수형 객체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94384403-5851-A441-94DA-22BCFAFAD3B4}"/>
              </a:ext>
            </a:extLst>
          </p:cNvPr>
          <p:cNvSpPr txBox="1"/>
          <p:nvPr/>
        </p:nvSpPr>
        <p:spPr>
          <a:xfrm>
            <a:off x="1108688" y="4261281"/>
            <a:ext cx="1266522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1</a:t>
            </a:r>
          </a:p>
        </p:txBody>
      </p:sp>
    </p:spTree>
    <p:extLst>
      <p:ext uri="{BB962C8B-B14F-4D97-AF65-F5344CB8AC3E}">
        <p14:creationId xmlns:p14="http://schemas.microsoft.com/office/powerpoint/2010/main" val="25661598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변수를 만드는 여러가지 방법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변수를 만드는 여러 가지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 err="1"/>
              <a:t>튜플를</a:t>
            </a:r>
            <a:r>
              <a:rPr lang="ko-KR" altLang="en-US" dirty="0"/>
              <a:t> 이용한 방법 </a:t>
            </a:r>
            <a:r>
              <a:rPr lang="en-US" altLang="ko-KR" dirty="0"/>
              <a:t>(</a:t>
            </a:r>
            <a:r>
              <a:rPr lang="ko-KR" altLang="en-US" dirty="0"/>
              <a:t>상수형처럼 사용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sz="10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리스트를 이용한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10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여러 개의 변수에 값을 대입하기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1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두 변수의 값을 변경하기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82F9E99-83DE-4191-82F3-4CB65FF38F75}"/>
              </a:ext>
            </a:extLst>
          </p:cNvPr>
          <p:cNvSpPr txBox="1"/>
          <p:nvPr/>
        </p:nvSpPr>
        <p:spPr>
          <a:xfrm>
            <a:off x="1130990" y="2231759"/>
            <a:ext cx="2760786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a, b = (‘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’, ‘life’)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01EAE54-D454-4169-81C4-FFF1186A81C6}"/>
              </a:ext>
            </a:extLst>
          </p:cNvPr>
          <p:cNvSpPr txBox="1"/>
          <p:nvPr/>
        </p:nvSpPr>
        <p:spPr>
          <a:xfrm>
            <a:off x="3970833" y="2228042"/>
            <a:ext cx="2760786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a, b = ‘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’, ‘life’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819C8-085A-452F-B9FC-5E0B942BCF79}"/>
              </a:ext>
            </a:extLst>
          </p:cNvPr>
          <p:cNvSpPr txBox="1"/>
          <p:nvPr/>
        </p:nvSpPr>
        <p:spPr>
          <a:xfrm>
            <a:off x="1116122" y="3042081"/>
            <a:ext cx="2760786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a, b = [‘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’, ‘life’]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C5111-8246-47D7-9B28-5C7F332542F2}"/>
              </a:ext>
            </a:extLst>
          </p:cNvPr>
          <p:cNvSpPr txBox="1"/>
          <p:nvPr/>
        </p:nvSpPr>
        <p:spPr>
          <a:xfrm>
            <a:off x="1134708" y="3863553"/>
            <a:ext cx="2760786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b = ‘python’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C2FBC-0E45-4968-A8A7-F4ED654A0C22}"/>
              </a:ext>
            </a:extLst>
          </p:cNvPr>
          <p:cNvSpPr txBox="1"/>
          <p:nvPr/>
        </p:nvSpPr>
        <p:spPr>
          <a:xfrm>
            <a:off x="1130991" y="4629270"/>
            <a:ext cx="2760786" cy="160043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3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b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a, b = b,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b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35302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6825D4-62B0-4CB8-B5F7-3835F65D01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3506" y="1554559"/>
            <a:ext cx="11136316" cy="4427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000" dirty="0"/>
              <a:t>궁금하신 점이나 질문이 따로 있다면</a:t>
            </a:r>
            <a:r>
              <a:rPr lang="en-US" altLang="ko-KR" sz="3000" dirty="0"/>
              <a:t>?</a:t>
            </a:r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r>
              <a:rPr lang="en-US" altLang="ko-KR" sz="1700" dirty="0"/>
              <a:t>3</a:t>
            </a:r>
            <a:r>
              <a:rPr lang="ko-KR" altLang="en-US" sz="1700" dirty="0"/>
              <a:t>주차 강의부터 본격적으로 소스 코드를 작성합니다</a:t>
            </a:r>
            <a:r>
              <a:rPr lang="en-US" altLang="ko-KR" sz="1700" dirty="0"/>
              <a:t>. (</a:t>
            </a:r>
            <a:r>
              <a:rPr lang="ko-KR" altLang="en-US" sz="1700" dirty="0"/>
              <a:t>사용할 </a:t>
            </a:r>
            <a:r>
              <a:rPr lang="en-US" altLang="ko-KR" sz="1700" dirty="0"/>
              <a:t>IDE: PyCharm)</a:t>
            </a:r>
          </a:p>
          <a:p>
            <a:pPr marL="0" indent="0" algn="ctr">
              <a:buNone/>
            </a:pPr>
            <a:r>
              <a:rPr lang="ko-KR" altLang="en-US" sz="1700" dirty="0"/>
              <a:t>노트북을 지참하시는 것을 강력히 권장합니다</a:t>
            </a:r>
            <a:r>
              <a:rPr lang="en-US" altLang="ko-KR" sz="1700"/>
              <a:t>.</a:t>
            </a:r>
            <a:endParaRPr lang="en-US" altLang="ko-KR" sz="17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4000" b="1" dirty="0"/>
              <a:t> </a:t>
            </a:r>
            <a:r>
              <a:rPr lang="ko-KR" altLang="en-US" sz="4000" b="1" dirty="0"/>
              <a:t>강의를 들어 주셔서 감사합니다</a:t>
            </a:r>
            <a:r>
              <a:rPr lang="en-US" altLang="ko-KR" sz="4000" b="1" dirty="0"/>
              <a:t>.</a:t>
            </a:r>
          </a:p>
          <a:p>
            <a:pPr marL="0" indent="0" algn="ctr">
              <a:buNone/>
            </a:pPr>
            <a:endParaRPr lang="en-US" altLang="ko-KR" sz="3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87A7C4-D042-42BA-8306-BA251424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86990"/>
              </p:ext>
            </p:extLst>
          </p:nvPr>
        </p:nvGraphicFramePr>
        <p:xfrm>
          <a:off x="3367278" y="2074254"/>
          <a:ext cx="644329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139">
                  <a:extLst>
                    <a:ext uri="{9D8B030D-6E8A-4147-A177-3AD203B41FA5}">
                      <a16:colId xmlns:a16="http://schemas.microsoft.com/office/drawing/2014/main" val="1808915562"/>
                    </a:ext>
                  </a:extLst>
                </a:gridCol>
                <a:gridCol w="4392154">
                  <a:extLst>
                    <a:ext uri="{9D8B030D-6E8A-4147-A177-3AD203B41FA5}">
                      <a16:colId xmlns:a16="http://schemas.microsoft.com/office/drawing/2014/main" val="34646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개인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2"/>
                        </a:rPr>
                        <a:t>ruskonert@gmail.com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224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동아리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3"/>
                        </a:rPr>
                        <a:t>support@cpss.network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115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소스 코드 참고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github.com/</a:t>
                      </a: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CPSSOpenSource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1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351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정수형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실수형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진수와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관련 연산자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9272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</a:t>
            </a:r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숫자 형태로 이루어진 </a:t>
            </a:r>
            <a:r>
              <a:rPr lang="ko-KR" altLang="en-US" sz="2800" b="1" dirty="0" err="1"/>
              <a:t>자료형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크게 정수</a:t>
            </a:r>
            <a:r>
              <a:rPr lang="en-US" altLang="ko-KR" sz="2400" dirty="0"/>
              <a:t>,</a:t>
            </a:r>
            <a:r>
              <a:rPr lang="ko-KR" altLang="en-US" sz="2400" dirty="0"/>
              <a:t> 실수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8</a:t>
            </a:r>
            <a:r>
              <a:rPr lang="ko-KR" altLang="en-US" sz="2400" dirty="0"/>
              <a:t>진수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16</a:t>
            </a:r>
            <a:r>
              <a:rPr lang="ko-KR" altLang="en-US" sz="2400" dirty="0"/>
              <a:t>진수로 나눔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8</a:t>
            </a:r>
            <a:r>
              <a:rPr lang="ko-KR" altLang="en-US" sz="2400" dirty="0"/>
              <a:t>진수 사용시 </a:t>
            </a:r>
            <a:r>
              <a:rPr lang="en-US" altLang="ko-KR" sz="2400" dirty="0"/>
              <a:t>‘0o’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16</a:t>
            </a:r>
            <a:r>
              <a:rPr lang="ko-KR" altLang="en-US" sz="2400" dirty="0"/>
              <a:t>진수 사용시 </a:t>
            </a:r>
            <a:r>
              <a:rPr lang="en-US" altLang="ko-KR" sz="2400" dirty="0"/>
              <a:t>‘0x’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76C58F-9E2D-9F4C-AA75-15DFA255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35677"/>
              </p:ext>
            </p:extLst>
          </p:nvPr>
        </p:nvGraphicFramePr>
        <p:xfrm>
          <a:off x="764894" y="3508375"/>
          <a:ext cx="4142772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25952">
                  <a:extLst>
                    <a:ext uri="{9D8B030D-6E8A-4147-A177-3AD203B41FA5}">
                      <a16:colId xmlns:a16="http://schemas.microsoft.com/office/drawing/2014/main" val="3775862328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564420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4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12,-34,5,0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9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123.45,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-1234.5,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3.4e10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7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0o34, 0o25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0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0x2A, 0xFF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6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476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</a:t>
            </a:r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3799409" cy="49732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정수형 </a:t>
            </a:r>
            <a:r>
              <a:rPr lang="en-US" altLang="ko-KR" b="1" dirty="0"/>
              <a:t>(Integer)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기수</a:t>
            </a:r>
            <a:r>
              <a:rPr lang="en-US" altLang="ko-KR" b="1" dirty="0"/>
              <a:t>(Numeral System)</a:t>
            </a:r>
          </a:p>
          <a:p>
            <a:pPr lvl="1">
              <a:lnSpc>
                <a:spcPct val="100000"/>
              </a:lnSpc>
            </a:pPr>
            <a:r>
              <a:rPr lang="en-US" altLang="ko-KR" sz="2400" b="1" dirty="0"/>
              <a:t>8</a:t>
            </a:r>
            <a:r>
              <a:rPr lang="ko-KR" altLang="en-US" sz="2400" b="1" dirty="0"/>
              <a:t>진수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  <a:p>
            <a:pPr lvl="1">
              <a:lnSpc>
                <a:spcPct val="100000"/>
              </a:lnSpc>
            </a:pPr>
            <a:r>
              <a:rPr lang="en-US" altLang="ko-KR" sz="2400" b="1" dirty="0"/>
              <a:t>16</a:t>
            </a:r>
            <a:r>
              <a:rPr lang="ko-KR" altLang="en-US" sz="2400" b="1" dirty="0"/>
              <a:t>진수 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  <a:p>
            <a:pPr>
              <a:lnSpc>
                <a:spcPct val="100000"/>
              </a:lnSpc>
            </a:pPr>
            <a:r>
              <a:rPr lang="ko-KR" altLang="en-US" b="1" dirty="0" err="1"/>
              <a:t>실수형</a:t>
            </a:r>
            <a:r>
              <a:rPr lang="ko-KR" altLang="en-US" b="1" dirty="0"/>
              <a:t> </a:t>
            </a:r>
            <a:r>
              <a:rPr lang="en-US" altLang="ko-KR" b="1" dirty="0"/>
              <a:t>(Floating-point)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/>
              <a:t>소수점을 포함한 방식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ko-KR" altLang="en-US" b="1" dirty="0"/>
              <a:t>지수 표현 방식</a:t>
            </a:r>
            <a:endParaRPr lang="en-US" altLang="ko-KR" b="1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b="1" dirty="0"/>
          </a:p>
          <a:p>
            <a:pPr lvl="1">
              <a:lnSpc>
                <a:spcPct val="100000"/>
              </a:lnSpc>
            </a:pPr>
            <a:endParaRPr lang="en-US" altLang="ko-KR" b="1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9B0B3AD-82DF-7548-AA08-8A042FE4E887}"/>
              </a:ext>
            </a:extLst>
          </p:cNvPr>
          <p:cNvSpPr txBox="1"/>
          <p:nvPr/>
        </p:nvSpPr>
        <p:spPr>
          <a:xfrm>
            <a:off x="1076607" y="1607155"/>
            <a:ext cx="3138508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120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= -12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370B9-10DD-D84F-A267-00528F51850C}"/>
              </a:ext>
            </a:extLst>
          </p:cNvPr>
          <p:cNvSpPr txBox="1"/>
          <p:nvPr/>
        </p:nvSpPr>
        <p:spPr>
          <a:xfrm>
            <a:off x="1076607" y="5154903"/>
            <a:ext cx="3138508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1.5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FAC0984-D83F-B641-8BC7-F1541F2BF2B7}"/>
              </a:ext>
            </a:extLst>
          </p:cNvPr>
          <p:cNvSpPr txBox="1"/>
          <p:nvPr/>
        </p:nvSpPr>
        <p:spPr>
          <a:xfrm>
            <a:off x="1076607" y="5949742"/>
            <a:ext cx="3138508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5.5E-6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BDB20AA-EBF8-4E4C-BCA0-DBE7DC5D576F}"/>
              </a:ext>
            </a:extLst>
          </p:cNvPr>
          <p:cNvSpPr txBox="1"/>
          <p:nvPr/>
        </p:nvSpPr>
        <p:spPr>
          <a:xfrm>
            <a:off x="1076607" y="3048442"/>
            <a:ext cx="3138508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0o15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B85CF50-2606-5F4B-A9DE-EB6CBAA7690E}"/>
              </a:ext>
            </a:extLst>
          </p:cNvPr>
          <p:cNvSpPr txBox="1"/>
          <p:nvPr/>
        </p:nvSpPr>
        <p:spPr>
          <a:xfrm>
            <a:off x="1076607" y="3843281"/>
            <a:ext cx="3138508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0x15</a:t>
            </a:r>
          </a:p>
        </p:txBody>
      </p:sp>
    </p:spTree>
    <p:extLst>
      <p:ext uri="{BB962C8B-B14F-4D97-AF65-F5344CB8AC3E}">
        <p14:creationId xmlns:p14="http://schemas.microsoft.com/office/powerpoint/2010/main" val="37804632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관련 연산자*</a:t>
            </a: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D6D40B64-B83D-2F44-B4F1-E64EEF72897D}"/>
              </a:ext>
            </a:extLst>
          </p:cNvPr>
          <p:cNvSpPr txBox="1"/>
          <p:nvPr/>
        </p:nvSpPr>
        <p:spPr>
          <a:xfrm>
            <a:off x="4293225" y="6198255"/>
            <a:ext cx="557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sz="1400" dirty="0"/>
              <a:t>연산자</a:t>
            </a:r>
            <a:r>
              <a:rPr kumimoji="1" lang="en-US" altLang="ko-KR" sz="1400" dirty="0"/>
              <a:t>(Operator):</a:t>
            </a:r>
            <a:r>
              <a:rPr kumimoji="1" lang="ko-KR" altLang="en-US" sz="1400" dirty="0"/>
              <a:t> 둘 이상의 요소에 대응하는 계산 기호</a:t>
            </a:r>
            <a:br>
              <a:rPr kumimoji="1" lang="en-US" altLang="ko-KR" sz="1400" dirty="0"/>
            </a:br>
            <a:r>
              <a:rPr kumimoji="1" lang="ko-KR" altLang="en-US" sz="1400" dirty="0"/>
              <a:t>일반적으로 쓰이는 연산자들은 </a:t>
            </a:r>
            <a:r>
              <a:rPr kumimoji="1" lang="en-US" altLang="ko-KR" sz="1400" dirty="0"/>
              <a:t>++, --, +, /, -, %, ==</a:t>
            </a:r>
            <a:r>
              <a:rPr kumimoji="1" lang="ko-KR" altLang="en-US" sz="1400" dirty="0"/>
              <a:t> 등이 있음</a:t>
            </a:r>
          </a:p>
        </p:txBody>
      </p:sp>
      <p:sp>
        <p:nvSpPr>
          <p:cNvPr id="15" name="내용 개체 틀 10">
            <a:extLst>
              <a:ext uri="{FF2B5EF4-FFF2-40B4-BE49-F238E27FC236}">
                <a16:creationId xmlns:a16="http://schemas.microsoft.com/office/drawing/2014/main" id="{6330E660-C5FD-0545-9EF2-B96074829A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4579375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사칙연산</a:t>
            </a:r>
            <a:endParaRPr lang="en-US" altLang="ko-KR" sz="2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** 연산자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200" dirty="0"/>
              <a:t>제곱 값 반환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** 연산자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200" dirty="0"/>
              <a:t>나머지 값 반환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03A26E10-0857-764E-B383-2E1DCBD0875F}"/>
              </a:ext>
            </a:extLst>
          </p:cNvPr>
          <p:cNvSpPr txBox="1"/>
          <p:nvPr/>
        </p:nvSpPr>
        <p:spPr>
          <a:xfrm>
            <a:off x="844595" y="1743632"/>
            <a:ext cx="124351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+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CFA07A59-F156-DD4C-B0D4-0A3F4633B6F8}"/>
              </a:ext>
            </a:extLst>
          </p:cNvPr>
          <p:cNvSpPr txBox="1"/>
          <p:nvPr/>
        </p:nvSpPr>
        <p:spPr>
          <a:xfrm>
            <a:off x="2129050" y="1743632"/>
            <a:ext cx="124351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*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9051D59-B02C-E84F-8E72-0EB1385321DE}"/>
              </a:ext>
            </a:extLst>
          </p:cNvPr>
          <p:cNvSpPr txBox="1"/>
          <p:nvPr/>
        </p:nvSpPr>
        <p:spPr>
          <a:xfrm>
            <a:off x="3424022" y="1743631"/>
            <a:ext cx="124351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/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0.75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683563-8BFA-0646-AE23-ECD997991B9D}"/>
              </a:ext>
            </a:extLst>
          </p:cNvPr>
          <p:cNvSpPr txBox="1"/>
          <p:nvPr/>
        </p:nvSpPr>
        <p:spPr>
          <a:xfrm>
            <a:off x="1106177" y="4037907"/>
            <a:ext cx="124351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**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81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C02F6640-C1FA-1747-B198-9E08447DA2F1}"/>
              </a:ext>
            </a:extLst>
          </p:cNvPr>
          <p:cNvSpPr txBox="1"/>
          <p:nvPr/>
        </p:nvSpPr>
        <p:spPr>
          <a:xfrm>
            <a:off x="2404756" y="4025535"/>
            <a:ext cx="124351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**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9D2899AC-69DC-7B44-804E-DB25FD8456A7}"/>
              </a:ext>
            </a:extLst>
          </p:cNvPr>
          <p:cNvSpPr txBox="1"/>
          <p:nvPr/>
        </p:nvSpPr>
        <p:spPr>
          <a:xfrm>
            <a:off x="3049712" y="5165211"/>
            <a:ext cx="1617821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7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%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2" name="내용 개체 틀 10">
            <a:extLst>
              <a:ext uri="{FF2B5EF4-FFF2-40B4-BE49-F238E27FC236}">
                <a16:creationId xmlns:a16="http://schemas.microsoft.com/office/drawing/2014/main" id="{802F20F8-1AFF-3747-A118-B3C71433CA9F}"/>
              </a:ext>
            </a:extLst>
          </p:cNvPr>
          <p:cNvSpPr txBox="1">
            <a:spLocks/>
          </p:cNvSpPr>
          <p:nvPr/>
        </p:nvSpPr>
        <p:spPr>
          <a:xfrm>
            <a:off x="5036024" y="1237386"/>
            <a:ext cx="4579375" cy="497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2543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v"/>
              <a:defRPr sz="24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25087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37631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250174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6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562718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4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/>
              <a:t>//</a:t>
            </a:r>
            <a:r>
              <a:rPr lang="ko-KR" altLang="en-US" sz="2800" b="1" dirty="0"/>
              <a:t> 연산자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소수점 아랫자리를 버림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54BBEDB1-A3DD-814C-B61A-E4574EA11971}"/>
              </a:ext>
            </a:extLst>
          </p:cNvPr>
          <p:cNvSpPr txBox="1"/>
          <p:nvPr/>
        </p:nvSpPr>
        <p:spPr>
          <a:xfrm>
            <a:off x="5709239" y="2290289"/>
            <a:ext cx="2138223" cy="255454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&gt;&gt;&gt; a = 7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b = 4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a / b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1.75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a // b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-a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/ b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-1.75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a // b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4732816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만들기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연산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인덱싱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슬라이싱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Formatting</a:t>
            </a: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관련 함수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r">
              <a:lnSpc>
                <a:spcPct val="13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59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문자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단어 등으로 구성된 문자들의 집합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문자열 만들기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b="1" dirty="0"/>
              <a:t>큰따옴표로 양쪽 둘러싸기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r>
              <a:rPr lang="ko-KR" altLang="en-US" sz="2400" b="1" dirty="0"/>
              <a:t>작은따옴표로 양쪽 둘러싸기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r>
              <a:rPr lang="ko-KR" altLang="en-US" sz="2400" b="1" dirty="0"/>
              <a:t>큰따옴표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개를 연속으로 사용해 양쪽 둘러싸기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r>
              <a:rPr lang="ko-KR" altLang="en-US" sz="2400" b="1" dirty="0"/>
              <a:t>작은따옴표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개를 연속으로 사용해 양쪽 둘러싸기</a:t>
            </a:r>
            <a:endParaRPr lang="en-US" altLang="ko-KR" sz="24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0398473-1FF7-6B48-9FCA-977C3C2C42AA}"/>
              </a:ext>
            </a:extLst>
          </p:cNvPr>
          <p:cNvSpPr txBox="1"/>
          <p:nvPr/>
        </p:nvSpPr>
        <p:spPr>
          <a:xfrm>
            <a:off x="4430692" y="2542611"/>
            <a:ext cx="1478789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D857A1E-3773-9D45-A708-50B9CEA8F38C}"/>
              </a:ext>
            </a:extLst>
          </p:cNvPr>
          <p:cNvSpPr txBox="1"/>
          <p:nvPr/>
        </p:nvSpPr>
        <p:spPr>
          <a:xfrm>
            <a:off x="6878851" y="1249758"/>
            <a:ext cx="1309806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“CPSS Team”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“123”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“a”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A49D5E1F-4F72-2D45-BA67-AFAA95878571}"/>
              </a:ext>
            </a:extLst>
          </p:cNvPr>
          <p:cNvSpPr txBox="1"/>
          <p:nvPr/>
        </p:nvSpPr>
        <p:spPr>
          <a:xfrm>
            <a:off x="4709096" y="3081336"/>
            <a:ext cx="1514283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‘Hello world’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D7316396-FAD6-734B-A528-B0020242E430}"/>
              </a:ext>
            </a:extLst>
          </p:cNvPr>
          <p:cNvSpPr txBox="1"/>
          <p:nvPr/>
        </p:nvSpPr>
        <p:spPr>
          <a:xfrm>
            <a:off x="7072433" y="3633710"/>
            <a:ext cx="1976033" cy="30959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"""</a:t>
            </a:r>
            <a:r>
              <a:rPr lang="en-US" altLang="ko-KR" sz="1400" dirty="0">
                <a:latin typeface="Consolas" panose="020B0609020204030204" pitchFamily="49" charset="0"/>
              </a:rPr>
              <a:t>Hello world</a:t>
            </a:r>
            <a:r>
              <a:rPr lang="en-US" altLang="ko-KR" sz="1400" dirty="0"/>
              <a:t>"""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02EBF641-404F-DA44-8A37-BF6CBCFC388A}"/>
              </a:ext>
            </a:extLst>
          </p:cNvPr>
          <p:cNvSpPr txBox="1"/>
          <p:nvPr/>
        </p:nvSpPr>
        <p:spPr>
          <a:xfrm>
            <a:off x="7429288" y="4174250"/>
            <a:ext cx="1727412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'''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r>
              <a:rPr lang="en-US" altLang="ko-KR" sz="1400" dirty="0"/>
              <a:t>'''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596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문자열에 작은 따옴표</a:t>
            </a:r>
            <a:r>
              <a:rPr lang="en-US" altLang="ko-KR" sz="2800" b="1" dirty="0"/>
              <a:t>(‘)</a:t>
            </a:r>
            <a:r>
              <a:rPr lang="ko-KR" altLang="en-US" sz="2800" b="1" dirty="0"/>
              <a:t> 포함시키기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큰따옴표를 사용하여 둘러싸야 하며 작은 따옴표로 묶으면 문법 오류 발생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문자열에 큰 따옴표</a:t>
            </a:r>
            <a:r>
              <a:rPr lang="en-US" altLang="ko-KR" sz="2800" b="1" dirty="0"/>
              <a:t>(“)</a:t>
            </a:r>
            <a:r>
              <a:rPr lang="ko-KR" altLang="en-US" sz="2800" b="1" dirty="0"/>
              <a:t> 포함시키기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작은 따옴표를 사용하여 둘러싸야 하며 큰 따옴표로 묶으면 문법 오류 발생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5E2C1FA-F10E-3440-B872-6DDF35D689C1}"/>
              </a:ext>
            </a:extLst>
          </p:cNvPr>
          <p:cNvSpPr txBox="1"/>
          <p:nvPr/>
        </p:nvSpPr>
        <p:spPr>
          <a:xfrm>
            <a:off x="415706" y="2386486"/>
            <a:ext cx="6415347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”CPSS’s the club of SCH University”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CPSS’s best club of SCH University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‘CPSS’s the club of SCH University’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: invalid syntax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EEB0E52D-BBBD-7A40-ABEF-283226D6A5FA}"/>
              </a:ext>
            </a:extLst>
          </p:cNvPr>
          <p:cNvSpPr txBox="1"/>
          <p:nvPr/>
        </p:nvSpPr>
        <p:spPr>
          <a:xfrm>
            <a:off x="415705" y="4681585"/>
            <a:ext cx="6415347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‘He says, “Hello world”.’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He says, “Hello world”.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“He says, “Hello world”.”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: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37352138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1654</Words>
  <Application>Microsoft Office PowerPoint</Application>
  <PresentationFormat>와이드스크린</PresentationFormat>
  <Paragraphs>425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Arial</vt:lpstr>
      <vt:lpstr>HY궁서B</vt:lpstr>
      <vt:lpstr>나눔스퀘어 Bold</vt:lpstr>
      <vt:lpstr>나눔스퀘어</vt:lpstr>
      <vt:lpstr>나눔스퀘어 Light</vt:lpstr>
      <vt:lpstr>Wingdings</vt:lpstr>
      <vt:lpstr>Apple SD 산돌고딕 Neo 옅은체</vt:lpstr>
      <vt:lpstr>Consolas</vt:lpstr>
      <vt:lpstr>나눔바른고딕 Light</vt:lpstr>
      <vt:lpstr>Times</vt:lpstr>
      <vt:lpstr>맑은 고딕</vt:lpstr>
      <vt:lpstr>Office 테마</vt:lpstr>
      <vt:lpstr>Python 기초 강의</vt:lpstr>
      <vt:lpstr>PowerPoint 프레젠테이션</vt:lpstr>
      <vt:lpstr>숫자</vt:lpstr>
      <vt:lpstr>PowerPoint 프레젠테이션</vt:lpstr>
      <vt:lpstr>PowerPoint 프레젠테이션</vt:lpstr>
      <vt:lpstr>PowerPoint 프레젠테이션</vt:lpstr>
      <vt:lpstr>문자열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리스트 &amp; 튜플</vt:lpstr>
      <vt:lpstr>PowerPoint 프레젠테이션</vt:lpstr>
      <vt:lpstr>PowerPoint 프레젠테이션</vt:lpstr>
      <vt:lpstr>PowerPoint 프레젠테이션</vt:lpstr>
      <vt:lpstr>PowerPoint 프레젠테이션</vt:lpstr>
      <vt:lpstr>변수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기초 강의</dc:title>
  <dc:creator>KIMJUNWON</dc:creator>
  <cp:lastModifiedBy>KIMJUNWON</cp:lastModifiedBy>
  <cp:revision>142</cp:revision>
  <dcterms:created xsi:type="dcterms:W3CDTF">2018-03-10T09:53:43Z</dcterms:created>
  <dcterms:modified xsi:type="dcterms:W3CDTF">2018-04-02T07:11:24Z</dcterms:modified>
</cp:coreProperties>
</file>