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74" r:id="rId4"/>
    <p:sldId id="376" r:id="rId5"/>
    <p:sldId id="375" r:id="rId6"/>
    <p:sldId id="377" r:id="rId7"/>
    <p:sldId id="378" r:id="rId8"/>
    <p:sldId id="379" r:id="rId9"/>
    <p:sldId id="380" r:id="rId10"/>
    <p:sldId id="353" r:id="rId11"/>
    <p:sldId id="352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29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1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F8DC-71BD-4333-8E58-F598B355D5ED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BE7B-0DA3-4595-8925-7EB755A34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0EB8-B964-4A3D-A247-5346B17B377B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F3A-3EAD-4000-B820-E6F325F6CCF5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A2E-6043-4D47-9841-865EA2BD37D7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000" b="1"/>
            </a:lvl1pPr>
            <a:lvl2pPr marL="685800" indent="-228600">
              <a:buFont typeface="Wingdings" panose="05000000000000000000" pitchFamily="2" charset="2"/>
              <a:buChar char="l"/>
              <a:defRPr sz="1800" b="0"/>
            </a:lvl2pPr>
            <a:lvl3pPr marL="1143000" indent="-228600">
              <a:buFont typeface="Wingdings" panose="05000000000000000000" pitchFamily="2" charset="2"/>
              <a:buChar char="§"/>
              <a:defRPr sz="1500"/>
            </a:lvl3pPr>
            <a:lvl4pPr marL="1600200" indent="-228600">
              <a:buFont typeface="Wingdings" panose="05000000000000000000" pitchFamily="2" charset="2"/>
              <a:buChar char="ü"/>
              <a:defRPr sz="12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CA1-E65E-4E8E-8DAE-0DB3F0F551C0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A74-7D33-4F74-95EB-698BE4F75FC2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F8C-BD0E-47B2-B189-3F3F997CF1C7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2019. 04. 15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- 5</a:t>
            </a:r>
            <a:r>
              <a:rPr lang="ko-KR" altLang="en-US" b="1"/>
              <a:t>주차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2.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D29385-BA9C-4D7C-B0DB-E12A2866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7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47942-BC5D-4C81-809C-23D66489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4BFC-4007-45AF-9F15-540399FD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Array</a:t>
            </a:r>
          </a:p>
          <a:p>
            <a:endParaRPr lang="en-US" altLang="ko-KR" dirty="0"/>
          </a:p>
          <a:p>
            <a:r>
              <a:rPr lang="ko-KR" altLang="en-US" sz="2000" dirty="0"/>
              <a:t>값의 집합</a:t>
            </a:r>
            <a:endParaRPr lang="en-US" altLang="ko-KR" sz="2000" dirty="0"/>
          </a:p>
          <a:p>
            <a:pPr lvl="1"/>
            <a:r>
              <a:rPr lang="ko-KR" altLang="en-US" sz="1800" b="0" dirty="0"/>
              <a:t>배열을 구성하는 값을 요소</a:t>
            </a:r>
            <a:r>
              <a:rPr lang="en-US" altLang="ko-KR" sz="1800" b="0" dirty="0"/>
              <a:t>(Element)</a:t>
            </a:r>
            <a:r>
              <a:rPr lang="ko-KR" altLang="en-US" sz="1800" b="0" dirty="0"/>
              <a:t>라고 함</a:t>
            </a:r>
            <a:endParaRPr lang="en-US" altLang="ko-KR" sz="1800" b="0" dirty="0"/>
          </a:p>
          <a:p>
            <a:pPr lvl="1"/>
            <a:r>
              <a:rPr lang="ko-KR" altLang="en-US" sz="1800" b="0" dirty="0"/>
              <a:t>배열에서 요소의 위치를 인덱스</a:t>
            </a:r>
            <a:r>
              <a:rPr lang="en-US" altLang="ko-KR" sz="1800" b="0" dirty="0"/>
              <a:t>(Index)</a:t>
            </a:r>
            <a:r>
              <a:rPr lang="ko-KR" altLang="en-US" sz="1800" b="0" dirty="0"/>
              <a:t>라고 함</a:t>
            </a:r>
            <a:endParaRPr lang="en-US" altLang="ko-KR" sz="1800" b="0" dirty="0"/>
          </a:p>
          <a:p>
            <a:pPr lvl="1"/>
            <a:endParaRPr lang="en-US" altLang="ko-KR" sz="1800" dirty="0"/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에서의 배열의 특징</a:t>
            </a:r>
            <a:endParaRPr lang="en-US" altLang="ko-KR" sz="2000" dirty="0"/>
          </a:p>
          <a:p>
            <a:pPr lvl="1"/>
            <a:r>
              <a:rPr lang="ko-KR" altLang="en-US" sz="1800" b="0" dirty="0"/>
              <a:t>같은 배열에 있는 요소들 끼리 형</a:t>
            </a:r>
            <a:r>
              <a:rPr lang="en-US" altLang="ko-KR" sz="1800" b="0" dirty="0"/>
              <a:t>(Type)</a:t>
            </a:r>
            <a:r>
              <a:rPr lang="ko-KR" altLang="en-US" sz="1800" b="0" dirty="0"/>
              <a:t>이 다를 수 있음</a:t>
            </a:r>
            <a:endParaRPr lang="en-US" altLang="ko-KR" sz="1800" b="0" dirty="0"/>
          </a:p>
          <a:p>
            <a:pPr lvl="1"/>
            <a:r>
              <a:rPr lang="ko-KR" altLang="en-US" sz="1800" b="0" dirty="0"/>
              <a:t>배열 요소의 인덱스가 연속적이 않아도 됨</a:t>
            </a:r>
            <a:endParaRPr lang="en-US" altLang="ko-KR" sz="1800" b="0" dirty="0"/>
          </a:p>
          <a:p>
            <a:pPr lvl="2"/>
            <a:r>
              <a:rPr lang="ko-KR" altLang="en-US" sz="1500" b="0" dirty="0"/>
              <a:t>따라서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특정 배열 요소가 비어 있을 수 있음</a:t>
            </a:r>
            <a:endParaRPr lang="en-US" altLang="ko-KR" sz="1500" b="0" dirty="0"/>
          </a:p>
          <a:p>
            <a:pPr lvl="1"/>
            <a:r>
              <a:rPr lang="ko-KR" altLang="en-US" sz="1800" b="0" dirty="0"/>
              <a:t>배열은 객체로 다루어 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12778-5E55-4317-B720-7A99AC50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2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23AF6-E1A4-4507-9712-CBA9442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7CC65-9C2C-4E29-AC57-28706E64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var </a:t>
            </a:r>
            <a:r>
              <a:rPr lang="ko-KR" altLang="en-US" dirty="0">
                <a:solidFill>
                  <a:srgbClr val="FF0000"/>
                </a:solidFill>
              </a:rPr>
              <a:t>배열이름 </a:t>
            </a:r>
            <a:r>
              <a:rPr lang="en-US" altLang="ko-KR" dirty="0">
                <a:solidFill>
                  <a:srgbClr val="FF0000"/>
                </a:solidFill>
              </a:rPr>
              <a:t>= [</a:t>
            </a:r>
            <a:r>
              <a:rPr lang="ko-KR" altLang="en-US" dirty="0">
                <a:solidFill>
                  <a:srgbClr val="FF0000"/>
                </a:solidFill>
              </a:rPr>
              <a:t>요소</a:t>
            </a:r>
            <a:r>
              <a:rPr lang="en-US" altLang="ko-KR" dirty="0">
                <a:solidFill>
                  <a:srgbClr val="FF0000"/>
                </a:solidFill>
              </a:rPr>
              <a:t>1, </a:t>
            </a:r>
            <a:r>
              <a:rPr lang="ko-KR" altLang="en-US" dirty="0">
                <a:solidFill>
                  <a:srgbClr val="FF0000"/>
                </a:solidFill>
              </a:rPr>
              <a:t>요소</a:t>
            </a:r>
            <a:r>
              <a:rPr lang="en-US" altLang="ko-KR" dirty="0">
                <a:solidFill>
                  <a:srgbClr val="FF0000"/>
                </a:solidFill>
              </a:rPr>
              <a:t>2, </a:t>
            </a:r>
            <a:r>
              <a:rPr lang="ko-KR" altLang="en-US" dirty="0">
                <a:solidFill>
                  <a:srgbClr val="FF0000"/>
                </a:solidFill>
              </a:rPr>
              <a:t>요소</a:t>
            </a:r>
            <a:r>
              <a:rPr lang="en-US" altLang="ko-KR" dirty="0">
                <a:solidFill>
                  <a:srgbClr val="FF0000"/>
                </a:solidFill>
              </a:rPr>
              <a:t>3, ….];</a:t>
            </a:r>
          </a:p>
          <a:p>
            <a:pPr lvl="1"/>
            <a:r>
              <a:rPr lang="ko-KR" altLang="en-US" dirty="0"/>
              <a:t>일반적인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trike="sngStrike" dirty="0"/>
              <a:t>var</a:t>
            </a:r>
            <a:r>
              <a:rPr lang="ko-KR" altLang="en-US" strike="sngStrike" dirty="0"/>
              <a:t> 배열이름 </a:t>
            </a:r>
            <a:r>
              <a:rPr lang="en-US" altLang="ko-KR" strike="sngStrike" dirty="0"/>
              <a:t>= Array(</a:t>
            </a:r>
            <a:r>
              <a:rPr lang="ko-KR" altLang="en-US" strike="sngStrike" dirty="0"/>
              <a:t>요소</a:t>
            </a:r>
            <a:r>
              <a:rPr lang="en-US" altLang="ko-KR" strike="sngStrike" dirty="0"/>
              <a:t>1, </a:t>
            </a:r>
            <a:r>
              <a:rPr lang="ko-KR" altLang="en-US" strike="sngStrike" dirty="0"/>
              <a:t>요소</a:t>
            </a:r>
            <a:r>
              <a:rPr lang="en-US" altLang="ko-KR" strike="sngStrike" dirty="0"/>
              <a:t>2, </a:t>
            </a:r>
            <a:r>
              <a:rPr lang="ko-KR" altLang="en-US" strike="sngStrike" dirty="0"/>
              <a:t>요소</a:t>
            </a:r>
            <a:r>
              <a:rPr lang="en-US" altLang="ko-KR" strike="sngStrike" dirty="0"/>
              <a:t>3, …);</a:t>
            </a:r>
          </a:p>
          <a:p>
            <a:pPr lvl="1"/>
            <a:r>
              <a:rPr lang="en-US" altLang="ko-KR" strike="sngStrike" dirty="0"/>
              <a:t>Array </a:t>
            </a:r>
            <a:r>
              <a:rPr lang="ko-KR" altLang="en-US" strike="sngStrike" dirty="0"/>
              <a:t>객체의 생성자를 이용하는 방법</a:t>
            </a:r>
            <a:endParaRPr lang="en-US" altLang="ko-KR" strike="sngStrike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trike="sngStrike" dirty="0"/>
              <a:t>var </a:t>
            </a:r>
            <a:r>
              <a:rPr lang="ko-KR" altLang="en-US" strike="sngStrike" dirty="0"/>
              <a:t>배열이름</a:t>
            </a:r>
            <a:r>
              <a:rPr lang="en-US" altLang="ko-KR" strike="sngStrike" dirty="0"/>
              <a:t> = new Array(</a:t>
            </a:r>
            <a:r>
              <a:rPr lang="ko-KR" altLang="en-US" strike="sngStrike" dirty="0"/>
              <a:t>요소</a:t>
            </a:r>
            <a:r>
              <a:rPr lang="en-US" altLang="ko-KR" strike="sngStrike" dirty="0"/>
              <a:t>1, </a:t>
            </a:r>
            <a:r>
              <a:rPr lang="ko-KR" altLang="en-US" strike="sngStrike" dirty="0"/>
              <a:t>요소</a:t>
            </a:r>
            <a:r>
              <a:rPr lang="en-US" altLang="ko-KR" strike="sngStrike" dirty="0"/>
              <a:t>2, </a:t>
            </a:r>
            <a:r>
              <a:rPr lang="ko-KR" altLang="en-US" strike="sngStrike" dirty="0"/>
              <a:t>요소</a:t>
            </a:r>
            <a:r>
              <a:rPr lang="en-US" altLang="ko-KR" strike="sngStrike" dirty="0"/>
              <a:t>3, …);</a:t>
            </a:r>
          </a:p>
          <a:p>
            <a:pPr lvl="1"/>
            <a:r>
              <a:rPr lang="en-US" altLang="ko-KR" strike="sngStrike" dirty="0"/>
              <a:t>new </a:t>
            </a:r>
            <a:r>
              <a:rPr lang="ko-KR" altLang="en-US" strike="sngStrike" dirty="0"/>
              <a:t>연사자로 </a:t>
            </a:r>
            <a:r>
              <a:rPr lang="en-US" altLang="ko-KR" strike="sngStrike" dirty="0"/>
              <a:t>Array </a:t>
            </a:r>
            <a:r>
              <a:rPr lang="ko-KR" altLang="en-US" strike="sngStrike" dirty="0"/>
              <a:t>객체를 생성하는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24E38-A35B-411B-B104-F2FBE59E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5982-BCB9-4011-9BE1-DB52F0A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C6882F-9543-4E54-8A5A-05ED090A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97" y="1659138"/>
            <a:ext cx="5184005" cy="878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1BD26E-A232-4A38-852C-D052F0B65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80" y="4877328"/>
            <a:ext cx="6178040" cy="64306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4E3FE-D9C5-4AD6-A5E5-F7388AEF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4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F7FD-B6B8-47D6-9082-76DADE3E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참조 예제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6B995-B8CF-41C3-9C77-E64C0546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94" y="1928264"/>
            <a:ext cx="5506411" cy="8457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84B8D-74CF-4838-A41A-F12804E9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845" y="4191830"/>
            <a:ext cx="3084309" cy="1366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86B77-5418-4FDB-A227-525626A6774B}"/>
              </a:ext>
            </a:extLst>
          </p:cNvPr>
          <p:cNvSpPr txBox="1"/>
          <p:nvPr/>
        </p:nvSpPr>
        <p:spPr>
          <a:xfrm>
            <a:off x="3700942" y="3285612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배열의 인덱스는 </a:t>
            </a:r>
            <a:r>
              <a:rPr lang="en-US" altLang="ko-KR" sz="2000" b="1" dirty="0">
                <a:solidFill>
                  <a:srgbClr val="FF0000"/>
                </a:solidFill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</a:rPr>
              <a:t>부터 시작함</a:t>
            </a:r>
            <a:r>
              <a:rPr lang="en-US" altLang="ko-KR" sz="2000" b="1" dirty="0">
                <a:solidFill>
                  <a:srgbClr val="FF0000"/>
                </a:solidFill>
              </a:rPr>
              <a:t>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2BACE3-C437-4EF7-89E3-D4E545E5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5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2A40-57A9-48D3-8BE7-B25F5F40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요소 추가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EBE73-0A02-4B8F-9733-BEFF589F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배열이름</a:t>
            </a:r>
            <a:r>
              <a:rPr lang="en-US" altLang="ko-KR" dirty="0">
                <a:solidFill>
                  <a:srgbClr val="FF0000"/>
                </a:solidFill>
              </a:rPr>
              <a:t>.push(</a:t>
            </a:r>
            <a:r>
              <a:rPr lang="ko-KR" altLang="en-US" dirty="0">
                <a:solidFill>
                  <a:srgbClr val="FF0000"/>
                </a:solidFill>
              </a:rPr>
              <a:t>추가할 요소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altLang="ko-KR" dirty="0"/>
              <a:t>push() </a:t>
            </a:r>
            <a:r>
              <a:rPr lang="ko-KR" altLang="en-US" dirty="0"/>
              <a:t>메소드를 이용하는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배열이름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배열이름</a:t>
            </a:r>
            <a:r>
              <a:rPr lang="en-US" altLang="ko-KR" dirty="0">
                <a:solidFill>
                  <a:srgbClr val="FF0000"/>
                </a:solidFill>
              </a:rPr>
              <a:t>.length] = </a:t>
            </a:r>
            <a:r>
              <a:rPr lang="ko-KR" altLang="en-US" dirty="0">
                <a:solidFill>
                  <a:srgbClr val="FF0000"/>
                </a:solidFill>
              </a:rPr>
              <a:t>추가할 요소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altLang="ko-KR" dirty="0"/>
              <a:t>length </a:t>
            </a:r>
            <a:r>
              <a:rPr lang="ko-KR" altLang="en-US" dirty="0"/>
              <a:t>프로퍼티를 이용하는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배열이름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추가될 인덱스</a:t>
            </a:r>
            <a:r>
              <a:rPr lang="en-US" altLang="ko-KR" dirty="0">
                <a:solidFill>
                  <a:srgbClr val="FF0000"/>
                </a:solidFill>
              </a:rPr>
              <a:t>] = </a:t>
            </a:r>
            <a:r>
              <a:rPr lang="ko-KR" altLang="en-US" dirty="0">
                <a:solidFill>
                  <a:srgbClr val="FF0000"/>
                </a:solidFill>
              </a:rPr>
              <a:t>추가할 요소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특정 인덱스를 지정하여 추가하는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D038A-E590-4DC1-8F5F-CD079E9C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89F8-DB27-4BC0-9209-0EC16A9F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요소 추가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149D6-383A-4764-BF59-7403C8F9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1543050"/>
            <a:ext cx="3171825" cy="1885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2C5232-C424-48BD-BFEC-988AC594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896768"/>
            <a:ext cx="5334000" cy="6381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56E4C-4F15-49A1-8FCA-9C25031D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2BB8-E739-4F14-86F1-60EBF7DD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배열 순회 </a:t>
            </a:r>
            <a:r>
              <a:rPr lang="en-US" altLang="ko-KR" dirty="0"/>
              <a:t>– for 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294E-8746-4EFB-BE76-056DBB81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모든 요소에 차례대로 접근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for(var </a:t>
            </a:r>
            <a:r>
              <a:rPr lang="ko-KR" altLang="en-US" dirty="0">
                <a:solidFill>
                  <a:srgbClr val="FF0000"/>
                </a:solidFill>
              </a:rPr>
              <a:t>인덱스이름 </a:t>
            </a:r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배열이름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CFA5C-50DD-418C-A611-0CC53983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5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2BB8-E739-4F14-86F1-60EBF7DD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배열 순회 </a:t>
            </a:r>
            <a:r>
              <a:rPr lang="en-US" altLang="ko-KR" dirty="0"/>
              <a:t>– for in </a:t>
            </a:r>
            <a:r>
              <a:rPr lang="ko-KR" altLang="en-US" dirty="0"/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004825-4B1F-4549-9DBB-7E5781D7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26" y="1811188"/>
            <a:ext cx="5545167" cy="986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B77846-E7B6-44B8-B2BF-0D64B86F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6" y="4606475"/>
            <a:ext cx="1777654" cy="135499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537BE86-D9B5-4657-8798-1154ED39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2BB8-E739-4F14-86F1-60EBF7DD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배열 순회 </a:t>
            </a:r>
            <a:r>
              <a:rPr lang="en-US" altLang="ko-KR" dirty="0"/>
              <a:t>– for 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294E-8746-4EFB-BE76-056DBB81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모든 요소에 차례대로 접근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for(var </a:t>
            </a:r>
            <a:r>
              <a:rPr lang="ko-KR" altLang="en-US" dirty="0">
                <a:solidFill>
                  <a:srgbClr val="FF0000"/>
                </a:solidFill>
              </a:rPr>
              <a:t>변수 </a:t>
            </a:r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객체이름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익스플로러에서는 지원하지 않음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DCEA2-E7EC-426D-A1D5-5814D200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4372018" y="3578906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예외처리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2932922" y="499498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디버깅 전략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372018" y="2162823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배열</a:t>
            </a:r>
          </a:p>
        </p:txBody>
      </p:sp>
      <p:sp>
        <p:nvSpPr>
          <p:cNvPr id="6" name="사각형: 둥근 모서리 2">
            <a:extLst>
              <a:ext uri="{FF2B5EF4-FFF2-40B4-BE49-F238E27FC236}">
                <a16:creationId xmlns:a16="http://schemas.microsoft.com/office/drawing/2014/main" id="{3E00DCA3-46E4-4FCD-BC2B-EF4ABEC62621}"/>
              </a:ext>
            </a:extLst>
          </p:cNvPr>
          <p:cNvSpPr/>
          <p:nvPr/>
        </p:nvSpPr>
        <p:spPr>
          <a:xfrm>
            <a:off x="2932922" y="746740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 풀이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79B3-DCEA-43DA-9686-F41886DD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2BB8-E739-4F14-86F1-60EBF7DD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배열 순회 </a:t>
            </a:r>
            <a:r>
              <a:rPr lang="en-US" altLang="ko-KR" dirty="0"/>
              <a:t>– for of </a:t>
            </a:r>
            <a:r>
              <a:rPr lang="ko-KR" altLang="en-US" dirty="0"/>
              <a:t>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76F01-64C8-42B3-83E7-45B42A54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76" y="1865891"/>
            <a:ext cx="5768954" cy="9863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DB8035-1070-41BC-B787-C8B0F390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64" y="4588317"/>
            <a:ext cx="2440305" cy="11620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DEC23-9B7A-4ABD-81CD-CE863B55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0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16AD-707A-4115-9115-24246C9D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6AF21-922A-4F81-8EAE-7ACDA1D7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객체에 대해서 배우면 그 때 자세히 배울 예정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E7453-43CA-44EB-85F4-E2D8DAC0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5BF54-2CF7-4444-9C4C-A7450FAB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65027"/>
            <a:ext cx="8273143" cy="1534187"/>
          </a:xfrm>
        </p:spPr>
        <p:txBody>
          <a:bodyPr>
            <a:normAutofit/>
          </a:bodyPr>
          <a:lstStyle/>
          <a:p>
            <a:r>
              <a:rPr lang="en-US" altLang="ko-KR" b="0" dirty="0"/>
              <a:t>Part 3.</a:t>
            </a:r>
            <a:br>
              <a:rPr lang="en-US" altLang="ko-KR" b="0" dirty="0"/>
            </a:br>
            <a:r>
              <a:rPr lang="ko-KR" altLang="en-US" dirty="0"/>
              <a:t>예외처리</a:t>
            </a:r>
            <a:endParaRPr lang="ko-KR" altLang="en-US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7E85A-9734-4421-B8B9-B4469635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24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63DB3-DD07-4F43-84AF-67E572A8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36FC3-B6D8-4B5D-B58B-4250A24D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Exception Handling</a:t>
            </a:r>
          </a:p>
          <a:p>
            <a:endParaRPr lang="en-US" altLang="ko-KR" dirty="0"/>
          </a:p>
          <a:p>
            <a:r>
              <a:rPr lang="ko-KR" altLang="en-US" dirty="0" err="1"/>
              <a:t>예외란</a:t>
            </a:r>
            <a:r>
              <a:rPr lang="ko-KR" altLang="en-US" dirty="0"/>
              <a:t> 프로그램이 실행 중에 발생하는 런타임 오류를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 배울 것은 예외 처리보단 논리적인 오류 처리</a:t>
            </a:r>
            <a:r>
              <a:rPr lang="en-US" altLang="ko-KR" dirty="0"/>
              <a:t>(?)</a:t>
            </a:r>
            <a:r>
              <a:rPr lang="ko-KR" altLang="en-US" dirty="0"/>
              <a:t>에 가까움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B3833-7E6E-4AF2-896F-C9DB219C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5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E3DF-EC70-4647-B64E-0C3DCAE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</a:t>
            </a:r>
            <a:r>
              <a:rPr lang="en-US" altLang="ko-KR" dirty="0"/>
              <a:t>– </a:t>
            </a:r>
            <a:r>
              <a:rPr lang="ko-KR" altLang="en-US" dirty="0"/>
              <a:t>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22311-D363-4F3C-A2C8-30F14F4D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36" y="1507793"/>
            <a:ext cx="10646328" cy="4702725"/>
          </a:xfrm>
        </p:spPr>
        <p:txBody>
          <a:bodyPr/>
          <a:lstStyle/>
          <a:p>
            <a:r>
              <a:rPr lang="ko-KR" altLang="en-US" dirty="0"/>
              <a:t>자연수의 짝수 홀수를 구하기 위한 코드를 짰는데 변수에 자연수가 아닌 음수를 넣는다면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프로그램의 오류를 막기 위해 입력을 다시 받아야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오류가 나지 않는 오류가 제일 무서움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1"/>
            <a:r>
              <a:rPr lang="ko-KR" altLang="en-US" dirty="0"/>
              <a:t>논리적으로는 맞지만</a:t>
            </a:r>
            <a:r>
              <a:rPr lang="en-US" altLang="ko-KR" dirty="0"/>
              <a:t>, </a:t>
            </a:r>
            <a:r>
              <a:rPr lang="ko-KR" altLang="en-US" dirty="0"/>
              <a:t>프로그래머의 의도와는 다른 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205DB-D58D-4DBC-815B-7BA465F0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0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380F3-3DFF-4692-892B-E3848576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</a:t>
            </a:r>
            <a:r>
              <a:rPr lang="en-US" altLang="ko-KR" dirty="0"/>
              <a:t>– </a:t>
            </a:r>
            <a:r>
              <a:rPr lang="ko-KR" altLang="en-US" dirty="0"/>
              <a:t>사용 전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E4310-83A2-432B-B04D-EEF7F104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73" y="1728133"/>
            <a:ext cx="4498390" cy="1323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CFA93-ACA3-4CBA-B11E-44B53324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74" y="4379053"/>
            <a:ext cx="3217866" cy="555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099A0-AABA-4CCA-BA53-8D65292EA7D7}"/>
              </a:ext>
            </a:extLst>
          </p:cNvPr>
          <p:cNvSpPr txBox="1"/>
          <p:nvPr/>
        </p:nvSpPr>
        <p:spPr>
          <a:xfrm>
            <a:off x="2866641" y="5352176"/>
            <a:ext cx="645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틀리진 않았는데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나의 의도와는 다른 값이 입력됨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93724-54D7-4A72-AFE5-D7123925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5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16C9A-E527-416C-8C71-C85A80B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</a:t>
            </a:r>
            <a:r>
              <a:rPr lang="en-US" altLang="ko-KR" dirty="0"/>
              <a:t>– </a:t>
            </a:r>
            <a:r>
              <a:rPr lang="ko-KR" altLang="en-US" dirty="0"/>
              <a:t>사용 후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2D12C5-BCD5-40F4-B36B-A19A9FA3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72" y="1539380"/>
            <a:ext cx="4362450" cy="228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25A3FE-027C-4E24-A577-0F7E4F7B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207" y="5134063"/>
            <a:ext cx="4024380" cy="580632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F0661-1D62-43FD-A484-0B518AC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2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5BF54-2CF7-4444-9C4C-A7450FAB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65027"/>
            <a:ext cx="8273143" cy="1534187"/>
          </a:xfrm>
        </p:spPr>
        <p:txBody>
          <a:bodyPr>
            <a:normAutofit/>
          </a:bodyPr>
          <a:lstStyle/>
          <a:p>
            <a:r>
              <a:rPr lang="en-US" altLang="ko-KR" b="0" dirty="0"/>
              <a:t>Part 4.</a:t>
            </a:r>
            <a:br>
              <a:rPr lang="en-US" altLang="ko-KR" b="0" dirty="0"/>
            </a:br>
            <a:r>
              <a:rPr lang="ko-KR" altLang="en-US" dirty="0"/>
              <a:t>디버깅 전략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89560F-2F9C-45BF-971E-315F436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4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19688-133B-47F5-B995-346E2476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 전략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797D6-6D4D-4FE3-A260-5C602B92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도대체 어디서 무엇이 왜 어떻게 잘못된 것인지 모를 때가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프로그램이 실행하는 도중에 각각 객체나 변수에 어떤 값이 들어가 있는지 알아야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실행 순서가 헷갈릴 때가 많음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D8DB5-E9BC-4A76-A1F1-528E8BFF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29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B27E-A3C5-4627-AC35-F3CEF3A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 전략 </a:t>
            </a:r>
            <a:r>
              <a:rPr lang="en-US" altLang="ko-KR" dirty="0"/>
              <a:t>– </a:t>
            </a:r>
            <a:r>
              <a:rPr lang="ko-KR" altLang="en-US" dirty="0"/>
              <a:t>프로그램의 실행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30708-07EE-4DEA-A1F5-76FDC153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인터프리터 언어이기 때문에 코드가 위에서부터 한 줄 씩 차례대로 실행됨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제어문이 나타나면 실행 순서가 변칙적이기 때문에 머리 속으로 순서를 생각하기 어려움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23ABC-3F6B-4E15-8216-9CC905CE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1.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/>
              <a:t>과제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5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B27E-A3C5-4627-AC35-F3CEF3A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 전략 </a:t>
            </a:r>
            <a:r>
              <a:rPr lang="en-US" altLang="ko-KR" dirty="0"/>
              <a:t>– </a:t>
            </a:r>
            <a:r>
              <a:rPr lang="ko-KR" altLang="en-US" dirty="0"/>
              <a:t>에러를 잘 살펴보자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99BC5F-5472-4087-9632-88C2E417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9" y="1357312"/>
            <a:ext cx="4371975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72F24F-F34B-4F49-85AF-0EE5130D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733" y="4137695"/>
            <a:ext cx="6029325" cy="2324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D8A83E-A487-4FFB-B4E7-33E63942400C}"/>
              </a:ext>
            </a:extLst>
          </p:cNvPr>
          <p:cNvSpPr/>
          <p:nvPr/>
        </p:nvSpPr>
        <p:spPr>
          <a:xfrm>
            <a:off x="2946334" y="4978866"/>
            <a:ext cx="4331544" cy="521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49B12-08CA-435D-B0C8-AFD89C1E3EEF}"/>
              </a:ext>
            </a:extLst>
          </p:cNvPr>
          <p:cNvSpPr/>
          <p:nvPr/>
        </p:nvSpPr>
        <p:spPr>
          <a:xfrm>
            <a:off x="4138969" y="1742114"/>
            <a:ext cx="894425" cy="405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7F6F851-AF87-4B48-818B-F855ED33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44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B5451-7A39-4B5B-81EB-894C8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 전략 </a:t>
            </a:r>
            <a:r>
              <a:rPr lang="en-US" altLang="ko-KR" dirty="0"/>
              <a:t>– Break Point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720C1-AD5A-4FCF-B011-7843962C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Line </a:t>
            </a:r>
            <a:r>
              <a:rPr lang="ko-KR" altLang="en-US" dirty="0"/>
              <a:t>번호 왼쪽에 빈 공간을 클릭하면</a:t>
            </a:r>
            <a:r>
              <a:rPr lang="en-US" altLang="ko-KR" dirty="0"/>
              <a:t>, </a:t>
            </a:r>
            <a:r>
              <a:rPr lang="ko-KR" altLang="en-US" dirty="0"/>
              <a:t>빨간 점이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실행 중</a:t>
            </a:r>
            <a:r>
              <a:rPr lang="en-US" altLang="ko-KR" dirty="0"/>
              <a:t>,</a:t>
            </a:r>
            <a:r>
              <a:rPr lang="ko-KR" altLang="en-US" dirty="0"/>
              <a:t> 멈추고 싶은 지점에 클릭하면 됨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F9</a:t>
            </a:r>
            <a:r>
              <a:rPr lang="ko-KR" altLang="en-US" dirty="0"/>
              <a:t>를 누름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디버깅을 하면 </a:t>
            </a:r>
            <a:r>
              <a:rPr lang="en-US" altLang="ko-KR" dirty="0"/>
              <a:t>Break Point</a:t>
            </a:r>
            <a:r>
              <a:rPr lang="ko-KR" altLang="en-US" dirty="0"/>
              <a:t>마다 코드가 멈추고</a:t>
            </a:r>
            <a:r>
              <a:rPr lang="en-US" altLang="ko-KR" dirty="0"/>
              <a:t>, </a:t>
            </a:r>
            <a:r>
              <a:rPr lang="ko-KR" altLang="en-US" dirty="0"/>
              <a:t>각 변수나 객체에 해당하는 값이 나타남</a:t>
            </a:r>
            <a:endParaRPr lang="en-US" altLang="ko-KR" dirty="0"/>
          </a:p>
          <a:p>
            <a:r>
              <a:rPr lang="ko-KR" altLang="en-US" dirty="0"/>
              <a:t>계속 실행하고 싶으면</a:t>
            </a:r>
            <a:r>
              <a:rPr lang="en-US" altLang="ko-KR" dirty="0"/>
              <a:t>, F5</a:t>
            </a:r>
            <a:r>
              <a:rPr lang="ko-KR" altLang="en-US" dirty="0"/>
              <a:t>를 누름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13928-B798-40F4-82EE-49ED5A5E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72" y="2860645"/>
            <a:ext cx="6388655" cy="9903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C134F04-F9BD-4371-9F22-333CCD2749C0}"/>
              </a:ext>
            </a:extLst>
          </p:cNvPr>
          <p:cNvSpPr/>
          <p:nvPr/>
        </p:nvSpPr>
        <p:spPr>
          <a:xfrm>
            <a:off x="2901673" y="2860645"/>
            <a:ext cx="336478" cy="990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D1BE45-32A5-4A1C-AE04-3D61CE79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55" y="4606954"/>
            <a:ext cx="2962275" cy="21336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A1045-F014-426F-9CCA-E93CB5C6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7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6B1646-8245-4212-B4E5-E25B327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264E-6E84-4DF1-85AA-4EC70626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풀이 </a:t>
            </a:r>
            <a:r>
              <a:rPr lang="en-US" altLang="ko-KR" dirty="0"/>
              <a:t>– </a:t>
            </a:r>
            <a:r>
              <a:rPr lang="ko-KR" altLang="en-US" dirty="0"/>
              <a:t>과제 풀이 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DF7F1-8433-43B5-B216-58409257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풀이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방법은 다양하므로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예제의 코드는 수 많은 풀이 방법 중 하나일 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7FCF6-6302-448F-A266-C38E1474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6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94DA0-B180-4CFF-B3FE-B53E744D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풀이 </a:t>
            </a:r>
            <a:r>
              <a:rPr lang="en-US" altLang="ko-KR" dirty="0"/>
              <a:t>– gugu_for.txt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AB05B-FE78-4ACE-B325-E998D4E2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88" y="1702965"/>
            <a:ext cx="6208223" cy="923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CBECE-B85F-4CA2-99CB-8D647BF13502}"/>
              </a:ext>
            </a:extLst>
          </p:cNvPr>
          <p:cNvSpPr txBox="1"/>
          <p:nvPr/>
        </p:nvSpPr>
        <p:spPr>
          <a:xfrm>
            <a:off x="2757180" y="3644087"/>
            <a:ext cx="667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설명 안 </a:t>
            </a:r>
            <a:r>
              <a:rPr lang="ko-KR" altLang="en-US" sz="2000" b="1"/>
              <a:t>해도 되겠죠</a:t>
            </a:r>
            <a:r>
              <a:rPr lang="en-US" altLang="ko-KR" sz="2000" b="1" dirty="0"/>
              <a:t>? </a:t>
            </a:r>
            <a:r>
              <a:rPr lang="ko-KR" altLang="en-US" sz="2000" b="1" dirty="0" err="1"/>
              <a:t>ㅎㅎ</a:t>
            </a:r>
            <a:endParaRPr lang="ko-KR" altLang="en-US" sz="20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5781-9BBF-442B-B12A-70FB0510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1D2F3-EA8D-49CC-A743-53CDC1F4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풀이</a:t>
            </a:r>
            <a:r>
              <a:rPr lang="en-US" altLang="ko-KR" dirty="0"/>
              <a:t> – gugu_while.txt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94BEC-DCD7-40F4-B1AD-DB74784E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단으로 넘어갈 때마다 다시 </a:t>
            </a:r>
            <a:r>
              <a:rPr lang="en-US" altLang="ko-KR" dirty="0"/>
              <a:t>*1</a:t>
            </a:r>
            <a:r>
              <a:rPr lang="ko-KR" altLang="en-US" dirty="0"/>
              <a:t>부터 시작해야 하므로</a:t>
            </a:r>
            <a:r>
              <a:rPr lang="en-US" altLang="ko-KR" dirty="0"/>
              <a:t>, Line 9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초기화</a:t>
            </a:r>
            <a:endParaRPr lang="en-US" altLang="ko-KR" dirty="0"/>
          </a:p>
          <a:p>
            <a:pPr lvl="1"/>
            <a:r>
              <a:rPr lang="en-US" altLang="ko-KR" dirty="0"/>
              <a:t>Line 3</a:t>
            </a:r>
            <a:r>
              <a:rPr lang="ko-KR" altLang="en-US" dirty="0"/>
              <a:t>과 </a:t>
            </a:r>
            <a:r>
              <a:rPr lang="en-US" altLang="ko-KR" dirty="0"/>
              <a:t>Line 4 </a:t>
            </a:r>
            <a:r>
              <a:rPr lang="ko-KR" altLang="en-US" dirty="0"/>
              <a:t>사이에 넣어도 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5CCEFA-F92F-482A-8057-849735F2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84" y="1485900"/>
            <a:ext cx="4238625" cy="19431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9C8CF-7B0B-400C-AA20-BCD702A7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6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36E2A-E918-4A28-B2CB-09CF92D2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풀이 </a:t>
            </a:r>
            <a:r>
              <a:rPr lang="en-US" altLang="ko-KR" dirty="0"/>
              <a:t>– prime_for.txt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D6980-BCB2-4363-99CC-B769BEF3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/>
              <a:t>수가 소수인지 참 거짓을 판별하는 </a:t>
            </a:r>
            <a:r>
              <a:rPr lang="en-US" altLang="ko-KR" dirty="0" err="1"/>
              <a:t>isPrime</a:t>
            </a:r>
            <a:r>
              <a:rPr lang="ko-KR" altLang="en-US" dirty="0"/>
              <a:t>이라는 변수를 선언</a:t>
            </a:r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가 나누어 떨어지면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isPrime</a:t>
            </a:r>
            <a:r>
              <a:rPr lang="ko-KR" altLang="en-US" dirty="0"/>
              <a:t>에 </a:t>
            </a:r>
            <a:r>
              <a:rPr lang="en-US" altLang="ko-KR" dirty="0"/>
              <a:t>false</a:t>
            </a:r>
            <a:r>
              <a:rPr lang="ko-KR" altLang="en-US" dirty="0"/>
              <a:t>를 대입</a:t>
            </a:r>
            <a:endParaRPr lang="en-US" altLang="ko-KR" dirty="0"/>
          </a:p>
          <a:p>
            <a:r>
              <a:rPr lang="ko-KR" altLang="en-US" dirty="0"/>
              <a:t>소수 판별 후</a:t>
            </a:r>
            <a:r>
              <a:rPr lang="en-US" altLang="ko-KR" dirty="0"/>
              <a:t>, </a:t>
            </a:r>
            <a:r>
              <a:rPr lang="en-US" altLang="ko-KR" dirty="0" err="1"/>
              <a:t>isPrime</a:t>
            </a:r>
            <a:r>
              <a:rPr lang="ko-KR" altLang="en-US" dirty="0"/>
              <a:t>을 다시 </a:t>
            </a:r>
            <a:r>
              <a:rPr lang="en-US" altLang="ko-KR" dirty="0"/>
              <a:t>true</a:t>
            </a:r>
            <a:r>
              <a:rPr lang="ko-KR" altLang="en-US" dirty="0"/>
              <a:t>로 초기화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95247-5649-4A68-8520-7B84DEE2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72" y="1474237"/>
            <a:ext cx="3829050" cy="27813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A1179-0C1A-4FD4-9A47-8BBFACBE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C5A83-8E43-4E3D-B900-668FA4AB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풀이 </a:t>
            </a:r>
            <a:r>
              <a:rPr lang="en-US" altLang="ko-KR" dirty="0"/>
              <a:t>– prime_while.txt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D166C-51FE-478E-B3A2-600362D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초기식을 미리 선언해주고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바뀔 때마다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2E699-589D-4DBB-9434-FE5579E9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1474237"/>
            <a:ext cx="3933825" cy="38671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21D56-5F6F-4477-A141-CFCA4CBD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F52B7-2172-4672-8F9E-6792820E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풀이 </a:t>
            </a:r>
            <a:r>
              <a:rPr lang="en-US" altLang="ko-KR" dirty="0"/>
              <a:t>– 369game.txt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52FFA-8A14-4A4D-ADB6-98ED11F5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544634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수를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십의 자리 숫자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일의 자리 숫자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/>
              <a:t>의 조합으로 생각</a:t>
            </a:r>
            <a:endParaRPr lang="en-US" altLang="ko-KR" dirty="0"/>
          </a:p>
          <a:p>
            <a:pPr lvl="1"/>
            <a:r>
              <a:rPr lang="en-US" altLang="ko-KR" dirty="0"/>
              <a:t>i</a:t>
            </a:r>
            <a:r>
              <a:rPr lang="ko-KR" altLang="en-US" dirty="0"/>
              <a:t>는 십의 자리 수</a:t>
            </a:r>
            <a:r>
              <a:rPr lang="en-US" altLang="ko-KR" dirty="0"/>
              <a:t>, j</a:t>
            </a:r>
            <a:r>
              <a:rPr lang="ko-KR" altLang="en-US" dirty="0"/>
              <a:t>는 일의 자리 수를 나타냄</a:t>
            </a:r>
            <a:endParaRPr lang="en-US" altLang="ko-KR" dirty="0"/>
          </a:p>
          <a:p>
            <a:r>
              <a:rPr lang="en-US" altLang="ko-KR" dirty="0"/>
              <a:t>Line 3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십의 자리 숫자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일의 자리 숫자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  <a:r>
              <a:rPr lang="ko-KR" altLang="en-US" dirty="0"/>
              <a:t>둘 다 </a:t>
            </a:r>
            <a:r>
              <a:rPr lang="en-US" altLang="ko-KR" dirty="0"/>
              <a:t>3, 6, 9 </a:t>
            </a:r>
            <a:r>
              <a:rPr lang="ko-KR" altLang="en-US" dirty="0"/>
              <a:t>중 하나일 때</a:t>
            </a:r>
            <a:endParaRPr lang="en-US" altLang="ko-KR" dirty="0"/>
          </a:p>
          <a:p>
            <a:pPr lvl="1"/>
            <a:r>
              <a:rPr lang="ko-KR" altLang="en-US" dirty="0"/>
              <a:t>짝짝</a:t>
            </a:r>
            <a:r>
              <a:rPr lang="en-US" altLang="ko-KR" dirty="0"/>
              <a:t>!</a:t>
            </a:r>
            <a:r>
              <a:rPr lang="ko-KR" altLang="en-US" dirty="0"/>
              <a:t>을 출력</a:t>
            </a:r>
            <a:endParaRPr lang="en-US" altLang="ko-KR" dirty="0"/>
          </a:p>
          <a:p>
            <a:r>
              <a:rPr lang="en-US" altLang="ko-KR" dirty="0"/>
              <a:t>Line 5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십의 자리 숫자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일의 자리 숫자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  <a:r>
              <a:rPr lang="ko-KR" altLang="en-US" dirty="0"/>
              <a:t>중 한 곳이라도 </a:t>
            </a:r>
            <a:r>
              <a:rPr lang="en-US" altLang="ko-KR" dirty="0"/>
              <a:t>3, 6, 9 </a:t>
            </a:r>
            <a:r>
              <a:rPr lang="ko-KR" altLang="en-US" dirty="0"/>
              <a:t>중 하나일 때</a:t>
            </a:r>
            <a:endParaRPr lang="en-US" altLang="ko-KR" dirty="0"/>
          </a:p>
          <a:p>
            <a:pPr lvl="1"/>
            <a:r>
              <a:rPr lang="ko-KR" altLang="en-US" dirty="0"/>
              <a:t>짝</a:t>
            </a:r>
            <a:r>
              <a:rPr lang="en-US" altLang="ko-KR" dirty="0"/>
              <a:t>!</a:t>
            </a:r>
            <a:r>
              <a:rPr lang="ko-KR" altLang="en-US" dirty="0"/>
              <a:t>을 출력</a:t>
            </a:r>
            <a:endParaRPr lang="en-US" altLang="ko-KR" dirty="0"/>
          </a:p>
          <a:p>
            <a:r>
              <a:rPr lang="en-US" altLang="ko-KR" dirty="0"/>
              <a:t>Line 7</a:t>
            </a:r>
            <a:r>
              <a:rPr lang="ko-KR" altLang="en-US" dirty="0"/>
              <a:t>은 그 외 모든 경우</a:t>
            </a:r>
            <a:endParaRPr lang="en-US" altLang="ko-KR" dirty="0"/>
          </a:p>
          <a:p>
            <a:pPr lvl="1"/>
            <a:r>
              <a:rPr lang="ko-KR" altLang="en-US" dirty="0"/>
              <a:t>수를 출력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1BDBC-2E22-4F55-BEA1-51545ACD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1BF8B-71FF-4E31-92B0-1CCAEF7A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275127"/>
            <a:ext cx="5781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747</Words>
  <Application>Microsoft Office PowerPoint</Application>
  <PresentationFormat>와이드스크린</PresentationFormat>
  <Paragraphs>186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과제 풀이</vt:lpstr>
      <vt:lpstr>과제 풀이 – 과제 풀이 전</vt:lpstr>
      <vt:lpstr>과제 풀이 – gugu_for.txt</vt:lpstr>
      <vt:lpstr>과제 풀이 – gugu_while.txt</vt:lpstr>
      <vt:lpstr>과제 풀이 – prime_for.txt</vt:lpstr>
      <vt:lpstr>과제 풀이 – prime_while.txt</vt:lpstr>
      <vt:lpstr>과제 풀이 – 369game.txt</vt:lpstr>
      <vt:lpstr>Part 2. 배열</vt:lpstr>
      <vt:lpstr>배열 – 개요</vt:lpstr>
      <vt:lpstr>배열 – 문법</vt:lpstr>
      <vt:lpstr>배열 – 예제</vt:lpstr>
      <vt:lpstr>배열 – 참조 예제 </vt:lpstr>
      <vt:lpstr>배열 – 요소 추가 문법</vt:lpstr>
      <vt:lpstr>배열 – 요소 추가 예제</vt:lpstr>
      <vt:lpstr>배열 – 배열 순회 – for in</vt:lpstr>
      <vt:lpstr>배열 – 배열 순회 – for in 예제</vt:lpstr>
      <vt:lpstr>배열 – 배열 순회 – for of</vt:lpstr>
      <vt:lpstr>배열 – 배열 순회 – for of 예제</vt:lpstr>
      <vt:lpstr>배열 – 활용</vt:lpstr>
      <vt:lpstr>Part 3. 예외처리</vt:lpstr>
      <vt:lpstr>예외처리 – 개요</vt:lpstr>
      <vt:lpstr>예외처리 – 하는 이유</vt:lpstr>
      <vt:lpstr>예외처리 – 사용 전 예제</vt:lpstr>
      <vt:lpstr>예외처리 – 사용 후 예제</vt:lpstr>
      <vt:lpstr>Part 4. 디버깅 전략</vt:lpstr>
      <vt:lpstr>디버깅 전략 – 개요</vt:lpstr>
      <vt:lpstr>디버깅 전략 – 프로그램의 실행 순서</vt:lpstr>
      <vt:lpstr>디버깅 전략 – 에러를 잘 살펴보자!</vt:lpstr>
      <vt:lpstr>디버깅 전략 – Break Point 활용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해준 고</cp:lastModifiedBy>
  <cp:revision>161</cp:revision>
  <dcterms:created xsi:type="dcterms:W3CDTF">2019-03-10T09:22:48Z</dcterms:created>
  <dcterms:modified xsi:type="dcterms:W3CDTF">2019-04-14T11:34:14Z</dcterms:modified>
</cp:coreProperties>
</file>