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98" r:id="rId11"/>
    <p:sldId id="399" r:id="rId12"/>
    <p:sldId id="381" r:id="rId13"/>
    <p:sldId id="385" r:id="rId14"/>
    <p:sldId id="387" r:id="rId15"/>
    <p:sldId id="400" r:id="rId16"/>
    <p:sldId id="386" r:id="rId17"/>
    <p:sldId id="401" r:id="rId18"/>
    <p:sldId id="390" r:id="rId19"/>
    <p:sldId id="412" r:id="rId20"/>
    <p:sldId id="413" r:id="rId21"/>
    <p:sldId id="414" r:id="rId22"/>
    <p:sldId id="415" r:id="rId23"/>
    <p:sldId id="417" r:id="rId24"/>
    <p:sldId id="388" r:id="rId25"/>
    <p:sldId id="389" r:id="rId26"/>
    <p:sldId id="396" r:id="rId27"/>
    <p:sldId id="395" r:id="rId28"/>
    <p:sldId id="397" r:id="rId29"/>
    <p:sldId id="393" r:id="rId30"/>
    <p:sldId id="394" r:id="rId31"/>
    <p:sldId id="402" r:id="rId32"/>
    <p:sldId id="403" r:id="rId33"/>
    <p:sldId id="392" r:id="rId34"/>
    <p:sldId id="418" r:id="rId35"/>
    <p:sldId id="391" r:id="rId36"/>
    <p:sldId id="404" r:id="rId37"/>
    <p:sldId id="405" r:id="rId38"/>
    <p:sldId id="406" r:id="rId39"/>
    <p:sldId id="407" r:id="rId40"/>
    <p:sldId id="408" r:id="rId41"/>
    <p:sldId id="411" r:id="rId42"/>
    <p:sldId id="409" r:id="rId43"/>
    <p:sldId id="410" r:id="rId44"/>
    <p:sldId id="295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해준 고" initials="해고" lastIdx="2" clrIdx="0">
    <p:extLst>
      <p:ext uri="{19B8F6BF-5375-455C-9EA6-DF929625EA0E}">
        <p15:presenceInfo xmlns:p15="http://schemas.microsoft.com/office/powerpoint/2012/main" userId="7a5ffc1a16bfc4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2T16:34:26.704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F8DC-71BD-4333-8E58-F598B355D5E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DBE7B-0DA3-4595-8925-7EB755A34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5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EAE8-F0DE-435E-AEA7-5305C19B71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2378E7-4BE1-441D-A479-D9D8CBE68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FEC76-5C4A-4FC2-86B8-85CBE8F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0EB8-B964-4A3D-A247-5346B17B377B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049E7-0F66-468C-9B8E-C75B8F2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6A4BE-2F94-4CD1-957E-6BBD1B0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6D63D7-65CB-4204-ACAE-ADDE3C2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1F3A-3EAD-4000-B820-E6F325F6CCF5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D4CE6-5E50-415A-86B1-68C9C309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F111FF-7B61-4E75-870D-2E4E9E81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5229F51-FED8-4E80-A721-D96FA3BFDB5A}"/>
              </a:ext>
            </a:extLst>
          </p:cNvPr>
          <p:cNvSpPr/>
          <p:nvPr userDrawn="1"/>
        </p:nvSpPr>
        <p:spPr>
          <a:xfrm>
            <a:off x="-2136711" y="1292289"/>
            <a:ext cx="4273421" cy="4273421"/>
          </a:xfrm>
          <a:prstGeom prst="ellipse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F6FBB-5EBA-4410-BE8A-9652C52FA96E}"/>
              </a:ext>
            </a:extLst>
          </p:cNvPr>
          <p:cNvSpPr txBox="1"/>
          <p:nvPr userDrawn="1"/>
        </p:nvSpPr>
        <p:spPr>
          <a:xfrm>
            <a:off x="222380" y="1413062"/>
            <a:ext cx="4385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3B4F65-E2A0-43B8-AB31-1936A0034E0E}"/>
              </a:ext>
            </a:extLst>
          </p:cNvPr>
          <p:cNvSpPr/>
          <p:nvPr userDrawn="1"/>
        </p:nvSpPr>
        <p:spPr>
          <a:xfrm>
            <a:off x="-2743979" y="690465"/>
            <a:ext cx="5487955" cy="5487955"/>
          </a:xfrm>
          <a:prstGeom prst="ellipse">
            <a:avLst/>
          </a:prstGeom>
          <a:noFill/>
          <a:ln w="25400">
            <a:solidFill>
              <a:srgbClr val="F7DF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0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727D-033A-48D7-95A9-F432BEAF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702166"/>
            <a:ext cx="8273143" cy="1063492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4DA2A-CF6B-41EF-B1DF-9CDF7BA2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9A2E-6043-4D47-9841-865EA2BD37D7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A92A9-5E4E-484E-893A-A13480DC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4B3E-D17B-4370-846C-0A46250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930D-02F2-4BA0-A056-64EA5D91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2" y="52670"/>
            <a:ext cx="9489430" cy="986342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A5EC1-9E3C-44BD-A9B3-DBB786BF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u"/>
              <a:defRPr sz="2000" b="1"/>
            </a:lvl1pPr>
            <a:lvl2pPr marL="685800" indent="-228600">
              <a:buFont typeface="Wingdings" panose="05000000000000000000" pitchFamily="2" charset="2"/>
              <a:buChar char="l"/>
              <a:defRPr sz="1800" b="0"/>
            </a:lvl2pPr>
            <a:lvl3pPr marL="1143000" indent="-228600">
              <a:buFont typeface="Wingdings" panose="05000000000000000000" pitchFamily="2" charset="2"/>
              <a:buChar char="§"/>
              <a:defRPr sz="1500"/>
            </a:lvl3pPr>
            <a:lvl4pPr marL="1600200" indent="-228600">
              <a:buFont typeface="Wingdings" panose="05000000000000000000" pitchFamily="2" charset="2"/>
              <a:buChar char="ü"/>
              <a:defRPr sz="1200"/>
            </a:lvl4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C3177-39B0-4F01-9E2F-F3FE0128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ACA1-E65E-4E8E-8DAE-0DB3F0F551C0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04C10-3446-4B4F-8B32-4E419ED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56350-4527-4B23-BF39-32A29473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C61BE8-80DC-4C09-9926-6D664F901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1682" cy="109168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FA0736-7B71-4E64-B5C8-04B6A2086048}"/>
              </a:ext>
            </a:extLst>
          </p:cNvPr>
          <p:cNvCxnSpPr/>
          <p:nvPr userDrawn="1"/>
        </p:nvCxnSpPr>
        <p:spPr>
          <a:xfrm>
            <a:off x="1091682" y="1039012"/>
            <a:ext cx="75951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1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3526E-22CB-4D9F-BF28-1BF1622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A74-7D33-4F74-95EB-698BE4F75FC2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AAF71C-8B63-464C-8713-64E43738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EB111-BA85-44FC-A62E-FAE3D5D3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4D354-3DDE-436C-AECA-6C9794E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76F8D-57E6-4139-BFED-A310819F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5EE7A-64E5-4B77-A240-F260B9BC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DF8C-BD0E-47B2-B189-3F3F997CF1C7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BA7C2-006D-4C66-90C4-B880D90D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314F0-6774-4411-B10D-E58381D3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0" r:id="rId4"/>
    <p:sldLayoutId id="2147483655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1024-3E29-49F2-BCE2-E5C35363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7B922B-38E4-48CC-B076-1F0D21142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2019. 05. 13</a:t>
            </a:r>
          </a:p>
          <a:p>
            <a:r>
              <a:rPr lang="ko-KR" altLang="en-US" b="1" dirty="0"/>
              <a:t>기초교육 </a:t>
            </a:r>
            <a:r>
              <a:rPr lang="en-US" altLang="ko-KR" b="1" dirty="0"/>
              <a:t>- 7</a:t>
            </a:r>
            <a:r>
              <a:rPr lang="ko-KR" altLang="en-US" b="1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3622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02C16-92D6-4F58-B1E7-1B2EE48D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함수를 왜 사용해야 할까요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13B3E9-DB86-49AD-B1C4-B1D20E80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3158A2-A327-4000-8379-DCE12637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DC814-712A-4A6C-BD6F-517591D55326}"/>
              </a:ext>
            </a:extLst>
          </p:cNvPr>
          <p:cNvSpPr txBox="1"/>
          <p:nvPr/>
        </p:nvSpPr>
        <p:spPr>
          <a:xfrm>
            <a:off x="2652319" y="302004"/>
            <a:ext cx="688736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양치질의 과정</a:t>
            </a:r>
            <a:endParaRPr lang="en-US" altLang="ko-KR" sz="4400" b="1" dirty="0"/>
          </a:p>
          <a:p>
            <a:pPr algn="ctr"/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칫솔에 치약 바르기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앞니 닦기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아래 어금니 닦기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위 어금니 닦기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r>
              <a:rPr lang="ko-KR" altLang="en-US" sz="3200" b="1" dirty="0">
                <a:solidFill>
                  <a:schemeClr val="bg1"/>
                </a:solidFill>
              </a:rPr>
              <a:t>분 동안 반복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컵에 물 받기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물로 입 </a:t>
            </a:r>
            <a:r>
              <a:rPr lang="ko-KR" altLang="en-US" sz="3200" b="1" dirty="0" err="1">
                <a:solidFill>
                  <a:schemeClr val="bg1"/>
                </a:solidFill>
              </a:rPr>
              <a:t>행구기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/>
              <a:t>불규칙한 행동을 오늘도 해야 하고 내일도 해야 하고 매일 해야 함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10047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FFFFD-0A73-434C-B77E-867195C1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값으로써 함수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A44980-5FEA-4E2F-A566-AC9BEDA6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019EF7-7116-47C6-AB07-035C6DC56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691" y="1457825"/>
            <a:ext cx="4553412" cy="23677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7687" y="4244412"/>
            <a:ext cx="84374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v</a:t>
            </a:r>
            <a:r>
              <a:rPr lang="en-US" altLang="ko-KR" sz="2000" b="1" dirty="0" err="1" smtClean="0"/>
              <a:t>ar</a:t>
            </a:r>
            <a:r>
              <a:rPr lang="en-US" altLang="ko-KR" sz="2000" b="1" dirty="0" smtClean="0"/>
              <a:t> sum = </a:t>
            </a:r>
            <a:r>
              <a:rPr lang="en-US" altLang="ko-KR" sz="2000" b="1" dirty="0" err="1" smtClean="0"/>
              <a:t>addNum</a:t>
            </a:r>
            <a:r>
              <a:rPr lang="en-US" altLang="ko-KR" sz="2000" b="1" dirty="0" smtClean="0"/>
              <a:t>(x, y)</a:t>
            </a:r>
            <a:r>
              <a:rPr lang="ko-KR" altLang="en-US" sz="2000" b="1" dirty="0" smtClean="0"/>
              <a:t>라고 선언하면</a:t>
            </a:r>
            <a:r>
              <a:rPr lang="en-US" altLang="ko-KR" sz="2000" b="1" dirty="0" smtClean="0"/>
              <a:t>,</a:t>
            </a:r>
          </a:p>
          <a:p>
            <a:pPr algn="ctr"/>
            <a:r>
              <a:rPr lang="en-US" altLang="ko-KR" sz="2000" b="1" dirty="0" err="1" smtClean="0"/>
              <a:t>addNum</a:t>
            </a:r>
            <a:r>
              <a:rPr lang="ko-KR" altLang="en-US" sz="2000" b="1" dirty="0" smtClean="0"/>
              <a:t>에 </a:t>
            </a:r>
            <a:r>
              <a:rPr lang="en-US" altLang="ko-KR" sz="2000" b="1" dirty="0" smtClean="0"/>
              <a:t>x</a:t>
            </a:r>
            <a:r>
              <a:rPr lang="ko-KR" altLang="en-US" sz="2000" b="1" dirty="0" smtClean="0"/>
              <a:t>와 </a:t>
            </a:r>
            <a:r>
              <a:rPr lang="en-US" altLang="ko-KR" sz="2000" b="1" dirty="0" smtClean="0"/>
              <a:t>y</a:t>
            </a:r>
            <a:r>
              <a:rPr lang="ko-KR" altLang="en-US" sz="2000" b="1" dirty="0" smtClean="0"/>
              <a:t>를 넣는다는 의미가 되는데</a:t>
            </a:r>
            <a:r>
              <a:rPr lang="en-US" altLang="ko-KR" sz="2000" b="1" dirty="0" smtClean="0"/>
              <a:t>,</a:t>
            </a:r>
          </a:p>
          <a:p>
            <a:pPr algn="ctr"/>
            <a:r>
              <a:rPr lang="ko-KR" altLang="en-US" sz="2000" b="1" dirty="0" smtClean="0"/>
              <a:t>함수 </a:t>
            </a:r>
            <a:r>
              <a:rPr lang="en-US" altLang="ko-KR" sz="2000" b="1" dirty="0" err="1" smtClean="0"/>
              <a:t>addNum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외부에는 </a:t>
            </a:r>
            <a:r>
              <a:rPr lang="en-US" altLang="ko-KR" sz="2000" b="1" dirty="0" smtClean="0"/>
              <a:t>x</a:t>
            </a:r>
            <a:r>
              <a:rPr lang="ko-KR" altLang="en-US" sz="2000" b="1" dirty="0" smtClean="0"/>
              <a:t>와 </a:t>
            </a:r>
            <a:r>
              <a:rPr lang="en-US" altLang="ko-KR" sz="2000" b="1" dirty="0" smtClean="0"/>
              <a:t>y</a:t>
            </a:r>
            <a:r>
              <a:rPr lang="ko-KR" altLang="en-US" sz="2000" b="1" dirty="0" smtClean="0"/>
              <a:t>라는 변수가 없으므로</a:t>
            </a:r>
            <a:r>
              <a:rPr lang="en-US" altLang="ko-KR" sz="2000" b="1" dirty="0" smtClean="0"/>
              <a:t>,</a:t>
            </a:r>
          </a:p>
          <a:p>
            <a:pPr algn="ctr"/>
            <a:r>
              <a:rPr lang="ko-KR" altLang="en-US" sz="2000" b="1" dirty="0" smtClean="0"/>
              <a:t>오류가 발생함</a:t>
            </a:r>
            <a:endParaRPr lang="en-US" altLang="ko-KR" sz="2000" b="1" dirty="0" smtClean="0"/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 err="1">
                <a:solidFill>
                  <a:srgbClr val="FF0000"/>
                </a:solidFill>
              </a:rPr>
              <a:t>var</a:t>
            </a:r>
            <a:r>
              <a:rPr lang="en-US" altLang="ko-KR" sz="2000" b="1" dirty="0">
                <a:solidFill>
                  <a:srgbClr val="FF0000"/>
                </a:solidFill>
              </a:rPr>
              <a:t> sum =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addNum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(2, 3);</a:t>
            </a:r>
          </a:p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console.log(sum);</a:t>
            </a:r>
          </a:p>
          <a:p>
            <a:pPr algn="ctr"/>
            <a:r>
              <a:rPr lang="ko-KR" altLang="en-US" sz="2000" b="1" dirty="0" smtClean="0"/>
              <a:t>과 동일함</a:t>
            </a:r>
            <a:r>
              <a:rPr lang="en-US" altLang="ko-KR" sz="2000" b="1" dirty="0" smtClean="0"/>
              <a:t>!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149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B694C-17E6-4FB9-B0DA-D99477E0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1</a:t>
            </a:r>
            <a:r>
              <a:rPr lang="ko-KR" altLang="en-US" dirty="0"/>
              <a:t>급 시민</a:t>
            </a:r>
            <a:r>
              <a:rPr lang="en-US" altLang="ko-KR" dirty="0"/>
              <a:t>(first-class citizens)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D5E89-1C7C-4A64-AD01-62E60FF11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endParaRPr lang="en-US" altLang="ko-KR" dirty="0"/>
          </a:p>
          <a:p>
            <a:pPr lvl="1"/>
            <a:r>
              <a:rPr lang="ko-KR" altLang="en-US" dirty="0"/>
              <a:t>변수나 데이터 구조안에 담을 수 있음</a:t>
            </a:r>
            <a:endParaRPr lang="en-US" altLang="ko-KR" dirty="0"/>
          </a:p>
          <a:p>
            <a:pPr lvl="1"/>
            <a:r>
              <a:rPr lang="ko-KR" altLang="en-US" dirty="0"/>
              <a:t>파라미터로 전달 할 수 있음</a:t>
            </a:r>
            <a:endParaRPr lang="en-US" altLang="ko-KR" dirty="0"/>
          </a:p>
          <a:p>
            <a:pPr lvl="1"/>
            <a:r>
              <a:rPr lang="ko-KR" altLang="en-US" dirty="0" err="1"/>
              <a:t>반환값</a:t>
            </a:r>
            <a:r>
              <a:rPr lang="en-US" altLang="ko-KR" dirty="0"/>
              <a:t>(return value)</a:t>
            </a:r>
            <a:r>
              <a:rPr lang="ko-KR" altLang="en-US" dirty="0"/>
              <a:t>으로 사용할 수 있음</a:t>
            </a:r>
            <a:endParaRPr lang="en-US" altLang="ko-KR" dirty="0"/>
          </a:p>
          <a:p>
            <a:pPr lvl="1"/>
            <a:r>
              <a:rPr lang="ko-KR" altLang="en-US" dirty="0"/>
              <a:t>동적으로 프로퍼티 할당이 가능함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위와 같은 조건을 가진 객체를 </a:t>
            </a:r>
            <a:r>
              <a:rPr lang="en-US" altLang="ko-KR" dirty="0"/>
              <a:t>1</a:t>
            </a:r>
            <a:r>
              <a:rPr lang="ko-KR" altLang="en-US" dirty="0"/>
              <a:t>급 객체</a:t>
            </a:r>
            <a:r>
              <a:rPr lang="en-US" altLang="ko-KR" dirty="0"/>
              <a:t>(first-class object)</a:t>
            </a:r>
            <a:r>
              <a:rPr lang="ko-KR" altLang="en-US" dirty="0"/>
              <a:t>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추가로 다음과 같은 조건을 가진 함수를 </a:t>
            </a:r>
            <a:r>
              <a:rPr lang="en-US" altLang="ko-KR" dirty="0"/>
              <a:t>1</a:t>
            </a:r>
            <a:r>
              <a:rPr lang="ko-KR" altLang="en-US" dirty="0"/>
              <a:t>급 함수</a:t>
            </a:r>
            <a:r>
              <a:rPr lang="en-US" altLang="ko-KR" dirty="0"/>
              <a:t>(first-class function)</a:t>
            </a:r>
            <a:r>
              <a:rPr lang="ko-KR" altLang="en-US" dirty="0"/>
              <a:t>라 함</a:t>
            </a:r>
            <a:endParaRPr lang="en-US" altLang="ko-KR" dirty="0"/>
          </a:p>
          <a:p>
            <a:pPr lvl="1"/>
            <a:r>
              <a:rPr lang="ko-KR" altLang="en-US" dirty="0"/>
              <a:t>런타임</a:t>
            </a:r>
            <a:r>
              <a:rPr lang="en-US" altLang="ko-KR" dirty="0"/>
              <a:t>(runtime) </a:t>
            </a:r>
            <a:r>
              <a:rPr lang="ko-KR" altLang="en-US" dirty="0"/>
              <a:t>생성이 가능함</a:t>
            </a:r>
            <a:endParaRPr lang="en-US" altLang="ko-KR" dirty="0"/>
          </a:p>
          <a:p>
            <a:pPr lvl="1"/>
            <a:r>
              <a:rPr lang="ko-KR" altLang="en-US" dirty="0"/>
              <a:t>익명</a:t>
            </a:r>
            <a:r>
              <a:rPr lang="en-US" altLang="ko-KR" dirty="0"/>
              <a:t>(anonymous)</a:t>
            </a:r>
            <a:r>
              <a:rPr lang="ko-KR" altLang="en-US" dirty="0"/>
              <a:t>으로 생성이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자바스크립트에서의 함수는 객체</a:t>
            </a:r>
            <a:r>
              <a:rPr lang="en-US" altLang="ko-KR" dirty="0"/>
              <a:t> </a:t>
            </a:r>
            <a:r>
              <a:rPr lang="ko-KR" altLang="en-US" dirty="0"/>
              <a:t>취급이 되므로</a:t>
            </a:r>
            <a:r>
              <a:rPr lang="en-US" altLang="ko-KR" dirty="0"/>
              <a:t>, 1</a:t>
            </a:r>
            <a:r>
              <a:rPr lang="ko-KR" altLang="en-US" dirty="0"/>
              <a:t>급 객체라고도 불림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8EFD8-1D7A-4944-B2DD-E8163393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67981-97E1-4C9B-85AD-7FF90CC7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기명함수</a:t>
            </a:r>
            <a:r>
              <a:rPr lang="en-US" altLang="ko-KR" dirty="0"/>
              <a:t>(Named function)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B9F5E-9815-4F4A-A923-5B433F95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7365"/>
            <a:ext cx="10515600" cy="3559597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함수에 이름이 있을 경우</a:t>
            </a:r>
            <a:r>
              <a:rPr lang="en-US" altLang="ko-KR" dirty="0"/>
              <a:t>, </a:t>
            </a:r>
            <a:r>
              <a:rPr lang="ko-KR" altLang="en-US" dirty="0"/>
              <a:t>에러가 발생했을 때 함수의 이름으로 에러를 찾을 수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66AD1A-0EC6-42F5-A65C-5AF9A87C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454A3E-E76D-46A1-A02B-C3304977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141" y="1482626"/>
            <a:ext cx="4063717" cy="102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BB617B-D496-4DBF-9BEA-5CBB45A4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래픽 4" descr="군인">
            <a:extLst>
              <a:ext uri="{FF2B5EF4-FFF2-40B4-BE49-F238E27FC236}">
                <a16:creationId xmlns:a16="http://schemas.microsoft.com/office/drawing/2014/main" id="{14156A33-3140-4664-8C2B-75F3C1EEE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7192" y="2448186"/>
            <a:ext cx="1961625" cy="1961625"/>
          </a:xfrm>
          <a:prstGeom prst="rect">
            <a:avLst/>
          </a:prstGeom>
        </p:spPr>
      </p:pic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FFBE60EC-E20D-4540-98AF-433957161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8393" y="2405193"/>
            <a:ext cx="2047613" cy="2047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0B91D4-65BF-4D1B-B689-23E5ED286433}"/>
              </a:ext>
            </a:extLst>
          </p:cNvPr>
          <p:cNvSpPr txBox="1"/>
          <p:nvPr/>
        </p:nvSpPr>
        <p:spPr>
          <a:xfrm>
            <a:off x="1377191" y="4398624"/>
            <a:ext cx="196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김준원 이병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5DF54-5E91-4156-9DE1-2C671D1F3BB1}"/>
              </a:ext>
            </a:extLst>
          </p:cNvPr>
          <p:cNvSpPr txBox="1"/>
          <p:nvPr/>
        </p:nvSpPr>
        <p:spPr>
          <a:xfrm>
            <a:off x="9001386" y="4398623"/>
            <a:ext cx="196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분대장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964BDEAC-329A-4A9C-94CE-A0A5A3DF0E4C}"/>
              </a:ext>
            </a:extLst>
          </p:cNvPr>
          <p:cNvSpPr/>
          <p:nvPr/>
        </p:nvSpPr>
        <p:spPr>
          <a:xfrm>
            <a:off x="7281644" y="1325461"/>
            <a:ext cx="3296873" cy="1092315"/>
          </a:xfrm>
          <a:prstGeom prst="wedgeRoundRectCallout">
            <a:avLst>
              <a:gd name="adj1" fmla="val 32347"/>
              <a:gd name="adj2" fmla="val 7094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김준원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관등성명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97C9A1F6-01B3-4BCD-880D-296A717BF126}"/>
              </a:ext>
            </a:extLst>
          </p:cNvPr>
          <p:cNvSpPr/>
          <p:nvPr/>
        </p:nvSpPr>
        <p:spPr>
          <a:xfrm>
            <a:off x="709566" y="964734"/>
            <a:ext cx="3296873" cy="906884"/>
          </a:xfrm>
          <a:prstGeom prst="wedgeRoundRectCallout">
            <a:avLst>
              <a:gd name="adj1" fmla="val 2322"/>
              <a:gd name="adj2" fmla="val 100132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이병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김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준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원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8E55-0604-47C6-865B-1696B069B18E}"/>
              </a:ext>
            </a:extLst>
          </p:cNvPr>
          <p:cNvSpPr txBox="1"/>
          <p:nvPr/>
        </p:nvSpPr>
        <p:spPr>
          <a:xfrm>
            <a:off x="3487024" y="164812"/>
            <a:ext cx="4169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기명함수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1C511F3-CB7D-49D5-A856-444656E4932C}"/>
              </a:ext>
            </a:extLst>
          </p:cNvPr>
          <p:cNvCxnSpPr>
            <a:cxnSpLocks/>
          </p:cNvCxnSpPr>
          <p:nvPr/>
        </p:nvCxnSpPr>
        <p:spPr>
          <a:xfrm>
            <a:off x="7730998" y="2149380"/>
            <a:ext cx="9542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CDF819-C390-48E3-8BAD-934DE1C6A82D}"/>
              </a:ext>
            </a:extLst>
          </p:cNvPr>
          <p:cNvCxnSpPr>
            <a:cxnSpLocks/>
          </p:cNvCxnSpPr>
          <p:nvPr/>
        </p:nvCxnSpPr>
        <p:spPr>
          <a:xfrm>
            <a:off x="8832010" y="2158711"/>
            <a:ext cx="13570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245069C-553F-4D5E-986F-A35408F35A8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780916" y="2158712"/>
            <a:ext cx="1420692" cy="1092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A3434B-64C1-43AA-8AAA-B6E1EB92F88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7437169" y="2158712"/>
            <a:ext cx="2073350" cy="2542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6C3823-6EF0-4DAF-962F-EE85FF302C76}"/>
              </a:ext>
            </a:extLst>
          </p:cNvPr>
          <p:cNvSpPr txBox="1"/>
          <p:nvPr/>
        </p:nvSpPr>
        <p:spPr>
          <a:xfrm>
            <a:off x="5439747" y="3251026"/>
            <a:ext cx="2682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함수로 초기화된 변수 이름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2C82F4-811E-4496-AFB5-B7EDA78D97BB}"/>
              </a:ext>
            </a:extLst>
          </p:cNvPr>
          <p:cNvSpPr txBox="1"/>
          <p:nvPr/>
        </p:nvSpPr>
        <p:spPr>
          <a:xfrm>
            <a:off x="6096000" y="4701542"/>
            <a:ext cx="268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함수 이름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80AFCCD-07B9-486E-B08C-EBDAA21108AE}"/>
              </a:ext>
            </a:extLst>
          </p:cNvPr>
          <p:cNvCxnSpPr>
            <a:cxnSpLocks/>
          </p:cNvCxnSpPr>
          <p:nvPr/>
        </p:nvCxnSpPr>
        <p:spPr>
          <a:xfrm>
            <a:off x="1377191" y="1645528"/>
            <a:ext cx="19616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04FD759-6EE8-4338-AFB6-0C55D778232E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323641" y="1645529"/>
            <a:ext cx="2065642" cy="1830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B4C312-9BEA-4BA5-AAE3-63548DE5102C}"/>
              </a:ext>
            </a:extLst>
          </p:cNvPr>
          <p:cNvSpPr txBox="1"/>
          <p:nvPr/>
        </p:nvSpPr>
        <p:spPr>
          <a:xfrm>
            <a:off x="3284527" y="3476265"/>
            <a:ext cx="2209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함수 안의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소스코드 내용</a:t>
            </a:r>
          </a:p>
        </p:txBody>
      </p:sp>
      <p:sp>
        <p:nvSpPr>
          <p:cNvPr id="36" name="말풍선: 모서리가 둥근 사각형 35">
            <a:extLst>
              <a:ext uri="{FF2B5EF4-FFF2-40B4-BE49-F238E27FC236}">
                <a16:creationId xmlns:a16="http://schemas.microsoft.com/office/drawing/2014/main" id="{4557D97C-0472-425C-A086-6C8FE6F7176A}"/>
              </a:ext>
            </a:extLst>
          </p:cNvPr>
          <p:cNvSpPr/>
          <p:nvPr/>
        </p:nvSpPr>
        <p:spPr>
          <a:xfrm>
            <a:off x="7036808" y="5629160"/>
            <a:ext cx="3296873" cy="1092315"/>
          </a:xfrm>
          <a:prstGeom prst="wedgeRoundRectCallout">
            <a:avLst>
              <a:gd name="adj1" fmla="val 37724"/>
              <a:gd name="adj2" fmla="val -11954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이름만 불러도 바로 관등성명 하도록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54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BCF65-F8A5-4BEC-81FB-D20D147E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익명함수</a:t>
            </a:r>
            <a:r>
              <a:rPr lang="en-US" altLang="ko-KR" dirty="0"/>
              <a:t>(Anonymous function)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9EBD1-57A8-42C3-813F-52FFC151D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53" y="2869035"/>
            <a:ext cx="10515600" cy="3307927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함수에 이름이 없음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753A6-352D-4D91-8BCB-DF654AF8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F55577-7A05-47DC-8C02-D70EBFA5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39" y="1474237"/>
            <a:ext cx="4173206" cy="129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BB617B-D496-4DBF-9BEA-5CBB45A4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래픽 4" descr="군인">
            <a:extLst>
              <a:ext uri="{FF2B5EF4-FFF2-40B4-BE49-F238E27FC236}">
                <a16:creationId xmlns:a16="http://schemas.microsoft.com/office/drawing/2014/main" id="{14156A33-3140-4664-8C2B-75F3C1EEE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7192" y="2448186"/>
            <a:ext cx="1961625" cy="1961625"/>
          </a:xfrm>
          <a:prstGeom prst="rect">
            <a:avLst/>
          </a:prstGeom>
        </p:spPr>
      </p:pic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FFBE60EC-E20D-4540-98AF-433957161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8393" y="2405193"/>
            <a:ext cx="2047613" cy="2047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0B91D4-65BF-4D1B-B689-23E5ED286433}"/>
              </a:ext>
            </a:extLst>
          </p:cNvPr>
          <p:cNvSpPr txBox="1"/>
          <p:nvPr/>
        </p:nvSpPr>
        <p:spPr>
          <a:xfrm>
            <a:off x="1377191" y="4398624"/>
            <a:ext cx="196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김준원 이병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5DF54-5E91-4156-9DE1-2C671D1F3BB1}"/>
              </a:ext>
            </a:extLst>
          </p:cNvPr>
          <p:cNvSpPr txBox="1"/>
          <p:nvPr/>
        </p:nvSpPr>
        <p:spPr>
          <a:xfrm>
            <a:off x="9001386" y="4398623"/>
            <a:ext cx="196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분대장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964BDEAC-329A-4A9C-94CE-A0A5A3DF0E4C}"/>
              </a:ext>
            </a:extLst>
          </p:cNvPr>
          <p:cNvSpPr/>
          <p:nvPr/>
        </p:nvSpPr>
        <p:spPr>
          <a:xfrm>
            <a:off x="7281644" y="1325461"/>
            <a:ext cx="3296873" cy="1092315"/>
          </a:xfrm>
          <a:prstGeom prst="wedgeRoundRectCallout">
            <a:avLst>
              <a:gd name="adj1" fmla="val 32347"/>
              <a:gd name="adj2" fmla="val 7094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/>
              <a:t>김주ㄴ</a:t>
            </a:r>
            <a:r>
              <a:rPr lang="en-US" altLang="ko-KR" sz="2400" b="1" dirty="0"/>
              <a:t>.. </a:t>
            </a:r>
            <a:r>
              <a:rPr lang="ko-KR" altLang="en-US" sz="2400" b="1" dirty="0"/>
              <a:t>아니 그게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아니라</a:t>
            </a:r>
            <a:r>
              <a:rPr lang="en-US" altLang="ko-KR" sz="2400" b="1" dirty="0"/>
              <a:t>…</a:t>
            </a:r>
            <a:endParaRPr lang="ko-KR" altLang="en-US" sz="2400" b="1" dirty="0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97C9A1F6-01B3-4BCD-880D-296A717BF126}"/>
              </a:ext>
            </a:extLst>
          </p:cNvPr>
          <p:cNvSpPr/>
          <p:nvPr/>
        </p:nvSpPr>
        <p:spPr>
          <a:xfrm>
            <a:off x="709566" y="964734"/>
            <a:ext cx="3296873" cy="906884"/>
          </a:xfrm>
          <a:prstGeom prst="wedgeRoundRectCallout">
            <a:avLst>
              <a:gd name="adj1" fmla="val 2322"/>
              <a:gd name="adj2" fmla="val 100132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이병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김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준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원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8E55-0604-47C6-865B-1696B069B18E}"/>
              </a:ext>
            </a:extLst>
          </p:cNvPr>
          <p:cNvSpPr txBox="1"/>
          <p:nvPr/>
        </p:nvSpPr>
        <p:spPr>
          <a:xfrm>
            <a:off x="3487024" y="164812"/>
            <a:ext cx="4169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익명함수</a:t>
            </a:r>
          </a:p>
        </p:txBody>
      </p:sp>
    </p:spTree>
    <p:extLst>
      <p:ext uri="{BB962C8B-B14F-4D97-AF65-F5344CB8AC3E}">
        <p14:creationId xmlns:p14="http://schemas.microsoft.com/office/powerpoint/2010/main" val="7380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B0ED4E-819C-4F9E-81E5-EC8AE3E8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래픽 4" descr="개">
            <a:extLst>
              <a:ext uri="{FF2B5EF4-FFF2-40B4-BE49-F238E27FC236}">
                <a16:creationId xmlns:a16="http://schemas.microsoft.com/office/drawing/2014/main" id="{5C398E83-42C4-4E17-9606-FA7207601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5793" y="2515299"/>
            <a:ext cx="1827401" cy="1827401"/>
          </a:xfrm>
          <a:prstGeom prst="rect">
            <a:avLst/>
          </a:prstGeom>
        </p:spPr>
      </p:pic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261E2365-2DD4-4ACE-BCC9-27C1452D4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6228" y="2405192"/>
            <a:ext cx="2047613" cy="2047613"/>
          </a:xfrm>
          <a:prstGeom prst="rect">
            <a:avLst/>
          </a:prstGeom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583E502D-6CD2-4D66-A854-6E369DD5EC6B}"/>
              </a:ext>
            </a:extLst>
          </p:cNvPr>
          <p:cNvSpPr/>
          <p:nvPr/>
        </p:nvSpPr>
        <p:spPr>
          <a:xfrm>
            <a:off x="7281644" y="1325461"/>
            <a:ext cx="3296873" cy="1092315"/>
          </a:xfrm>
          <a:prstGeom prst="wedgeRoundRectCallout">
            <a:avLst>
              <a:gd name="adj1" fmla="val 1304"/>
              <a:gd name="adj2" fmla="val 69412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FA91B75C-B0B9-444C-A138-AAD7714D14B0}"/>
              </a:ext>
            </a:extLst>
          </p:cNvPr>
          <p:cNvSpPr/>
          <p:nvPr/>
        </p:nvSpPr>
        <p:spPr>
          <a:xfrm>
            <a:off x="1068900" y="1325461"/>
            <a:ext cx="3296873" cy="1092315"/>
          </a:xfrm>
          <a:prstGeom prst="wedgeRoundRectCallout">
            <a:avLst>
              <a:gd name="adj1" fmla="val -7469"/>
              <a:gd name="adj2" fmla="val 7197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131471-351E-41AA-A13F-E776F114A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318" y="1604983"/>
            <a:ext cx="2535524" cy="5206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2641FC-8091-4C49-B28C-82D494D4FC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413" y="1492314"/>
            <a:ext cx="3083694" cy="6741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93156C-551B-4C96-ACB1-382712194D72}"/>
              </a:ext>
            </a:extLst>
          </p:cNvPr>
          <p:cNvSpPr txBox="1"/>
          <p:nvPr/>
        </p:nvSpPr>
        <p:spPr>
          <a:xfrm>
            <a:off x="1605793" y="4550328"/>
            <a:ext cx="8686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짖으라고 안 해도 이름만 부르면 알아서 짖음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행동까지 명시해줄 필요가 없음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A4CCC4-1B69-4BE5-8FA4-BED190874416}"/>
              </a:ext>
            </a:extLst>
          </p:cNvPr>
          <p:cNvSpPr txBox="1"/>
          <p:nvPr/>
        </p:nvSpPr>
        <p:spPr>
          <a:xfrm>
            <a:off x="3487024" y="164812"/>
            <a:ext cx="4169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익명함수</a:t>
            </a:r>
          </a:p>
        </p:txBody>
      </p:sp>
    </p:spTree>
    <p:extLst>
      <p:ext uri="{BB962C8B-B14F-4D97-AF65-F5344CB8AC3E}">
        <p14:creationId xmlns:p14="http://schemas.microsoft.com/office/powerpoint/2010/main" val="33349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</a:rPr>
              <a:t>익명함수는</a:t>
            </a:r>
            <a:r>
              <a:rPr lang="ko-KR" altLang="en-US" sz="3200" dirty="0" smtClean="0">
                <a:solidFill>
                  <a:schemeClr val="bg1"/>
                </a:solidFill>
              </a:rPr>
              <a:t> 언제 사용해야 할까요</a:t>
            </a:r>
            <a:r>
              <a:rPr lang="en-US" altLang="ko-KR" sz="3200" dirty="0" smtClean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3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305EDE4-C8CA-4E94-8198-6D779666522A}"/>
              </a:ext>
            </a:extLst>
          </p:cNvPr>
          <p:cNvSpPr/>
          <p:nvPr/>
        </p:nvSpPr>
        <p:spPr>
          <a:xfrm>
            <a:off x="4354766" y="2957804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</a:rPr>
              <a:t>스코프</a:t>
            </a:r>
            <a:r>
              <a:rPr lang="en-US" altLang="ko-KR" sz="3200" b="1" dirty="0">
                <a:solidFill>
                  <a:schemeClr val="tx1"/>
                </a:solidFill>
              </a:rPr>
              <a:t>(Scope)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3407375" y="4657077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과제</a:t>
            </a:r>
          </a:p>
        </p:txBody>
      </p:sp>
      <p:sp>
        <p:nvSpPr>
          <p:cNvPr id="5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3407375" y="1258531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함수</a:t>
            </a:r>
            <a:r>
              <a:rPr lang="en-US" altLang="ko-KR" sz="3200" b="1" dirty="0">
                <a:solidFill>
                  <a:schemeClr val="tx1"/>
                </a:solidFill>
              </a:rPr>
              <a:t>(Function)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579B3-DCEA-43DA-9686-F41886DD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9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2801" y="91440"/>
            <a:ext cx="8273143" cy="847891"/>
          </a:xfrm>
        </p:spPr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026" name="Picture 2" descr="ë©ëª¨ë¦¬ êµ¬ì¡°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948" y="1197026"/>
            <a:ext cx="299085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4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익명함수를</a:t>
            </a:r>
            <a:r>
              <a:rPr lang="ko-KR" altLang="en-US" dirty="0" smtClean="0"/>
              <a:t> 사용하는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기명함수는</a:t>
            </a:r>
            <a:r>
              <a:rPr lang="ko-KR" altLang="en-US" dirty="0" smtClean="0"/>
              <a:t> 코드 영역에 저장되고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익명함수는</a:t>
            </a:r>
            <a:r>
              <a:rPr lang="ko-KR" altLang="en-US" dirty="0" smtClean="0"/>
              <a:t> 스택 영역에 저장됨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스택 영역에 저장된 값들은 사용된 후에는 사라짐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익명함수는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익명함수를</a:t>
            </a:r>
            <a:r>
              <a:rPr lang="ko-KR" altLang="en-US" dirty="0" smtClean="0"/>
              <a:t> 정의한 패키지 안에서만 유효함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코드의 유효 범위를 지정할 수가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코드의 재사용이 불필요 할 때 사용됨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70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4162" y="947650"/>
            <a:ext cx="9271067" cy="326690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함수 밖에서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myFunc</a:t>
            </a:r>
            <a:r>
              <a:rPr lang="en-US" altLang="ko-KR" sz="3200" dirty="0" smtClean="0">
                <a:solidFill>
                  <a:schemeClr val="bg1"/>
                </a:solidFill>
              </a:rPr>
              <a:t> = add();</a:t>
            </a:r>
            <a:r>
              <a:rPr lang="ko-KR" altLang="en-US" sz="3200" dirty="0" smtClean="0">
                <a:solidFill>
                  <a:schemeClr val="bg1"/>
                </a:solidFill>
              </a:rPr>
              <a:t>라고</a:t>
            </a:r>
            <a:r>
              <a:rPr lang="en-US" altLang="ko-KR" sz="3200" dirty="0" smtClean="0">
                <a:solidFill>
                  <a:schemeClr val="bg1"/>
                </a:solidFill>
              </a:rPr>
              <a:t/>
            </a:r>
            <a:br>
              <a:rPr lang="en-US" altLang="ko-KR" sz="3200" dirty="0" smtClean="0">
                <a:solidFill>
                  <a:schemeClr val="bg1"/>
                </a:solidFill>
              </a:rPr>
            </a:br>
            <a:r>
              <a:rPr lang="ko-KR" altLang="en-US" sz="3200" dirty="0" smtClean="0">
                <a:solidFill>
                  <a:schemeClr val="bg1"/>
                </a:solidFill>
              </a:rPr>
              <a:t>선언하면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전역변수</a:t>
            </a:r>
            <a:r>
              <a:rPr lang="ko-KR" altLang="en-US" sz="3200" dirty="0" smtClean="0">
                <a:solidFill>
                  <a:schemeClr val="bg1"/>
                </a:solidFill>
              </a:rPr>
              <a:t> 아닌가요</a:t>
            </a:r>
            <a:r>
              <a:rPr lang="en-US" altLang="ko-KR" sz="3200" dirty="0" smtClean="0">
                <a:solidFill>
                  <a:schemeClr val="bg1"/>
                </a:solidFill>
              </a:rPr>
              <a:t>?</a:t>
            </a:r>
            <a:br>
              <a:rPr lang="en-US" altLang="ko-KR" sz="3200" dirty="0" smtClean="0">
                <a:solidFill>
                  <a:schemeClr val="bg1"/>
                </a:solidFill>
              </a:rPr>
            </a:br>
            <a:r>
              <a:rPr lang="en-US" altLang="ko-KR" sz="3200" dirty="0">
                <a:solidFill>
                  <a:schemeClr val="bg1"/>
                </a:solidFill>
              </a:rPr>
              <a:t/>
            </a: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ko-KR" altLang="en-US" sz="3200" dirty="0" smtClean="0">
                <a:solidFill>
                  <a:schemeClr val="bg1"/>
                </a:solidFill>
              </a:rPr>
              <a:t>그런데 왜 다른 패키지에서는 사용할 수가 없나요</a:t>
            </a:r>
            <a:r>
              <a:rPr lang="en-US" altLang="ko-KR" sz="3200" dirty="0" smtClean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95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다른 파일에서의 변수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 파일 내에서는 </a:t>
            </a:r>
            <a:r>
              <a:rPr lang="ko-KR" altLang="en-US" dirty="0" err="1" smtClean="0"/>
              <a:t>전역변수가</a:t>
            </a:r>
            <a:r>
              <a:rPr lang="ko-KR" altLang="en-US" dirty="0" smtClean="0"/>
              <a:t> 맞지만 다른 파일에서는 그 변수를 호출할 수가 없음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실제로 </a:t>
            </a:r>
            <a:r>
              <a:rPr lang="en-US" altLang="ko-KR" dirty="0" smtClean="0"/>
              <a:t>Break Point</a:t>
            </a:r>
            <a:r>
              <a:rPr lang="ko-KR" altLang="en-US" dirty="0" smtClean="0"/>
              <a:t>를 걸어보면 </a:t>
            </a:r>
            <a:r>
              <a:rPr lang="ko-KR" altLang="en-US" dirty="0" err="1" smtClean="0"/>
              <a:t>전역변수가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Local</a:t>
            </a:r>
            <a:r>
              <a:rPr lang="ko-KR" altLang="en-US" dirty="0"/>
              <a:t> </a:t>
            </a:r>
            <a:r>
              <a:rPr lang="ko-KR" altLang="en-US" dirty="0" smtClean="0"/>
              <a:t>쪽에 적혀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다른 파일에서 참조하고 싶다면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클로저나</a:t>
            </a:r>
            <a:r>
              <a:rPr lang="ko-KR" altLang="en-US" dirty="0" smtClean="0"/>
              <a:t> 객체를 사용하거나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변수를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으로 선언함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721FE-632A-4B0C-B1C5-8CE6244B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1" y="52670"/>
            <a:ext cx="10451569" cy="986342"/>
          </a:xfrm>
        </p:spPr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즉시 실행 함수</a:t>
            </a:r>
            <a:r>
              <a:rPr lang="en-US" altLang="ko-KR" dirty="0"/>
              <a:t>(Immediately-invoked function)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89767-2A16-4458-9699-1A83425A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227664"/>
            <a:ext cx="10515600" cy="27479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dirty="0"/>
              <a:t>기명 즉시 실행 함수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익명 즉시 실행 함수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FD1965-0F47-42F4-9B70-295BD319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2C4DC9-4E37-4153-A444-2AE48A4DF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173" y="1463789"/>
            <a:ext cx="2857653" cy="16934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C2259A-D6B3-4705-B9E6-D82B9EE41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173" y="3567497"/>
            <a:ext cx="2857653" cy="17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04C91-380A-476C-BDE7-3009E1CB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즉시 실행 함수를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2752A-F679-460A-B85E-72F36936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초기화</a:t>
            </a:r>
            <a:endParaRPr lang="en-US" altLang="ko-KR" dirty="0"/>
          </a:p>
          <a:p>
            <a:pPr lvl="1"/>
            <a:r>
              <a:rPr lang="ko-KR" altLang="en-US" dirty="0"/>
              <a:t>한 번만 실행해야 하는 초기화 코드에 사용됨</a:t>
            </a:r>
            <a:endParaRPr lang="en-US" altLang="ko-KR" dirty="0"/>
          </a:p>
          <a:p>
            <a:pPr lvl="1"/>
            <a:r>
              <a:rPr lang="ko-KR" altLang="en-US" dirty="0"/>
              <a:t>전역변수 충돌을 피하기 위함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전역변수 충돌 방지</a:t>
            </a:r>
            <a:endParaRPr lang="en-US" altLang="ko-KR" dirty="0"/>
          </a:p>
          <a:p>
            <a:pPr lvl="1"/>
            <a:r>
              <a:rPr lang="ko-KR" altLang="en-US" dirty="0"/>
              <a:t>자바스크립트 코드에 라이브러리 코드를 추가하게 되면 전역변수 충돌이 일어날 수 있음</a:t>
            </a:r>
            <a:endParaRPr lang="en-US" altLang="ko-KR" dirty="0"/>
          </a:p>
          <a:p>
            <a:pPr lvl="1"/>
            <a:r>
              <a:rPr lang="ko-KR" altLang="en-US" dirty="0"/>
              <a:t>자바스크립트에서 함수 내의 변수는 함수 내에서만 유효함</a:t>
            </a:r>
            <a:endParaRPr lang="en-US" altLang="ko-KR" dirty="0"/>
          </a:p>
          <a:p>
            <a:pPr lvl="1"/>
            <a:r>
              <a:rPr lang="ko-KR" altLang="en-US" dirty="0"/>
              <a:t>따라서 라이브러리 코드를 즉시 실행 함수 코드 안에 추가함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BD1426-FF13-45F6-B139-F92C9B9D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42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3894-C55F-49EF-96F6-433F2C42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231472"/>
            <a:ext cx="8273143" cy="1534186"/>
          </a:xfrm>
        </p:spPr>
        <p:txBody>
          <a:bodyPr/>
          <a:lstStyle/>
          <a:p>
            <a:r>
              <a:rPr lang="en-US" altLang="ko-KR" b="0" dirty="0">
                <a:solidFill>
                  <a:schemeClr val="tx1"/>
                </a:solidFill>
              </a:rPr>
              <a:t>Part 2.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스코프</a:t>
            </a:r>
            <a:r>
              <a:rPr lang="en-US" altLang="ko-KR" dirty="0">
                <a:solidFill>
                  <a:schemeClr val="tx1"/>
                </a:solidFill>
              </a:rPr>
              <a:t>(Scope)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B5119A-2211-4D50-B1EE-30F65338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9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4D3BC-650D-4C2D-941B-281C1319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225DF-F654-4EB0-9A60-87423A3E7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663989" cy="5247238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사실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전역변수는 </a:t>
            </a:r>
            <a:r>
              <a:rPr lang="en-US" altLang="ko-KR" dirty="0">
                <a:solidFill>
                  <a:srgbClr val="FF0000"/>
                </a:solidFill>
              </a:rPr>
              <a:t>var, </a:t>
            </a:r>
            <a:r>
              <a:rPr lang="ko-KR" altLang="en-US" dirty="0">
                <a:solidFill>
                  <a:srgbClr val="FF0000"/>
                </a:solidFill>
              </a:rPr>
              <a:t>지역변수는 </a:t>
            </a:r>
            <a:r>
              <a:rPr lang="en-US" altLang="ko-KR" dirty="0">
                <a:solidFill>
                  <a:srgbClr val="FF0000"/>
                </a:solidFill>
              </a:rPr>
              <a:t>let</a:t>
            </a:r>
            <a:r>
              <a:rPr lang="ko-KR" altLang="en-US" dirty="0">
                <a:solidFill>
                  <a:srgbClr val="FF0000"/>
                </a:solidFill>
              </a:rPr>
              <a:t>은 전부 </a:t>
            </a:r>
            <a:r>
              <a:rPr lang="ko-KR" altLang="en-US" dirty="0" err="1">
                <a:solidFill>
                  <a:srgbClr val="FF0000"/>
                </a:solidFill>
              </a:rPr>
              <a:t>구라였다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var</a:t>
            </a:r>
            <a:r>
              <a:rPr lang="ko-KR" altLang="en-US" dirty="0"/>
              <a:t>로 선언된 변수나 함수 선언식으로 만들어진 함수는 </a:t>
            </a:r>
            <a:r>
              <a:rPr lang="ko-KR" altLang="en-US" dirty="0">
                <a:solidFill>
                  <a:srgbClr val="FF0000"/>
                </a:solidFill>
              </a:rPr>
              <a:t>함수 레벨 유효 범위</a:t>
            </a:r>
            <a:r>
              <a:rPr lang="en-US" altLang="ko-KR" dirty="0"/>
              <a:t>(Function level scope)</a:t>
            </a:r>
            <a:r>
              <a:rPr lang="ko-KR" altLang="en-US" dirty="0"/>
              <a:t>를 갖음</a:t>
            </a:r>
            <a:endParaRPr lang="en-US" altLang="ko-KR" dirty="0"/>
          </a:p>
          <a:p>
            <a:r>
              <a:rPr lang="en-US" altLang="ko-KR" dirty="0"/>
              <a:t>let</a:t>
            </a:r>
            <a:r>
              <a:rPr lang="ko-KR" altLang="en-US" dirty="0"/>
              <a:t>이나 </a:t>
            </a:r>
            <a:r>
              <a:rPr lang="en-US" altLang="ko-KR" dirty="0"/>
              <a:t>const</a:t>
            </a:r>
            <a:r>
              <a:rPr lang="ko-KR" altLang="en-US" dirty="0"/>
              <a:t>로 선언된 변수는 </a:t>
            </a:r>
            <a:r>
              <a:rPr lang="ko-KR" altLang="en-US" dirty="0">
                <a:solidFill>
                  <a:srgbClr val="FF0000"/>
                </a:solidFill>
              </a:rPr>
              <a:t>블록 레벨 유효 범위</a:t>
            </a:r>
            <a:r>
              <a:rPr lang="en-US" altLang="ko-KR" dirty="0"/>
              <a:t>(Block level scope)</a:t>
            </a:r>
            <a:r>
              <a:rPr lang="ko-KR" altLang="en-US" dirty="0"/>
              <a:t>를 갖음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두 가지의 </a:t>
            </a:r>
            <a:r>
              <a:rPr lang="en-US" altLang="ko-KR" dirty="0"/>
              <a:t>Scope</a:t>
            </a:r>
            <a:r>
              <a:rPr lang="ko-KR" altLang="en-US" dirty="0"/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렉시컬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스코프</a:t>
            </a:r>
            <a:r>
              <a:rPr lang="en-US" altLang="ko-KR" dirty="0"/>
              <a:t>(Lexical scope)</a:t>
            </a:r>
            <a:r>
              <a:rPr lang="ko-KR" altLang="en-US" dirty="0"/>
              <a:t> 혹은 정적 </a:t>
            </a:r>
            <a:r>
              <a:rPr lang="ko-KR" altLang="en-US" dirty="0" err="1"/>
              <a:t>스코프</a:t>
            </a:r>
            <a:r>
              <a:rPr lang="en-US" altLang="ko-KR" dirty="0"/>
              <a:t>(Static scope) </a:t>
            </a:r>
            <a:r>
              <a:rPr lang="ko-KR" altLang="en-US" dirty="0"/>
              <a:t>혹은 수사적 </a:t>
            </a:r>
            <a:r>
              <a:rPr lang="ko-KR" altLang="en-US" dirty="0" err="1"/>
              <a:t>스코프</a:t>
            </a:r>
            <a:r>
              <a:rPr lang="en-US" altLang="ko-KR" dirty="0"/>
              <a:t>(Rhetorical scope)</a:t>
            </a:r>
            <a:r>
              <a:rPr lang="ko-KR" altLang="en-US" dirty="0"/>
              <a:t>라고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렉시컬</a:t>
            </a:r>
            <a:r>
              <a:rPr lang="ko-KR" altLang="en-US" dirty="0"/>
              <a:t> </a:t>
            </a:r>
            <a:r>
              <a:rPr lang="ko-KR" altLang="en-US" dirty="0" err="1"/>
              <a:t>스코프는</a:t>
            </a:r>
            <a:r>
              <a:rPr lang="ko-KR" altLang="en-US" dirty="0"/>
              <a:t> 변수의</a:t>
            </a:r>
            <a:r>
              <a:rPr lang="en-US" altLang="ko-KR" dirty="0"/>
              <a:t> </a:t>
            </a:r>
            <a:r>
              <a:rPr lang="ko-KR" altLang="en-US" dirty="0" err="1"/>
              <a:t>스코프가</a:t>
            </a:r>
            <a:r>
              <a:rPr lang="en-US" altLang="ko-KR" dirty="0"/>
              <a:t>,</a:t>
            </a:r>
            <a:r>
              <a:rPr lang="ko-KR" altLang="en-US" dirty="0"/>
              <a:t> 소스코드가 작성된 그 문맥에서 결정됨</a:t>
            </a:r>
            <a:endParaRPr lang="en-US" altLang="ko-KR" dirty="0"/>
          </a:p>
          <a:p>
            <a:r>
              <a:rPr lang="ko-KR" altLang="en-US" dirty="0"/>
              <a:t>반대로 </a:t>
            </a:r>
            <a:r>
              <a:rPr lang="ko-KR" altLang="en-US" dirty="0">
                <a:solidFill>
                  <a:srgbClr val="FF0000"/>
                </a:solidFill>
              </a:rPr>
              <a:t>동적 </a:t>
            </a:r>
            <a:r>
              <a:rPr lang="ko-KR" altLang="en-US" dirty="0" err="1">
                <a:solidFill>
                  <a:srgbClr val="FF0000"/>
                </a:solidFill>
              </a:rPr>
              <a:t>스코프</a:t>
            </a:r>
            <a:r>
              <a:rPr lang="en-US" altLang="ko-KR" dirty="0"/>
              <a:t>(Dynamic scope)</a:t>
            </a:r>
            <a:r>
              <a:rPr lang="ko-KR" altLang="en-US" dirty="0"/>
              <a:t>는 프로그램의 런타임 도중의 실행 컨텍스트나 호출 컨텍스트에 의해 결정됨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자바스크립트는 </a:t>
            </a:r>
            <a:r>
              <a:rPr lang="ko-KR" altLang="en-US" dirty="0" err="1">
                <a:solidFill>
                  <a:srgbClr val="FF0000"/>
                </a:solidFill>
              </a:rPr>
              <a:t>렉시컬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스코프를</a:t>
            </a:r>
            <a:r>
              <a:rPr lang="ko-KR" altLang="en-US" dirty="0">
                <a:solidFill>
                  <a:srgbClr val="FF0000"/>
                </a:solidFill>
              </a:rPr>
              <a:t> 따르며</a:t>
            </a:r>
            <a:r>
              <a:rPr lang="en-US" altLang="ko-KR" dirty="0"/>
              <a:t>, </a:t>
            </a:r>
            <a:r>
              <a:rPr lang="ko-KR" altLang="en-US" dirty="0"/>
              <a:t>동적 </a:t>
            </a:r>
            <a:r>
              <a:rPr lang="ko-KR" altLang="en-US" dirty="0" err="1"/>
              <a:t>스코프를</a:t>
            </a:r>
            <a:r>
              <a:rPr lang="ko-KR" altLang="en-US" dirty="0"/>
              <a:t> 사용하는 언어의 예로는 </a:t>
            </a:r>
            <a:r>
              <a:rPr lang="en-US" altLang="ko-KR" dirty="0"/>
              <a:t>Perl</a:t>
            </a:r>
            <a:r>
              <a:rPr lang="ko-KR" altLang="en-US" dirty="0"/>
              <a:t>이 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AAE80-5E10-4FF9-B9DB-CF92E865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566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3911E-098B-40BD-ABF4-241D8266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함수의 유효 범위</a:t>
            </a:r>
            <a:r>
              <a:rPr lang="en-US" altLang="ko-KR" dirty="0"/>
              <a:t>(Function scope)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5281C-C460-46F2-BD75-76E8E0D9D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let x</a:t>
            </a:r>
            <a:r>
              <a:rPr lang="ko-KR" altLang="en-US" dirty="0"/>
              <a:t>는 중괄호 내에서만 유효함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var y</a:t>
            </a:r>
            <a:r>
              <a:rPr lang="ko-KR" altLang="en-US" dirty="0"/>
              <a:t>는 함수 내에서만 유효함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7BB36E-5AE1-4D61-820A-1E19A917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41C45A-F786-4DCA-A7F9-C70ACEDB2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548" y="1474237"/>
            <a:ext cx="3426903" cy="24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90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B10D2-42DF-4AB5-8A8E-4D90A22D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함수의 유효 범위</a:t>
            </a:r>
            <a:r>
              <a:rPr lang="en-US" altLang="ko-KR" dirty="0"/>
              <a:t>(Function scope)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4D516-1371-459A-A0FF-372A3868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1118"/>
            <a:ext cx="10515600" cy="111533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전역변수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en-US" altLang="ko-KR" dirty="0" err="1"/>
              <a:t>parentFunc</a:t>
            </a:r>
            <a:r>
              <a:rPr lang="en-US" altLang="ko-KR" dirty="0"/>
              <a:t>() </a:t>
            </a:r>
            <a:r>
              <a:rPr lang="ko-KR" altLang="en-US" dirty="0"/>
              <a:t>내에 접근하지 못함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z</a:t>
            </a:r>
            <a:r>
              <a:rPr lang="ko-KR" altLang="en-US" dirty="0"/>
              <a:t>는 </a:t>
            </a:r>
            <a:r>
              <a:rPr lang="en-US" altLang="ko-KR" dirty="0" err="1"/>
              <a:t>parentFunc</a:t>
            </a:r>
            <a:r>
              <a:rPr lang="en-US" altLang="ko-KR" dirty="0"/>
              <a:t>() </a:t>
            </a:r>
            <a:r>
              <a:rPr lang="ko-KR" altLang="en-US" dirty="0"/>
              <a:t>내에 접근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146490-2D99-47ED-971F-3FEF9ED4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4A7D38-0260-425C-8942-3CB8C9F1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9" y="1128844"/>
            <a:ext cx="5334000" cy="3543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F9C84E-80E0-4DF3-AE99-5E24FD2D8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01" y="5826453"/>
            <a:ext cx="2973198" cy="9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3894-C55F-49EF-96F6-433F2C42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231472"/>
            <a:ext cx="8273143" cy="1534186"/>
          </a:xfrm>
        </p:spPr>
        <p:txBody>
          <a:bodyPr/>
          <a:lstStyle/>
          <a:p>
            <a:r>
              <a:rPr lang="en-US" altLang="ko-KR" b="0" dirty="0">
                <a:solidFill>
                  <a:schemeClr val="tx1"/>
                </a:solidFill>
              </a:rPr>
              <a:t>Part 1.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(Function)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B5119A-2211-4D50-B1EE-30F65338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5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8C1045-7BE7-461F-B57B-5A71CA55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CF027B-64DE-4C4B-9ECD-97DDC197D8BF}"/>
              </a:ext>
            </a:extLst>
          </p:cNvPr>
          <p:cNvSpPr/>
          <p:nvPr/>
        </p:nvSpPr>
        <p:spPr>
          <a:xfrm>
            <a:off x="2883154" y="1414062"/>
            <a:ext cx="6630961" cy="4751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2EFF83-AE92-45B7-8F58-B7555F299CA8}"/>
              </a:ext>
            </a:extLst>
          </p:cNvPr>
          <p:cNvSpPr/>
          <p:nvPr/>
        </p:nvSpPr>
        <p:spPr>
          <a:xfrm>
            <a:off x="3909520" y="2172315"/>
            <a:ext cx="4578227" cy="31011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7891C-6ACC-42A2-BDD8-4396FB5E1B8D}"/>
              </a:ext>
            </a:extLst>
          </p:cNvPr>
          <p:cNvSpPr txBox="1"/>
          <p:nvPr/>
        </p:nvSpPr>
        <p:spPr>
          <a:xfrm>
            <a:off x="4670746" y="2309326"/>
            <a:ext cx="305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/>
              <a:t>childFunc</a:t>
            </a:r>
            <a:r>
              <a:rPr lang="en-US" altLang="ko-KR" sz="3200" b="1" dirty="0"/>
              <a:t>()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DB769-A634-4F0E-85F7-FF2CAAA6AB1E}"/>
              </a:ext>
            </a:extLst>
          </p:cNvPr>
          <p:cNvSpPr txBox="1"/>
          <p:nvPr/>
        </p:nvSpPr>
        <p:spPr>
          <a:xfrm>
            <a:off x="4670745" y="1480712"/>
            <a:ext cx="305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/>
              <a:t>parentFunc</a:t>
            </a:r>
            <a:r>
              <a:rPr lang="en-US" altLang="ko-KR" sz="3200" b="1" dirty="0"/>
              <a:t>()</a:t>
            </a:r>
            <a:endParaRPr lang="ko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F9400B-E21F-4BCE-A674-AC7326EABD1D}"/>
              </a:ext>
            </a:extLst>
          </p:cNvPr>
          <p:cNvSpPr txBox="1"/>
          <p:nvPr/>
        </p:nvSpPr>
        <p:spPr>
          <a:xfrm>
            <a:off x="4670744" y="3429000"/>
            <a:ext cx="3273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나는 엄마가 주는 변수 다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받을래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6394A2-EDDF-41A5-8C97-CE14FFBBD836}"/>
              </a:ext>
            </a:extLst>
          </p:cNvPr>
          <p:cNvSpPr txBox="1"/>
          <p:nvPr/>
        </p:nvSpPr>
        <p:spPr>
          <a:xfrm>
            <a:off x="3317015" y="5312042"/>
            <a:ext cx="5763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밖에 있는 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x, y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새끼들은 걸러야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한단다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대신에 엄마가 다시 만들어 줄게 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^^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85F200-CE8C-431C-9B14-1A3A8740C3AF}"/>
              </a:ext>
            </a:extLst>
          </p:cNvPr>
          <p:cNvSpPr txBox="1"/>
          <p:nvPr/>
        </p:nvSpPr>
        <p:spPr>
          <a:xfrm>
            <a:off x="4418202" y="215120"/>
            <a:ext cx="3355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X Y</a:t>
            </a: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우리도 들어가게 해줘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6D1956-9D92-467C-8A6F-C5D78004932B}"/>
              </a:ext>
            </a:extLst>
          </p:cNvPr>
          <p:cNvSpPr txBox="1"/>
          <p:nvPr/>
        </p:nvSpPr>
        <p:spPr>
          <a:xfrm>
            <a:off x="6539132" y="1480712"/>
            <a:ext cx="3355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X Y</a:t>
            </a: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여긴 우리 구역이야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657CD7-AB1A-44A8-B220-33B10581213D}"/>
              </a:ext>
            </a:extLst>
          </p:cNvPr>
          <p:cNvSpPr txBox="1"/>
          <p:nvPr/>
        </p:nvSpPr>
        <p:spPr>
          <a:xfrm>
            <a:off x="1205354" y="3245859"/>
            <a:ext cx="3355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Z</a:t>
            </a:r>
          </a:p>
          <a:p>
            <a:pPr algn="ctr"/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???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난 괜찮겠지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..?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D4607-726C-4B74-9755-CE47D930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4" y="3273527"/>
            <a:ext cx="8782076" cy="2658399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이의 </a:t>
            </a:r>
            <a:r>
              <a:rPr lang="ko-KR" altLang="en-US" sz="3200" dirty="0" err="1">
                <a:solidFill>
                  <a:srgbClr val="FF0000"/>
                </a:solidFill>
              </a:rPr>
              <a:t>있소</a:t>
            </a:r>
            <a:r>
              <a:rPr lang="en-US" altLang="ko-KR" sz="3200" dirty="0">
                <a:solidFill>
                  <a:srgbClr val="FF0000"/>
                </a:solidFill>
              </a:rPr>
              <a:t>!</a:t>
            </a:r>
            <a:br>
              <a:rPr lang="en-US" altLang="ko-KR" sz="3200" dirty="0">
                <a:solidFill>
                  <a:srgbClr val="FF0000"/>
                </a:solidFill>
              </a:rPr>
            </a:br>
            <a:r>
              <a:rPr lang="en-US" altLang="ko-KR" sz="3200" dirty="0">
                <a:solidFill>
                  <a:schemeClr val="bg1"/>
                </a:solidFill>
              </a:rPr>
              <a:t>Line 5</a:t>
            </a:r>
            <a:r>
              <a:rPr lang="ko-KR" altLang="en-US" sz="3200" dirty="0">
                <a:solidFill>
                  <a:schemeClr val="bg1"/>
                </a:solidFill>
              </a:rPr>
              <a:t>에서는 아직 지역변수 </a:t>
            </a:r>
            <a:r>
              <a:rPr lang="en-US" altLang="ko-KR" sz="3200" dirty="0">
                <a:solidFill>
                  <a:schemeClr val="bg1"/>
                </a:solidFill>
              </a:rPr>
              <a:t>x, y</a:t>
            </a:r>
            <a:r>
              <a:rPr lang="ko-KR" altLang="en-US" sz="3200" dirty="0">
                <a:solidFill>
                  <a:schemeClr val="bg1"/>
                </a:solidFill>
              </a:rPr>
              <a:t>를 선언하기 전이기 때문에 함수 밖에 있는 전역변수 </a:t>
            </a:r>
            <a:r>
              <a:rPr lang="en-US" altLang="ko-KR" sz="3200" dirty="0">
                <a:solidFill>
                  <a:schemeClr val="bg1"/>
                </a:solidFill>
              </a:rPr>
              <a:t>x, y</a:t>
            </a:r>
            <a:r>
              <a:rPr lang="ko-KR" altLang="en-US" sz="3200" dirty="0">
                <a:solidFill>
                  <a:schemeClr val="bg1"/>
                </a:solidFill>
              </a:rPr>
              <a:t>가 출력되어야 하지 않습니까</a:t>
            </a:r>
            <a:r>
              <a:rPr lang="en-US" altLang="ko-KR" sz="3200" dirty="0">
                <a:solidFill>
                  <a:schemeClr val="bg1"/>
                </a:solidFill>
              </a:rPr>
              <a:t>?!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1DD0DF-46DC-457C-8AD3-EF9ACA3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026" name="Picture 2" descr="ì´ìììì ëí ì´ë¯¸ì§ ê²ìê²°ê³¼">
            <a:extLst>
              <a:ext uri="{FF2B5EF4-FFF2-40B4-BE49-F238E27FC236}">
                <a16:creationId xmlns:a16="http://schemas.microsoft.com/office/drawing/2014/main" id="{78FF0CC1-7E03-4BE2-B2B8-A7A401583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397" y="285568"/>
            <a:ext cx="4508650" cy="293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0ECEB-AAD9-4C12-A42D-2B2E77EE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좋은 지적입니다만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A52541-7F54-4FD7-8638-FEF6CB52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BBFC2-A034-4D2D-BD99-F9D68CD3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함수 </a:t>
            </a:r>
            <a:r>
              <a:rPr lang="ko-KR" altLang="en-US" dirty="0" err="1"/>
              <a:t>호이스팅</a:t>
            </a:r>
            <a:r>
              <a:rPr lang="en-US" altLang="ko-KR" dirty="0"/>
              <a:t>(Function hoisting)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C467C-E05F-4F33-8E01-D1F8241A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7835"/>
            <a:ext cx="10746996" cy="1479127"/>
          </a:xfrm>
        </p:spPr>
        <p:txBody>
          <a:bodyPr>
            <a:normAutofit lnSpcReduction="10000"/>
          </a:bodyPr>
          <a:lstStyle/>
          <a:p>
            <a:pPr algn="ctr"/>
            <a:r>
              <a:rPr lang="ko-KR" altLang="en-US" dirty="0"/>
              <a:t>함수 내에 지역변수를 초기화만 하고 선언을 하지 않을 경우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ko-KR" altLang="en-US" dirty="0"/>
              <a:t>함수의 처음 부분에서 변수를 선언함</a:t>
            </a:r>
            <a:endParaRPr lang="en-US" altLang="ko-KR" dirty="0"/>
          </a:p>
          <a:p>
            <a:pPr algn="ctr"/>
            <a:r>
              <a:rPr lang="ko-KR" altLang="en-US" dirty="0"/>
              <a:t>선언하지 않아도 인터프리터가 자동으로 </a:t>
            </a:r>
            <a:r>
              <a:rPr lang="ko-KR" altLang="en-US" dirty="0" smtClean="0"/>
              <a:t>수행함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예측하기 어려운 코드가 되므로 자제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9D6A0-3D18-45ED-9295-C59976A1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18ED8A-12EB-4371-AD57-F01FDA34A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85" y="1124867"/>
            <a:ext cx="8555425" cy="20705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EB14CF-EBF9-42FC-B890-9D3BFDEF9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098" y="3662539"/>
            <a:ext cx="7329804" cy="7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스코프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추가로</a:t>
            </a:r>
            <a:r>
              <a:rPr lang="en-US" altLang="ko-KR" dirty="0" smtClean="0"/>
              <a:t>... </a:t>
            </a:r>
            <a:r>
              <a:rPr lang="ko-KR" altLang="en-US" dirty="0" smtClean="0"/>
              <a:t>변수 </a:t>
            </a:r>
            <a:r>
              <a:rPr lang="ko-KR" altLang="en-US" dirty="0" err="1" smtClean="0"/>
              <a:t>재선언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46318"/>
            <a:ext cx="10515600" cy="4702725"/>
          </a:xfrm>
        </p:spPr>
        <p:txBody>
          <a:bodyPr/>
          <a:lstStyle/>
          <a:p>
            <a:r>
              <a:rPr lang="en-US" altLang="ko-KR" dirty="0" err="1" smtClean="0"/>
              <a:t>var</a:t>
            </a:r>
            <a:r>
              <a:rPr lang="ko-KR" altLang="en-US" dirty="0" smtClean="0"/>
              <a:t>는 변수 </a:t>
            </a:r>
            <a:r>
              <a:rPr lang="ko-KR" altLang="en-US" dirty="0" err="1" smtClean="0"/>
              <a:t>재선언이</a:t>
            </a:r>
            <a:r>
              <a:rPr lang="ko-KR" altLang="en-US" dirty="0" smtClean="0"/>
              <a:t> 가능하지만</a:t>
            </a:r>
            <a:r>
              <a:rPr lang="en-US" altLang="ko-KR" dirty="0" smtClean="0"/>
              <a:t>, let</a:t>
            </a:r>
            <a:r>
              <a:rPr lang="ko-KR" altLang="en-US" dirty="0" smtClean="0"/>
              <a:t>은 불가능함</a:t>
            </a:r>
            <a:endParaRPr lang="en-US" altLang="ko-KR" dirty="0" smtClean="0"/>
          </a:p>
          <a:p>
            <a:r>
              <a:rPr lang="ko-KR" altLang="en-US" dirty="0" smtClean="0"/>
              <a:t>따라서</a:t>
            </a:r>
            <a:r>
              <a:rPr lang="en-US" altLang="ko-KR" dirty="0" smtClean="0"/>
              <a:t>, let </a:t>
            </a:r>
            <a:r>
              <a:rPr lang="ko-KR" altLang="en-US" dirty="0" smtClean="0"/>
              <a:t>훨씬 더 안전함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2" y="3574675"/>
            <a:ext cx="3385878" cy="8369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895" y="3541626"/>
            <a:ext cx="3435410" cy="86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8865" y="4830228"/>
            <a:ext cx="275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가능</a:t>
            </a:r>
            <a:endParaRPr lang="ko-KR" altLang="en-US" sz="2000" b="1"/>
          </a:p>
        </p:txBody>
      </p:sp>
      <p:sp>
        <p:nvSpPr>
          <p:cNvPr id="8" name="TextBox 7"/>
          <p:cNvSpPr txBox="1"/>
          <p:nvPr/>
        </p:nvSpPr>
        <p:spPr>
          <a:xfrm>
            <a:off x="7230688" y="4830228"/>
            <a:ext cx="275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불가능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2770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E4AD3-7BE6-488F-A27E-94F7FCFD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클로저</a:t>
            </a:r>
            <a:r>
              <a:rPr lang="en-US" altLang="ko-KR" dirty="0"/>
              <a:t>(Closure)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EF6EC-FD7F-4187-8824-B002592C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4237"/>
            <a:ext cx="10906387" cy="4702725"/>
          </a:xfrm>
        </p:spPr>
        <p:txBody>
          <a:bodyPr/>
          <a:lstStyle/>
          <a:p>
            <a:r>
              <a:rPr lang="ko-KR" altLang="en-US" dirty="0"/>
              <a:t>독립적인</a:t>
            </a:r>
            <a:r>
              <a:rPr lang="en-US" altLang="ko-KR" dirty="0"/>
              <a:t> </a:t>
            </a:r>
            <a:r>
              <a:rPr lang="ko-KR" altLang="en-US" dirty="0"/>
              <a:t>변수를 가리키는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내에 함수를 정의하고</a:t>
            </a:r>
            <a:r>
              <a:rPr lang="en-US" altLang="ko-KR" dirty="0"/>
              <a:t>, </a:t>
            </a:r>
            <a:r>
              <a:rPr lang="ko-KR" altLang="en-US" dirty="0"/>
              <a:t>일반적으로 바로 </a:t>
            </a:r>
            <a:r>
              <a:rPr lang="en-US" altLang="ko-KR" dirty="0"/>
              <a:t>return</a:t>
            </a:r>
            <a:r>
              <a:rPr lang="ko-KR" altLang="en-US" dirty="0"/>
              <a:t>을 하게 되는데</a:t>
            </a:r>
            <a:r>
              <a:rPr lang="en-US" altLang="ko-KR" dirty="0"/>
              <a:t>, </a:t>
            </a:r>
            <a:r>
              <a:rPr lang="ko-KR" altLang="en-US" dirty="0"/>
              <a:t>사용은 함수 밖에서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외부 함수의 변수에 대한 참조를 저장함</a:t>
            </a:r>
            <a:endParaRPr lang="en-US" altLang="ko-KR" dirty="0"/>
          </a:p>
          <a:p>
            <a:pPr lvl="1"/>
            <a:r>
              <a:rPr lang="ko-KR" altLang="en-US" dirty="0"/>
              <a:t>실제 값을 저장하지 않음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ko-KR" altLang="en-US" dirty="0">
                <a:solidFill>
                  <a:srgbClr val="FF0000"/>
                </a:solidFill>
              </a:rPr>
              <a:t>언어의 포인터와 비슷함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41ABB-0685-488D-B4F3-01EC2391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E4AD3-7BE6-488F-A27E-94F7FCFD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클로저</a:t>
            </a:r>
            <a:r>
              <a:rPr lang="en-US" altLang="ko-KR" dirty="0"/>
              <a:t>(Closure) </a:t>
            </a:r>
            <a:r>
              <a:rPr lang="ko-KR" altLang="en-US" dirty="0"/>
              <a:t>기본 예제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41ABB-0685-488D-B4F3-01EC2391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13887E-C9BF-489D-A535-062225C4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622" y="1283517"/>
            <a:ext cx="4360756" cy="26424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1974C5-66FD-49A0-8826-5A4DA248D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884" y="5723461"/>
            <a:ext cx="3468232" cy="632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78CE96-0BF9-4957-B553-DD8C17159572}"/>
              </a:ext>
            </a:extLst>
          </p:cNvPr>
          <p:cNvSpPr txBox="1"/>
          <p:nvPr/>
        </p:nvSpPr>
        <p:spPr>
          <a:xfrm>
            <a:off x="2623071" y="4409234"/>
            <a:ext cx="6945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함수가 </a:t>
            </a:r>
            <a:r>
              <a:rPr lang="en-US" altLang="ko-KR" sz="2000" b="1" dirty="0"/>
              <a:t>return </a:t>
            </a:r>
            <a:r>
              <a:rPr lang="ko-KR" altLang="en-US" sz="2000" b="1" dirty="0"/>
              <a:t>되면 변수가 사라져야 하지만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함수 밖에서 </a:t>
            </a:r>
            <a:r>
              <a:rPr lang="ko-KR" altLang="en-US" sz="2000" b="1" dirty="0" err="1"/>
              <a:t>클로저로</a:t>
            </a:r>
            <a:r>
              <a:rPr lang="ko-KR" altLang="en-US" sz="2000" b="1" dirty="0"/>
              <a:t> 변수 </a:t>
            </a:r>
            <a:r>
              <a:rPr lang="en-US" altLang="ko-KR" sz="2000" b="1" dirty="0"/>
              <a:t>club</a:t>
            </a:r>
            <a:r>
              <a:rPr lang="ko-KR" altLang="en-US" sz="2000" b="1" dirty="0"/>
              <a:t>을 참조하고 있음</a:t>
            </a:r>
          </a:p>
        </p:txBody>
      </p:sp>
    </p:spTree>
    <p:extLst>
      <p:ext uri="{BB962C8B-B14F-4D97-AF65-F5344CB8AC3E}">
        <p14:creationId xmlns:p14="http://schemas.microsoft.com/office/powerpoint/2010/main" val="28072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E4AD3-7BE6-488F-A27E-94F7FCFD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클로저</a:t>
            </a:r>
            <a:r>
              <a:rPr lang="en-US" altLang="ko-KR" dirty="0"/>
              <a:t>(Closure)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사용하지 않았을 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41ABB-0685-488D-B4F3-01EC2391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073ED5-A4A0-4565-9A81-96007CE4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806" y="1374307"/>
            <a:ext cx="4108387" cy="20168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8ED6AF-3FDB-4479-ABE0-9A036A7C4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0" y="4550243"/>
            <a:ext cx="6429375" cy="1866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CAC7F7-3A99-49FD-8E5A-728580208D48}"/>
              </a:ext>
            </a:extLst>
          </p:cNvPr>
          <p:cNvSpPr txBox="1"/>
          <p:nvPr/>
        </p:nvSpPr>
        <p:spPr>
          <a:xfrm>
            <a:off x="2961538" y="3726447"/>
            <a:ext cx="6268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myClub</a:t>
            </a:r>
            <a:r>
              <a:rPr lang="ko-KR" altLang="en-US" sz="2000" b="1" dirty="0"/>
              <a:t>은 함수 내에서만 유효한 변수임</a:t>
            </a:r>
          </a:p>
        </p:txBody>
      </p:sp>
    </p:spTree>
    <p:extLst>
      <p:ext uri="{BB962C8B-B14F-4D97-AF65-F5344CB8AC3E}">
        <p14:creationId xmlns:p14="http://schemas.microsoft.com/office/powerpoint/2010/main" val="21115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E4AD3-7BE6-488F-A27E-94F7FCFD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스코프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클로저</a:t>
            </a:r>
            <a:r>
              <a:rPr lang="en-US" altLang="ko-KR" dirty="0"/>
              <a:t>(Closure) </a:t>
            </a:r>
            <a:r>
              <a:rPr lang="ko-KR" altLang="en-US" dirty="0"/>
              <a:t>메모리 회수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EF6EC-FD7F-4187-8824-B002592C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4237"/>
            <a:ext cx="10906387" cy="4702725"/>
          </a:xfrm>
        </p:spPr>
        <p:txBody>
          <a:bodyPr/>
          <a:lstStyle/>
          <a:p>
            <a:r>
              <a:rPr lang="ko-KR" altLang="en-US" dirty="0" err="1"/>
              <a:t>클로저는</a:t>
            </a:r>
            <a:r>
              <a:rPr lang="ko-KR" altLang="en-US" dirty="0"/>
              <a:t> 함수가 </a:t>
            </a:r>
            <a:r>
              <a:rPr lang="en-US" altLang="ko-KR" dirty="0"/>
              <a:t>return </a:t>
            </a:r>
            <a:r>
              <a:rPr lang="ko-KR" altLang="en-US" dirty="0"/>
              <a:t>되어도 변수를 참조하기 때문에 그 만큼 메모리를 소비함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변수를 사용한 후에는 메모리를 회수할 필요가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41ABB-0685-488D-B4F3-01EC2391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3191E0-C74C-4870-BEFC-1FE79F961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92" y="2904550"/>
            <a:ext cx="4722215" cy="32724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CFEEC3-A376-4A40-91E2-3A153B38BAA9}"/>
              </a:ext>
            </a:extLst>
          </p:cNvPr>
          <p:cNvSpPr/>
          <p:nvPr/>
        </p:nvSpPr>
        <p:spPr>
          <a:xfrm>
            <a:off x="4308166" y="5728996"/>
            <a:ext cx="1616773" cy="447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2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3894-C55F-49EF-96F6-433F2C42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231472"/>
            <a:ext cx="8273143" cy="1534186"/>
          </a:xfrm>
        </p:spPr>
        <p:txBody>
          <a:bodyPr/>
          <a:lstStyle/>
          <a:p>
            <a:r>
              <a:rPr lang="en-US" altLang="ko-KR" b="0" dirty="0">
                <a:solidFill>
                  <a:schemeClr val="tx1"/>
                </a:solidFill>
              </a:rPr>
              <a:t>Part 3.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/>
              <a:t>과제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B5119A-2211-4D50-B1EE-30F65338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D327D-1D83-4802-82CF-75E67E49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289DE-2E1A-44FA-A1A2-68464BBF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</a:t>
            </a:r>
          </a:p>
          <a:p>
            <a:endParaRPr lang="en-US" altLang="ko-KR" dirty="0"/>
          </a:p>
          <a:p>
            <a:r>
              <a:rPr lang="ko-KR" altLang="en-US" dirty="0"/>
              <a:t>하나의 특별한 목적의 작업을 수행하도록 설계된 독립적인 블록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함수가 필요할 때마다 호출하여 해당 작업을 반복해서 수행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092F2B-1FB3-4F4F-9208-0082DD04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1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23B2B-BFFE-420E-B34E-1BC57DB3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/>
              <a:t>– f(g(X))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D5CEB-09BD-4C26-AD27-157FD5D96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f(x) = 3x + 7</a:t>
            </a:r>
            <a:r>
              <a:rPr lang="ko-KR" altLang="en-US" dirty="0"/>
              <a:t>이고</a:t>
            </a:r>
            <a:r>
              <a:rPr lang="en-US" altLang="ko-KR" dirty="0"/>
              <a:t>, g(x) = x/2 + 13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en-US" altLang="ko-KR" dirty="0" smtClean="0"/>
              <a:t>f(g(x))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x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~ 9</a:t>
            </a:r>
            <a:r>
              <a:rPr lang="ko-KR" altLang="en-US" dirty="0"/>
              <a:t>일 때의 결과를 출력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함수를 두 개 만든 예제와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함수 안에 내부 함수를 만든 예제 두 개를 제작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함수 이름은 </a:t>
            </a:r>
            <a:r>
              <a:rPr lang="en-US" altLang="ko-KR" dirty="0" smtClean="0"/>
              <a:t>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g, </a:t>
            </a:r>
            <a:r>
              <a:rPr lang="ko-KR" altLang="en-US" dirty="0"/>
              <a:t>매개변수 이름은 </a:t>
            </a:r>
            <a:r>
              <a:rPr lang="en-US" altLang="ko-KR" dirty="0" smtClean="0"/>
              <a:t>x</a:t>
            </a:r>
            <a:endParaRPr lang="en-US" altLang="ko-KR" dirty="0"/>
          </a:p>
          <a:p>
            <a:r>
              <a:rPr lang="ko-KR" altLang="en-US" dirty="0" err="1"/>
              <a:t>반복문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주석 필수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파일 이름은 </a:t>
            </a:r>
            <a:r>
              <a:rPr lang="ko-KR" altLang="en-US" dirty="0" smtClean="0"/>
              <a:t>각각 </a:t>
            </a:r>
            <a:r>
              <a:rPr lang="en-US" altLang="ko-KR" dirty="0" smtClean="0"/>
              <a:t>fgx1.txt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fgx2.txt</a:t>
            </a:r>
          </a:p>
          <a:p>
            <a:r>
              <a:rPr lang="en-US" altLang="ko-KR" dirty="0" smtClean="0"/>
              <a:t>fgx1.txt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f(x)</a:t>
            </a:r>
            <a:r>
              <a:rPr lang="ko-KR" altLang="en-US" dirty="0" smtClean="0"/>
              <a:t>로 초기화한 변수의 이름은 </a:t>
            </a:r>
            <a:r>
              <a:rPr lang="en-US" altLang="ko-KR" dirty="0" err="1" smtClean="0"/>
              <a:t>myFunc</a:t>
            </a:r>
            <a:endParaRPr lang="en-US" altLang="ko-KR" dirty="0"/>
          </a:p>
          <a:p>
            <a:r>
              <a:rPr lang="en-US" altLang="ko-KR" dirty="0" smtClean="0"/>
              <a:t>fgx2.txt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f(x)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g(x)</a:t>
            </a:r>
            <a:r>
              <a:rPr lang="ko-KR" altLang="en-US" dirty="0" smtClean="0"/>
              <a:t>로 초기화한 변수의 이름은 </a:t>
            </a:r>
            <a:r>
              <a:rPr lang="en-US" altLang="ko-KR" dirty="0" err="1" smtClean="0"/>
              <a:t>myF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myG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92C96-D859-400B-8727-88FF8DA0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3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23B2B-BFFE-420E-B34E-1BC57DB3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/>
              <a:t>– f(g(X</a:t>
            </a:r>
            <a:r>
              <a:rPr lang="en-US" altLang="ko-KR" dirty="0" smtClean="0"/>
              <a:t>)) </a:t>
            </a:r>
            <a:r>
              <a:rPr lang="ko-KR" altLang="en-US" dirty="0" smtClean="0"/>
              <a:t>출력 예시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92C96-D859-400B-8727-88FF8DA0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03" y="1481976"/>
            <a:ext cx="1858587" cy="49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4489C-AF90-4D3D-8A07-9DBC4784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렉시컬</a:t>
            </a:r>
            <a:r>
              <a:rPr lang="ko-KR" altLang="en-US" dirty="0"/>
              <a:t> </a:t>
            </a:r>
            <a:r>
              <a:rPr lang="ko-KR" altLang="en-US" dirty="0" err="1"/>
              <a:t>스코프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263BE-3012-42A6-9FFF-C5FA6D535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렉시컬</a:t>
            </a:r>
            <a:r>
              <a:rPr lang="ko-KR" altLang="en-US" dirty="0"/>
              <a:t> </a:t>
            </a:r>
            <a:r>
              <a:rPr lang="ko-KR" altLang="en-US" dirty="0" err="1"/>
              <a:t>스코프에</a:t>
            </a:r>
            <a:r>
              <a:rPr lang="ko-KR" altLang="en-US" dirty="0"/>
              <a:t> 대해 설명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검색이나 주변 사람을 통해 찾아보세요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출처 표기</a:t>
            </a:r>
            <a:endParaRPr lang="en-US" altLang="ko-KR" dirty="0"/>
          </a:p>
          <a:p>
            <a:r>
              <a:rPr lang="ko-KR" altLang="en-US" dirty="0"/>
              <a:t>파일 이름은 </a:t>
            </a:r>
            <a:r>
              <a:rPr lang="ko-KR" altLang="en-US" dirty="0" err="1"/>
              <a:t>렉시컬</a:t>
            </a:r>
            <a:r>
              <a:rPr lang="ko-KR" altLang="en-US" dirty="0"/>
              <a:t> </a:t>
            </a:r>
            <a:r>
              <a:rPr lang="ko-KR" altLang="en-US" dirty="0" err="1"/>
              <a:t>스코프</a:t>
            </a:r>
            <a:r>
              <a:rPr lang="en-US" altLang="ko-KR" dirty="0"/>
              <a:t>.txt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3B758-5D8F-42D1-BE69-0584CD75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6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4489C-AF90-4D3D-8A07-9DBC4784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메모리 회수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263BE-3012-42A6-9FFF-C5FA6D535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메모리를 회수해야 하는 이유에 대해 설명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메모리를 회수하지 않았을 때 어떤 문제가 발생하는지</a:t>
            </a:r>
            <a:r>
              <a:rPr lang="en-US" altLang="ko-KR" dirty="0"/>
              <a:t>,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컬렉터가</a:t>
            </a:r>
            <a:r>
              <a:rPr lang="ko-KR" altLang="en-US" dirty="0"/>
              <a:t> 무엇인지 등등</a:t>
            </a:r>
            <a:endParaRPr lang="en-US" altLang="ko-KR" dirty="0"/>
          </a:p>
          <a:p>
            <a:r>
              <a:rPr lang="ko-KR" altLang="en-US" dirty="0"/>
              <a:t>검색이나 주변 사람을 통해 찾아보세요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출처 표기</a:t>
            </a:r>
            <a:endParaRPr lang="en-US" altLang="ko-KR" dirty="0"/>
          </a:p>
          <a:p>
            <a:r>
              <a:rPr lang="ko-KR" altLang="en-US" dirty="0"/>
              <a:t>파일 이름은 메모리 회수</a:t>
            </a:r>
            <a:r>
              <a:rPr lang="en-US" altLang="ko-KR" dirty="0"/>
              <a:t>.txt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3B758-5D8F-42D1-BE69-0584CD75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45061-A433-44F4-99A6-22B9245C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Q &amp; 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6B1646-8245-4212-B4E5-E25B3277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33646-93C7-49E0-BDEA-6181B78D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11401-A239-488E-8556-575395D82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4237"/>
            <a:ext cx="10631905" cy="47027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function </a:t>
            </a:r>
            <a:r>
              <a:rPr lang="ko-KR" altLang="en-US" dirty="0">
                <a:solidFill>
                  <a:srgbClr val="FF0000"/>
                </a:solidFill>
              </a:rPr>
              <a:t>함수이름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매개변수</a:t>
            </a:r>
            <a:r>
              <a:rPr lang="en-US" altLang="ko-KR" dirty="0">
                <a:solidFill>
                  <a:srgbClr val="FF0000"/>
                </a:solidFill>
              </a:rPr>
              <a:t>1, </a:t>
            </a:r>
            <a:r>
              <a:rPr lang="ko-KR" altLang="en-US" dirty="0">
                <a:solidFill>
                  <a:srgbClr val="FF0000"/>
                </a:solidFill>
              </a:rPr>
              <a:t>매개변수</a:t>
            </a:r>
            <a:r>
              <a:rPr lang="en-US" altLang="ko-KR" dirty="0">
                <a:solidFill>
                  <a:srgbClr val="FF0000"/>
                </a:solidFill>
              </a:rPr>
              <a:t>2, …)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함수 이름은 함수를 구별할 수 있게 해주는 식별자</a:t>
            </a:r>
            <a:r>
              <a:rPr lang="en-US" altLang="ko-KR" dirty="0"/>
              <a:t>(Identifier)</a:t>
            </a:r>
          </a:p>
          <a:p>
            <a:endParaRPr lang="en-US" altLang="ko-KR" dirty="0"/>
          </a:p>
          <a:p>
            <a:r>
              <a:rPr lang="ko-KR" altLang="en-US" dirty="0"/>
              <a:t>매개변수</a:t>
            </a:r>
            <a:r>
              <a:rPr lang="en-US" altLang="ko-KR" dirty="0"/>
              <a:t>(Parameter)</a:t>
            </a:r>
            <a:r>
              <a:rPr lang="ko-KR" altLang="en-US" dirty="0"/>
              <a:t>는 함수를 호출할 때 인수</a:t>
            </a:r>
            <a:r>
              <a:rPr lang="en-US" altLang="ko-KR" dirty="0"/>
              <a:t>(Argument)</a:t>
            </a:r>
            <a:r>
              <a:rPr lang="ko-KR" altLang="en-US" dirty="0"/>
              <a:t>로 전달된 값을 함수 내부에서 사용할 수 있게 해주는 변수나 상수</a:t>
            </a:r>
            <a:endParaRPr lang="en-US" altLang="ko-KR" dirty="0"/>
          </a:p>
          <a:p>
            <a:pPr lvl="1"/>
            <a:r>
              <a:rPr lang="ko-KR" altLang="en-US" dirty="0"/>
              <a:t>매개변수는 있어도 되고 없어도 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F0A7EB-F9D8-4AAF-A28F-A38AC1F3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4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31EAF-84E8-40CE-AD08-7C4F004E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반환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E44D9-1160-4AD6-B5E4-B3FF3835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반환</a:t>
            </a:r>
            <a:r>
              <a:rPr lang="en-US" altLang="ko-KR" dirty="0"/>
              <a:t>(Return)</a:t>
            </a:r>
          </a:p>
          <a:p>
            <a:endParaRPr lang="en-US" altLang="ko-KR" dirty="0"/>
          </a:p>
          <a:p>
            <a:r>
              <a:rPr lang="ko-KR" altLang="en-US" dirty="0"/>
              <a:t>함수에서 실행된 결과를 반환을 통해 전달받음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반환은 함수의 실행을 중단함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타입의 값을 반환할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반환은 해도 되고 안 해도 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578E75-AE88-4DBE-93D8-4ABD6335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5941F-D87A-465D-A5F5-41D9CBBC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수학에서의 쓰임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81F3D-07B3-4C78-8F84-AD0740E8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중학교와 고등학교의 과정에서 배우는 </a:t>
            </a:r>
            <a:r>
              <a:rPr lang="en-US" altLang="ko-KR" dirty="0"/>
              <a:t>f(x)</a:t>
            </a:r>
            <a:r>
              <a:rPr lang="ko-KR" altLang="en-US" dirty="0"/>
              <a:t>와 거의 비슷함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f(x) = x+1</a:t>
            </a:r>
            <a:r>
              <a:rPr lang="ko-KR" altLang="en-US" dirty="0"/>
              <a:t>일 때</a:t>
            </a:r>
            <a:r>
              <a:rPr lang="en-US" altLang="ko-KR" dirty="0"/>
              <a:t>, x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면 </a:t>
            </a:r>
            <a:r>
              <a:rPr lang="en-US" altLang="ko-KR" dirty="0"/>
              <a:t>f(1)</a:t>
            </a:r>
            <a:r>
              <a:rPr lang="ko-KR" altLang="en-US" dirty="0"/>
              <a:t>의 값은 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/>
              <a:t>x+1</a:t>
            </a:r>
            <a:r>
              <a:rPr lang="ko-KR" altLang="en-US" dirty="0"/>
              <a:t>을 반환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51065-1082-46DC-8A12-FCFA4EA9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BD672-FED1-4525-A75D-2AEEEBFC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42499-2DC7-4202-8D5D-7C7029D6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31" y="4160242"/>
            <a:ext cx="10515600" cy="200763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둘 다 결과는 같음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1BA029-D531-47CE-A429-9E499839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A4A28A-E6EA-4E58-9FA5-88F76D113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822" y="1474237"/>
            <a:ext cx="3773149" cy="24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901A3-784E-4AA5-B1EF-B37802DD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14F10-EF03-4425-98C0-5B35C0E3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6103"/>
            <a:ext cx="10515600" cy="1720859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함수를 바로 사용하거나</a:t>
            </a:r>
            <a:r>
              <a:rPr lang="en-US" altLang="ko-KR" dirty="0"/>
              <a:t>, </a:t>
            </a:r>
            <a:r>
              <a:rPr lang="ko-KR" altLang="en-US" dirty="0"/>
              <a:t>변수에 초기화 하여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4EE078-8041-402A-9CA2-162B4109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FA114C-2965-4883-B9C1-C9561964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694" y="1147067"/>
            <a:ext cx="3619675" cy="320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1156</Words>
  <Application>Microsoft Office PowerPoint</Application>
  <PresentationFormat>와이드스크린</PresentationFormat>
  <Paragraphs>265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맑은 고딕</vt:lpstr>
      <vt:lpstr>Arial</vt:lpstr>
      <vt:lpstr>Wingdings</vt:lpstr>
      <vt:lpstr>Office 테마</vt:lpstr>
      <vt:lpstr>JavaScript</vt:lpstr>
      <vt:lpstr>PowerPoint 프레젠테이션</vt:lpstr>
      <vt:lpstr>Part 1. 함수(Function)</vt:lpstr>
      <vt:lpstr>함수</vt:lpstr>
      <vt:lpstr>함수 – 문법</vt:lpstr>
      <vt:lpstr>함수 – 반환</vt:lpstr>
      <vt:lpstr>함수 – 수학에서의 쓰임</vt:lpstr>
      <vt:lpstr>함수 – 예제</vt:lpstr>
      <vt:lpstr>함수 – 호출</vt:lpstr>
      <vt:lpstr>함수를 왜 사용해야 할까요?</vt:lpstr>
      <vt:lpstr>PowerPoint 프레젠테이션</vt:lpstr>
      <vt:lpstr>함수 – 값으로써 함수</vt:lpstr>
      <vt:lpstr>함수 – 1급 시민(first-class citizens)</vt:lpstr>
      <vt:lpstr>함수 – 기명함수(Named function)</vt:lpstr>
      <vt:lpstr>PowerPoint 프레젠테이션</vt:lpstr>
      <vt:lpstr>함수 – 익명함수(Anonymous function)</vt:lpstr>
      <vt:lpstr>PowerPoint 프레젠테이션</vt:lpstr>
      <vt:lpstr>PowerPoint 프레젠테이션</vt:lpstr>
      <vt:lpstr>익명함수는 언제 사용해야 할까요?</vt:lpstr>
      <vt:lpstr>메모리 구조</vt:lpstr>
      <vt:lpstr>함수 – 익명함수를 사용하는 이유</vt:lpstr>
      <vt:lpstr>함수 밖에서 var myFunc = add();라고 선언하면 전역변수 아닌가요?  그런데 왜 다른 패키지에서는 사용할 수가 없나요?</vt:lpstr>
      <vt:lpstr>함수 – 다른 파일에서의 변수 호출</vt:lpstr>
      <vt:lpstr>함수 – 즉시 실행 함수(Immediately-invoked function)</vt:lpstr>
      <vt:lpstr>함수 – 즉시 실행 함수를 사용하는 이유</vt:lpstr>
      <vt:lpstr>Part 2. 스코프(Scope)</vt:lpstr>
      <vt:lpstr>스코프</vt:lpstr>
      <vt:lpstr>스코프 – 함수의 유효 범위(Function scope)</vt:lpstr>
      <vt:lpstr>스코프 – 함수의 유효 범위(Function scope)</vt:lpstr>
      <vt:lpstr>PowerPoint 프레젠테이션</vt:lpstr>
      <vt:lpstr>이의 있소! Line 5에서는 아직 지역변수 x, y를 선언하기 전이기 때문에 함수 밖에 있는 전역변수 x, y가 출력되어야 하지 않습니까?!</vt:lpstr>
      <vt:lpstr>좋은 지적입니다만…</vt:lpstr>
      <vt:lpstr>스코프 – 함수 호이스팅(Function hoisting)</vt:lpstr>
      <vt:lpstr>스코프 – 추가로... 변수 재선언</vt:lpstr>
      <vt:lpstr>스코프 – 클로저(Closure)</vt:lpstr>
      <vt:lpstr>스코프 – 클로저(Closure) 기본 예제</vt:lpstr>
      <vt:lpstr>스코프 – 클로저(Closure)를 사용하지 않았을 때</vt:lpstr>
      <vt:lpstr>스코프 – 클로저(Closure) 메모리 회수</vt:lpstr>
      <vt:lpstr>Part 3. 과제</vt:lpstr>
      <vt:lpstr>과제1 – f(g(X))</vt:lpstr>
      <vt:lpstr>과제1 – f(g(X)) 출력 예시</vt:lpstr>
      <vt:lpstr>과제2 – 렉시컬 스코프</vt:lpstr>
      <vt:lpstr>과제3 – 메모리 회수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해준 고</dc:creator>
  <cp:lastModifiedBy>Windows 사용자</cp:lastModifiedBy>
  <cp:revision>240</cp:revision>
  <dcterms:created xsi:type="dcterms:W3CDTF">2019-03-10T09:22:48Z</dcterms:created>
  <dcterms:modified xsi:type="dcterms:W3CDTF">2019-05-13T09:25:10Z</dcterms:modified>
</cp:coreProperties>
</file>