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92" r:id="rId16"/>
    <p:sldId id="386" r:id="rId17"/>
    <p:sldId id="387" r:id="rId18"/>
    <p:sldId id="388" r:id="rId19"/>
    <p:sldId id="389" r:id="rId20"/>
    <p:sldId id="390" r:id="rId21"/>
    <p:sldId id="391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2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2019. 05. 20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- 8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A8668-9D7B-4E77-818D-F8D53A01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프로퍼티 참조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1ECA6-5BF6-41BF-90E0-77D19BE6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객체이름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프로퍼티이름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또는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객체이름</a:t>
            </a:r>
            <a:r>
              <a:rPr lang="en-US" altLang="ko-KR" dirty="0">
                <a:solidFill>
                  <a:srgbClr val="FF0000"/>
                </a:solidFill>
              </a:rPr>
              <a:t>[“</a:t>
            </a:r>
            <a:r>
              <a:rPr lang="ko-KR" altLang="en-US" dirty="0" err="1">
                <a:solidFill>
                  <a:srgbClr val="FF0000"/>
                </a:solidFill>
              </a:rPr>
              <a:t>프로퍼티이름</a:t>
            </a:r>
            <a:r>
              <a:rPr lang="en-US" altLang="ko-KR" dirty="0">
                <a:solidFill>
                  <a:srgbClr val="FF0000"/>
                </a:solidFill>
              </a:rPr>
              <a:t>”]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0A117-F97D-4037-8C25-DBADA9B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8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97E37-E58E-4CB9-9054-8654C096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프로퍼티 참조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2C320-6723-46CD-8F3F-48DC0DFB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4EB24-0504-49C9-A3B8-C309F6A5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52" y="1169324"/>
            <a:ext cx="4722896" cy="5056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3FF3B-750B-46E6-B3BC-956D4874A0CC}"/>
              </a:ext>
            </a:extLst>
          </p:cNvPr>
          <p:cNvSpPr txBox="1"/>
          <p:nvPr/>
        </p:nvSpPr>
        <p:spPr>
          <a:xfrm>
            <a:off x="2625753" y="6268651"/>
            <a:ext cx="730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Line 18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;</a:t>
            </a:r>
            <a:r>
              <a:rPr lang="ko-KR" altLang="en-US" sz="2000" b="1" dirty="0"/>
              <a:t>을 깜빡했다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586CB3-EDC1-471E-AE3F-B8E3403F91AE}"/>
              </a:ext>
            </a:extLst>
          </p:cNvPr>
          <p:cNvSpPr/>
          <p:nvPr/>
        </p:nvSpPr>
        <p:spPr>
          <a:xfrm>
            <a:off x="4198177" y="5647179"/>
            <a:ext cx="1185586" cy="501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7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0099-7CF6-4016-9F0D-59044848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메소드 참조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E32E0-E559-4F22-8723-D94D36DA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객체이름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C0F5-7710-4332-AE08-B318BC97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5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5B917-0884-416B-897D-0E49702D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메소드 참조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A596-B94B-4EE0-9ADF-9BA5BDC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D72D7-F785-42EF-8E06-BC02412A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66" y="1156887"/>
            <a:ext cx="6083068" cy="5081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93BE7-67E4-4801-93C7-ACD593DFC4D5}"/>
              </a:ext>
            </a:extLst>
          </p:cNvPr>
          <p:cNvSpPr txBox="1"/>
          <p:nvPr/>
        </p:nvSpPr>
        <p:spPr>
          <a:xfrm>
            <a:off x="2625753" y="6268651"/>
            <a:ext cx="730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Line 18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;</a:t>
            </a:r>
            <a:r>
              <a:rPr lang="ko-KR" altLang="en-US" sz="2000" b="1" dirty="0"/>
              <a:t>을 깜빡했다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26BA3-FAC4-4EA3-AB8C-AF0C3CF511FE}"/>
              </a:ext>
            </a:extLst>
          </p:cNvPr>
          <p:cNvSpPr/>
          <p:nvPr/>
        </p:nvSpPr>
        <p:spPr>
          <a:xfrm>
            <a:off x="3594055" y="5617029"/>
            <a:ext cx="5447308" cy="58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6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8F4C5-7178-41E7-A8AF-B02B1DE7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생성자를 이용한 객체 생성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DFDBD-AE1D-4028-906C-59EFA86F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연산자를 사용하여 객체를 생성하고 초기화할 수 있음</a:t>
            </a:r>
            <a:endParaRPr lang="en-US" altLang="ko-KR" dirty="0"/>
          </a:p>
          <a:p>
            <a:r>
              <a:rPr lang="ko-KR" altLang="en-US" dirty="0"/>
              <a:t>이 때 사용되는 함수를 </a:t>
            </a:r>
            <a:r>
              <a:rPr lang="ko-KR" altLang="en-US" dirty="0">
                <a:solidFill>
                  <a:srgbClr val="FF0000"/>
                </a:solidFill>
              </a:rPr>
              <a:t>생성자</a:t>
            </a:r>
            <a:r>
              <a:rPr lang="en-US" altLang="ko-KR" dirty="0">
                <a:solidFill>
                  <a:srgbClr val="FF0000"/>
                </a:solidFill>
              </a:rPr>
              <a:t>(Constructor)</a:t>
            </a:r>
            <a:r>
              <a:rPr lang="ko-KR" altLang="en-US" dirty="0"/>
              <a:t>라 함</a:t>
            </a:r>
            <a:endParaRPr lang="en-US" altLang="ko-KR" dirty="0"/>
          </a:p>
          <a:p>
            <a:r>
              <a:rPr lang="ko-KR" altLang="en-US" dirty="0"/>
              <a:t>이를 통해 생성된 변수를 </a:t>
            </a:r>
            <a:r>
              <a:rPr lang="ko-KR" altLang="en-US" dirty="0">
                <a:solidFill>
                  <a:srgbClr val="FF0000"/>
                </a:solidFill>
              </a:rPr>
              <a:t>인스턴스</a:t>
            </a:r>
            <a:r>
              <a:rPr lang="en-US" altLang="ko-KR" dirty="0">
                <a:solidFill>
                  <a:srgbClr val="FF0000"/>
                </a:solidFill>
              </a:rPr>
              <a:t>(Instance)</a:t>
            </a:r>
            <a:r>
              <a:rPr lang="ko-KR" altLang="en-US" dirty="0">
                <a:solidFill>
                  <a:srgbClr val="FF0000"/>
                </a:solidFill>
              </a:rPr>
              <a:t> 변수</a:t>
            </a:r>
            <a:r>
              <a:rPr lang="ko-KR" altLang="en-US" dirty="0"/>
              <a:t>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var </a:t>
            </a:r>
            <a:r>
              <a:rPr lang="ko-KR" altLang="en-US" dirty="0" err="1">
                <a:solidFill>
                  <a:srgbClr val="FF0000"/>
                </a:solidFill>
              </a:rPr>
              <a:t>인스턴스변수이름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new</a:t>
            </a:r>
            <a:r>
              <a:rPr lang="ko-KR" altLang="en-US" dirty="0">
                <a:solidFill>
                  <a:srgbClr val="FF0000"/>
                </a:solidFill>
              </a:rPr>
              <a:t> 객체이름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46AE4-E6ED-4DE1-8844-E687D07B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0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ABF7D-23D0-4A7D-8874-B8E41CC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7AD92-64FB-422E-9B76-61953CF1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dirty="0"/>
              <a:t>붕어빵 가게 사장님이 </a:t>
            </a:r>
            <a:r>
              <a:rPr lang="en-US" altLang="ko-KR" dirty="0"/>
              <a:t>‘</a:t>
            </a:r>
            <a:r>
              <a:rPr lang="ko-KR" altLang="en-US" dirty="0"/>
              <a:t>나는 붕어빵을 만들 거야</a:t>
            </a:r>
            <a:r>
              <a:rPr lang="en-US" altLang="ko-KR" dirty="0"/>
              <a:t>!’</a:t>
            </a:r>
            <a:r>
              <a:rPr lang="ko-KR" altLang="en-US" dirty="0"/>
              <a:t>라고 생각할 때의 붕어빵이 객체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/>
            <a:r>
              <a:rPr lang="ko-KR" altLang="en-US" dirty="0"/>
              <a:t>붕어빵 가게 사장님이 붕어빵을 만들기 위해 만든 붕어빵 틀이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</a:p>
          <a:p>
            <a:pPr lvl="1"/>
            <a:r>
              <a:rPr lang="ko-KR" altLang="en-US" dirty="0"/>
              <a:t>붕어빵 가게 사장님이 붕어빵 틀에 반죽을 붓고 완성된 붕어빵이 인스턴스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D5FCF-133D-4729-9BCF-59A58E14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4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3C7B-D2DF-4E7A-A48A-D4DDFA6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생성자를 이용한 객체 생성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8A879-9209-4F41-AD88-B2AA41CA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9A564-B680-4B40-9D52-3E8ABB4F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43" y="2074191"/>
            <a:ext cx="8274313" cy="986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2CF7C-F648-48EA-B776-DC3F9E83A2EC}"/>
              </a:ext>
            </a:extLst>
          </p:cNvPr>
          <p:cNvSpPr txBox="1"/>
          <p:nvPr/>
        </p:nvSpPr>
        <p:spPr>
          <a:xfrm>
            <a:off x="3074067" y="3797468"/>
            <a:ext cx="604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Date</a:t>
            </a:r>
            <a:r>
              <a:rPr lang="ko-KR" altLang="en-US" sz="2000" b="1" dirty="0"/>
              <a:t>는 원래부터 자바스크립트에 있는 객체임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079D9C-24F9-46B7-8A59-EA5D1FC5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26" y="4934513"/>
            <a:ext cx="5470544" cy="7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D924C-B7E2-4596-93CD-FCD348E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프로토타입 </a:t>
            </a:r>
            <a:r>
              <a:rPr lang="en-US" altLang="ko-KR" dirty="0"/>
              <a:t>– </a:t>
            </a:r>
            <a:r>
              <a:rPr lang="ko-KR" altLang="en-US" dirty="0"/>
              <a:t>상속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F6886-1059-462B-9321-C20CDFD9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상속이란 자식 클래스가 부모 클래스의 특성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와 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물려받는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언어들은 위와 같이 클래스 기반</a:t>
            </a:r>
            <a:r>
              <a:rPr lang="en-US" altLang="ko-KR" dirty="0"/>
              <a:t>(class-based)</a:t>
            </a:r>
            <a:r>
              <a:rPr lang="ko-KR" altLang="en-US" dirty="0"/>
              <a:t>의 객체지향언어임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자바스크립트는 프로토타입 기반</a:t>
            </a:r>
            <a:r>
              <a:rPr lang="en-US" altLang="ko-KR" dirty="0"/>
              <a:t>(prototype-based)</a:t>
            </a:r>
            <a:r>
              <a:rPr lang="ko-KR" altLang="en-US" dirty="0"/>
              <a:t>의 객체지향언어임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자바스크립트에서는 </a:t>
            </a:r>
            <a:r>
              <a:rPr lang="ko-KR" altLang="en-US" dirty="0">
                <a:solidFill>
                  <a:srgbClr val="FF0000"/>
                </a:solidFill>
              </a:rPr>
              <a:t>현재 존재하고 있는 객체를 프로토타입으로 사용하여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해당 객체를 복제하여 재사용하는 것</a:t>
            </a:r>
            <a:r>
              <a:rPr lang="ko-KR" altLang="en-US" dirty="0"/>
              <a:t>을 상속이라고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객체는 프로토타입이라는 객체를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객체는 프로토타입으로부터 프로퍼티와 메소드를 상속받음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C411C-2897-4E41-A452-279D4AA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B259-6E14-4E2E-819F-7BB5B9D7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프로토타입 체인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A37E-13A0-4B07-887D-01504CB0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712116" cy="4702725"/>
          </a:xfrm>
        </p:spPr>
        <p:txBody>
          <a:bodyPr/>
          <a:lstStyle/>
          <a:p>
            <a:r>
              <a:rPr lang="ko-KR" altLang="en-US" dirty="0"/>
              <a:t>자바스크립트에서는 객체 </a:t>
            </a:r>
            <a:r>
              <a:rPr lang="ko-KR" altLang="en-US" dirty="0" err="1"/>
              <a:t>이니셜라이저</a:t>
            </a:r>
            <a:r>
              <a:rPr lang="en-US" altLang="ko-KR" dirty="0"/>
              <a:t>(Initializer)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생성된 같은 타입의 객체들은 모두 같은 프로토타입을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 </a:t>
            </a:r>
            <a:r>
              <a:rPr lang="ko-KR" altLang="en-US" dirty="0"/>
              <a:t>연산자를 사용해 생성한 객체는 생성자의 프로토타입을 자신의 프로토타입으로 상속받음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32A02-AE75-4CA1-87E9-9D15A41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4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1039E-6982-4368-9F35-119F95F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프로토타입 체인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F7F85D-FDA6-484B-A98B-A0D943B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E1208-77E9-4135-9525-E57EBD2D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96" y="4190422"/>
            <a:ext cx="8274313" cy="9863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CE26F1-00A7-44CE-A747-D5D6815C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42" y="1514083"/>
            <a:ext cx="10712116" cy="4702725"/>
          </a:xfrm>
        </p:spPr>
        <p:txBody>
          <a:bodyPr/>
          <a:lstStyle/>
          <a:p>
            <a:pPr algn="just"/>
            <a:r>
              <a:rPr lang="en-US" altLang="ko-KR" dirty="0"/>
              <a:t>day</a:t>
            </a:r>
            <a:r>
              <a:rPr lang="ko-KR" altLang="en-US" dirty="0"/>
              <a:t>라는 객체의 프로토타입은 </a:t>
            </a:r>
            <a:r>
              <a:rPr lang="en-US" altLang="ko-KR" dirty="0" err="1"/>
              <a:t>Date.prototype</a:t>
            </a:r>
            <a:endParaRPr lang="en-US" altLang="ko-KR" dirty="0"/>
          </a:p>
          <a:p>
            <a:pPr algn="just"/>
            <a:r>
              <a:rPr lang="en-US" altLang="ko-KR" dirty="0" err="1"/>
              <a:t>Date.prototype</a:t>
            </a:r>
            <a:r>
              <a:rPr lang="ko-KR" altLang="en-US" dirty="0"/>
              <a:t>의 프로토타입은 </a:t>
            </a:r>
            <a:r>
              <a:rPr lang="en-US" altLang="ko-KR" dirty="0" err="1"/>
              <a:t>Object.prototype</a:t>
            </a:r>
            <a:endParaRPr lang="en-US" altLang="ko-KR" dirty="0"/>
          </a:p>
          <a:p>
            <a:pPr algn="just"/>
            <a:r>
              <a:rPr lang="en-US" altLang="ko-KR" dirty="0" err="1"/>
              <a:t>Object.prototype</a:t>
            </a:r>
            <a:r>
              <a:rPr lang="ko-KR" altLang="en-US" dirty="0"/>
              <a:t>은 프로토타입이 없음</a:t>
            </a:r>
            <a:endParaRPr lang="en-US" altLang="ko-KR" dirty="0"/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사용자가 정의한 객체는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ko-KR" altLang="en-US" dirty="0">
                <a:solidFill>
                  <a:srgbClr val="FF0000"/>
                </a:solidFill>
              </a:rPr>
              <a:t>를 프로토타입으로 가짐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1" algn="just"/>
            <a:r>
              <a:rPr lang="en-US" altLang="ko-KR" dirty="0"/>
              <a:t>C</a:t>
            </a:r>
            <a:r>
              <a:rPr lang="ko-KR" altLang="en-US" dirty="0"/>
              <a:t>언어에서의 </a:t>
            </a:r>
            <a:r>
              <a:rPr lang="ko-KR" altLang="en-US" dirty="0" err="1"/>
              <a:t>보이드</a:t>
            </a:r>
            <a:r>
              <a:rPr lang="ko-KR" altLang="en-US" dirty="0"/>
              <a:t> 포인터</a:t>
            </a:r>
            <a:r>
              <a:rPr lang="en-US" altLang="ko-KR" dirty="0"/>
              <a:t> </a:t>
            </a:r>
            <a:r>
              <a:rPr lang="ko-KR" altLang="en-US" dirty="0"/>
              <a:t>형과 비슷함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30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465707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1258531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객체</a:t>
            </a:r>
            <a:r>
              <a:rPr lang="en-US" altLang="ko-KR" sz="3200" b="1" dirty="0">
                <a:solidFill>
                  <a:schemeClr val="tx1"/>
                </a:solidFill>
              </a:rPr>
              <a:t>(Object)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2">
            <a:extLst>
              <a:ext uri="{FF2B5EF4-FFF2-40B4-BE49-F238E27FC236}">
                <a16:creationId xmlns:a16="http://schemas.microsoft.com/office/drawing/2014/main" id="{72645CA6-D636-42BD-8DA1-EFCB01F520A1}"/>
              </a:ext>
            </a:extLst>
          </p:cNvPr>
          <p:cNvSpPr/>
          <p:nvPr/>
        </p:nvSpPr>
        <p:spPr>
          <a:xfrm>
            <a:off x="4688779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Node.js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A696A-2430-4774-B974-21DF809A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네</a:t>
            </a:r>
            <a:r>
              <a:rPr lang="en-US" altLang="ko-KR" dirty="0">
                <a:solidFill>
                  <a:schemeClr val="bg1"/>
                </a:solidFill>
              </a:rPr>
              <a:t>..? (</a:t>
            </a:r>
            <a:r>
              <a:rPr lang="ko-KR" altLang="en-US" dirty="0">
                <a:solidFill>
                  <a:schemeClr val="bg1"/>
                </a:solidFill>
              </a:rPr>
              <a:t>이해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도 안 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12CB93-8986-431C-A363-7B419AF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6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A696A-2430-4774-B974-21DF809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01" y="1421534"/>
            <a:ext cx="9298598" cy="4014931"/>
          </a:xfrm>
        </p:spPr>
        <p:txBody>
          <a:bodyPr>
            <a:normAutofit/>
          </a:bodyPr>
          <a:lstStyle/>
          <a:p>
            <a:r>
              <a:rPr lang="ko-KR" altLang="en-US" dirty="0"/>
              <a:t>그니까</a:t>
            </a:r>
            <a:r>
              <a:rPr lang="en-US" altLang="ko-KR" dirty="0"/>
              <a:t>… </a:t>
            </a:r>
            <a:r>
              <a:rPr lang="ko-KR" altLang="en-US" dirty="0"/>
              <a:t>인스턴스 변수를 생성하는 과정 자체가 상속입니다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붕어빵 가게 사장님이 붕어빵 틀에 반죽을 붓고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붕어빵을 완성시키는 과정이 상속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붕어빵의 프로토타입은 붕어빵 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12CB93-8986-431C-A363-7B419AF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3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1E7A0-CDE4-4328-A347-AB567EA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프로토타입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3660A-580B-4006-A715-87D15CCF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B1BA9-6B5D-4EC0-955A-5A575649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22" y="1524357"/>
            <a:ext cx="5048555" cy="2959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7B2CF-B598-48FE-954A-ED365A173AA7}"/>
              </a:ext>
            </a:extLst>
          </p:cNvPr>
          <p:cNvSpPr txBox="1"/>
          <p:nvPr/>
        </p:nvSpPr>
        <p:spPr>
          <a:xfrm>
            <a:off x="777378" y="4622693"/>
            <a:ext cx="10637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Person</a:t>
            </a:r>
            <a:r>
              <a:rPr lang="ko-KR" altLang="en-US" sz="2000" b="1" dirty="0"/>
              <a:t>이라는 생성자를 만들고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상속을 통해 </a:t>
            </a:r>
            <a:r>
              <a:rPr lang="en-US" altLang="ko-KR" sz="2000" b="1" dirty="0" err="1"/>
              <a:t>haejun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junwon</a:t>
            </a:r>
            <a:r>
              <a:rPr lang="ko-KR" altLang="en-US" sz="2000" b="1" dirty="0"/>
              <a:t>이라는 인스턴스를 생성함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err="1"/>
              <a:t>haejun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junwon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Person</a:t>
            </a:r>
            <a:r>
              <a:rPr lang="ko-KR" altLang="en-US" sz="2000" b="1" dirty="0"/>
              <a:t>을 프로토타입으로 가짐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886539-0422-4BF8-8727-E581C9B95C9E}"/>
              </a:ext>
            </a:extLst>
          </p:cNvPr>
          <p:cNvSpPr/>
          <p:nvPr/>
        </p:nvSpPr>
        <p:spPr>
          <a:xfrm>
            <a:off x="4087501" y="3165410"/>
            <a:ext cx="4440679" cy="52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4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260-DA81-4140-802E-81BF438C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객체에 프로퍼티와 메소드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696B7-70A4-4ECE-BE59-802AB66D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CA55F-9F6C-44C6-B01D-AA65C1BA022C}"/>
              </a:ext>
            </a:extLst>
          </p:cNvPr>
          <p:cNvSpPr txBox="1"/>
          <p:nvPr/>
        </p:nvSpPr>
        <p:spPr>
          <a:xfrm>
            <a:off x="1008126" y="5219885"/>
            <a:ext cx="1017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gender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eatSomeFood</a:t>
            </a:r>
            <a:r>
              <a:rPr lang="ko-KR" altLang="en-US" sz="2000" b="1" dirty="0"/>
              <a:t>는 </a:t>
            </a:r>
            <a:r>
              <a:rPr lang="en-US" altLang="ko-KR" sz="2000" b="1" dirty="0" err="1"/>
              <a:t>haejun</a:t>
            </a:r>
            <a:r>
              <a:rPr lang="ko-KR" altLang="en-US" sz="2000" b="1" dirty="0"/>
              <a:t>에만 추가되고 다른 인스턴스에는 추가되지 않음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E68DD-9E9D-4C80-9AE5-EF6DC7D1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77" y="1238005"/>
            <a:ext cx="7494645" cy="38452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587DA1-896B-4B64-B670-BC451497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96" y="5756617"/>
            <a:ext cx="7459406" cy="8966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012A23-274A-488D-A166-C92664609CBD}"/>
              </a:ext>
            </a:extLst>
          </p:cNvPr>
          <p:cNvSpPr/>
          <p:nvPr/>
        </p:nvSpPr>
        <p:spPr>
          <a:xfrm>
            <a:off x="2873229" y="3023119"/>
            <a:ext cx="6802616" cy="14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1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2A0CA-42BE-4ABE-84FC-8BF60FD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프로토타입 프로퍼티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2EDA8-35EA-42A7-A46F-BF66444D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061E1-D86C-41A0-A597-78D2A81C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300162"/>
            <a:ext cx="6581775" cy="425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14791-33C4-4509-A1CD-9DF51F3B2FEE}"/>
              </a:ext>
            </a:extLst>
          </p:cNvPr>
          <p:cNvSpPr txBox="1"/>
          <p:nvPr/>
        </p:nvSpPr>
        <p:spPr>
          <a:xfrm>
            <a:off x="1008126" y="5818987"/>
            <a:ext cx="1017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gender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eatSomeFood</a:t>
            </a:r>
            <a:r>
              <a:rPr lang="ko-KR" altLang="en-US" sz="2000" b="1" dirty="0"/>
              <a:t>는 </a:t>
            </a:r>
            <a:r>
              <a:rPr lang="en-US" altLang="ko-KR" sz="2000" b="1" dirty="0" err="1"/>
              <a:t>haejun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junwon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둘 다 추가됨</a:t>
            </a:r>
            <a:endParaRPr lang="en-US" altLang="ko-KR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00220-855F-4CC0-8D39-5A320B8ED28F}"/>
              </a:ext>
            </a:extLst>
          </p:cNvPr>
          <p:cNvSpPr/>
          <p:nvPr/>
        </p:nvSpPr>
        <p:spPr>
          <a:xfrm>
            <a:off x="3237123" y="2581755"/>
            <a:ext cx="6084159" cy="137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D447-AB9A-46E5-84FE-0C80B5FE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95841-258C-4638-9C75-AB0E31B3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this</a:t>
            </a:r>
            <a:r>
              <a:rPr lang="ko-KR" altLang="en-US" dirty="0"/>
              <a:t>가 사용된 영역을 포함하고 있는 객체를 가리킴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Person</a:t>
            </a:r>
            <a:r>
              <a:rPr lang="ko-KR" altLang="en-US" dirty="0"/>
              <a:t>이라는 객체 안에서 </a:t>
            </a:r>
            <a:r>
              <a:rPr lang="en-US" altLang="ko-KR" dirty="0"/>
              <a:t>this</a:t>
            </a:r>
            <a:r>
              <a:rPr lang="ko-KR" altLang="en-US" dirty="0"/>
              <a:t>를 사용하면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Person</a:t>
            </a:r>
            <a:r>
              <a:rPr lang="ko-KR" altLang="en-US" dirty="0"/>
              <a:t>을 가리킴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34A1B-9DFF-41E4-94EA-9AF345B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5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B6C77-57CF-4D00-A095-2E5C684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프로퍼티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9FF34-027D-40BB-978C-FA27A8C6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delete</a:t>
            </a:r>
            <a:r>
              <a:rPr lang="ko-KR" altLang="en-US" dirty="0">
                <a:solidFill>
                  <a:srgbClr val="FF0000"/>
                </a:solidFill>
              </a:rPr>
              <a:t> 객체이름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프로퍼티이름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값 뿐만이 아니라 프로퍼티 자체가 삭제됨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CCF3E-1753-4414-B36A-AB5FB64D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9AB6-52B7-4EA8-A04D-E0E0ED5B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프로퍼티 삭제 예시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38040-B622-4B15-A3AE-255AE3A9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D431D-FD8B-4BFD-9CAC-F607022A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3" y="1191236"/>
            <a:ext cx="7052833" cy="3803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037A6-3DA4-4F25-84D2-4798B481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76" y="5666764"/>
            <a:ext cx="5245245" cy="5560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8964E3-76BF-4640-AB48-73E07457C24D}"/>
              </a:ext>
            </a:extLst>
          </p:cNvPr>
          <p:cNvSpPr/>
          <p:nvPr/>
        </p:nvSpPr>
        <p:spPr>
          <a:xfrm>
            <a:off x="3050332" y="4245429"/>
            <a:ext cx="1745603" cy="29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8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2.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Node.js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2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DC1B-BDBF-498D-9E58-2674030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4579E-CA93-47D7-BC41-4EC37A51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엔진에 기반해 만들어진 서버사이드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ko-KR" altLang="en-US" dirty="0"/>
              <a:t>플랫폼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로 인해 자바스크립트는 더 이상 웹 브라우저에만 사용되지 않게 되었음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7098B-CD16-4973-BA97-0F6B8883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AA48AE2-3689-40E3-B9D7-993323E20EB2}"/>
              </a:ext>
            </a:extLst>
          </p:cNvPr>
          <p:cNvSpPr/>
          <p:nvPr/>
        </p:nvSpPr>
        <p:spPr>
          <a:xfrm>
            <a:off x="2552986" y="2578542"/>
            <a:ext cx="1187116" cy="11871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1216A5F0-9311-4E2F-9CF8-BAD091C54FAD}"/>
              </a:ext>
            </a:extLst>
          </p:cNvPr>
          <p:cNvSpPr/>
          <p:nvPr/>
        </p:nvSpPr>
        <p:spPr>
          <a:xfrm>
            <a:off x="8451898" y="2578542"/>
            <a:ext cx="1187116" cy="11871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62CE301-B2D0-40F4-9BB6-40613D459EEB}"/>
              </a:ext>
            </a:extLst>
          </p:cNvPr>
          <p:cNvSpPr/>
          <p:nvPr/>
        </p:nvSpPr>
        <p:spPr>
          <a:xfrm>
            <a:off x="5502441" y="717657"/>
            <a:ext cx="1187116" cy="11871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AF4271AA-080B-46BC-BA44-527450CD0510}"/>
              </a:ext>
            </a:extLst>
          </p:cNvPr>
          <p:cNvSpPr/>
          <p:nvPr/>
        </p:nvSpPr>
        <p:spPr>
          <a:xfrm>
            <a:off x="6978314" y="1637914"/>
            <a:ext cx="1187116" cy="11871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33F9295F-03CA-4187-9EC1-2FF0745F090F}"/>
              </a:ext>
            </a:extLst>
          </p:cNvPr>
          <p:cNvSpPr/>
          <p:nvPr/>
        </p:nvSpPr>
        <p:spPr>
          <a:xfrm>
            <a:off x="3875313" y="1637914"/>
            <a:ext cx="1187116" cy="11871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FB6A-7642-4155-BFDF-C6AFC0A4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–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AE64C-2842-482C-801E-34CBF2A2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Packaged Modules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로 만들어진 모듈을 인터넷에서 받아서 설치해주는 패키지 매니저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ko-KR" altLang="en-US" dirty="0"/>
              <a:t>으로 인해 </a:t>
            </a:r>
            <a:r>
              <a:rPr lang="en-US" altLang="ko-KR" dirty="0"/>
              <a:t>Node.js</a:t>
            </a:r>
            <a:r>
              <a:rPr lang="ko-KR" altLang="en-US" dirty="0"/>
              <a:t>의 모듈의 수가 굉장히 많기 때문에 생산성이 증가함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9538A-3E78-4E98-93E5-CB56FE2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0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FAEECC-0B64-4DF2-955E-F2AE9BB8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00D6-F5C0-4D0F-8493-C792EDE0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12" y="0"/>
            <a:ext cx="162877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1BE3-640A-44A8-B98C-37CEA8A371B5}"/>
              </a:ext>
            </a:extLst>
          </p:cNvPr>
          <p:cNvSpPr/>
          <p:nvPr/>
        </p:nvSpPr>
        <p:spPr>
          <a:xfrm>
            <a:off x="5281612" y="1698172"/>
            <a:ext cx="1628775" cy="709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4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DB35-B4BA-46F7-8F2F-0BEE199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–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886E2-4163-44C1-8470-2A2FAE37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쓰레드</a:t>
            </a:r>
            <a:endParaRPr lang="en-US" altLang="ko-KR" dirty="0"/>
          </a:p>
          <a:p>
            <a:pPr lvl="1"/>
            <a:r>
              <a:rPr lang="en-US" altLang="ko-KR" dirty="0"/>
              <a:t>Intel</a:t>
            </a:r>
            <a:r>
              <a:rPr lang="ko-KR" altLang="en-US" dirty="0"/>
              <a:t>의 </a:t>
            </a:r>
            <a:r>
              <a:rPr lang="en-US" altLang="ko-KR" dirty="0"/>
              <a:t>i7–7700K</a:t>
            </a:r>
            <a:r>
              <a:rPr lang="ko-KR" altLang="en-US" dirty="0"/>
              <a:t>의 경우</a:t>
            </a:r>
            <a:r>
              <a:rPr lang="en-US" altLang="ko-KR" dirty="0"/>
              <a:t>, 4</a:t>
            </a:r>
            <a:r>
              <a:rPr lang="ko-KR" altLang="en-US" dirty="0"/>
              <a:t>코어 </a:t>
            </a:r>
            <a:r>
              <a:rPr lang="en-US" altLang="ko-KR" dirty="0"/>
              <a:t>8</a:t>
            </a:r>
            <a:r>
              <a:rPr lang="ko-KR" altLang="en-US" dirty="0"/>
              <a:t>쓰레드이지만 </a:t>
            </a:r>
            <a:r>
              <a:rPr lang="en-US" altLang="ko-KR" dirty="0"/>
              <a:t>8</a:t>
            </a:r>
            <a:r>
              <a:rPr lang="ko-KR" altLang="en-US" dirty="0"/>
              <a:t>쓰레드를 다 사용하려면 멀티 쓰레드         프로그래밍을 해야 함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멀티 쓰레드 프로그래밍은 매우 어려워서 생산성이 저하됨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비동기식 </a:t>
            </a:r>
            <a:r>
              <a:rPr lang="en-US" altLang="ko-KR" dirty="0"/>
              <a:t>I/O</a:t>
            </a:r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는 단일 쓰레드를 사용하는 대신에 비동기 </a:t>
            </a:r>
            <a:r>
              <a:rPr lang="en-US" altLang="ko-KR" dirty="0"/>
              <a:t>I/O</a:t>
            </a:r>
            <a:r>
              <a:rPr lang="ko-KR" altLang="en-US" dirty="0"/>
              <a:t>를 지원함</a:t>
            </a:r>
            <a:endParaRPr lang="en-US" altLang="ko-KR" dirty="0"/>
          </a:p>
          <a:p>
            <a:pPr lvl="1"/>
            <a:r>
              <a:rPr lang="ko-KR" altLang="en-US" dirty="0"/>
              <a:t>입력을 받는 과정은 매우 느리기 때문에</a:t>
            </a:r>
            <a:r>
              <a:rPr lang="en-US" altLang="ko-KR" dirty="0"/>
              <a:t>, </a:t>
            </a:r>
            <a:r>
              <a:rPr lang="ko-KR" altLang="en-US" dirty="0"/>
              <a:t>동기식의 경우</a:t>
            </a:r>
            <a:r>
              <a:rPr lang="en-US" altLang="ko-KR" dirty="0"/>
              <a:t>, </a:t>
            </a:r>
            <a:r>
              <a:rPr lang="ko-KR" altLang="en-US" dirty="0"/>
              <a:t>입력을 받는 동안</a:t>
            </a:r>
            <a:r>
              <a:rPr lang="en-US" altLang="ko-KR" dirty="0"/>
              <a:t>,</a:t>
            </a:r>
            <a:r>
              <a:rPr lang="ko-KR" altLang="en-US" dirty="0"/>
              <a:t> 뒤의 코드를 실행하지 못함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비동기식 </a:t>
            </a:r>
            <a:r>
              <a:rPr lang="en-US" altLang="ko-KR" dirty="0"/>
              <a:t>I/O</a:t>
            </a:r>
            <a:r>
              <a:rPr lang="ko-KR" altLang="en-US" dirty="0"/>
              <a:t>는 입력을 받는 동안 뒤의 코드를 실행함</a:t>
            </a:r>
            <a:endParaRPr lang="en-US" altLang="ko-KR" dirty="0"/>
          </a:p>
          <a:p>
            <a:pPr lvl="1"/>
            <a:r>
              <a:rPr lang="ko-KR" altLang="en-US" dirty="0"/>
              <a:t>이러한 비동기식을 사용하는 함수를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</a:t>
            </a:r>
            <a:r>
              <a:rPr lang="en-US" altLang="ko-KR" b="1" dirty="0"/>
              <a:t>(Callback Function)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4ADD4-D2F8-44E4-ACD3-DC99D1A3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7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E060-72AE-4C7F-BBED-3BA9C2D6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– </a:t>
            </a:r>
            <a:r>
              <a:rPr lang="ko-KR" altLang="en-US" dirty="0"/>
              <a:t>사용하면 좋은 곳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53858-A72C-4287-9EC9-161D7DE2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입출력을 하는 경우가 많은 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실시간</a:t>
            </a:r>
            <a:r>
              <a:rPr lang="en-US" altLang="ko-KR" dirty="0"/>
              <a:t>(</a:t>
            </a:r>
            <a:r>
              <a:rPr lang="ko-KR" altLang="en-US" dirty="0"/>
              <a:t>스트리밍</a:t>
            </a:r>
            <a:r>
              <a:rPr lang="en-US" altLang="ko-KR" dirty="0"/>
              <a:t>)</a:t>
            </a:r>
            <a:r>
              <a:rPr lang="ko-KR" altLang="en-US" dirty="0"/>
              <a:t>으로 다루어야 하는 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단일 쓰레드이기 때문에 </a:t>
            </a:r>
            <a:r>
              <a:rPr lang="en-US" altLang="ko-KR" dirty="0"/>
              <a:t>CPU</a:t>
            </a:r>
            <a:r>
              <a:rPr lang="ko-KR" altLang="en-US" dirty="0"/>
              <a:t>를 많이 사용해야 하는 곳에는 적합하지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FDD1D-BAE6-4A70-9026-AF698ED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3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4C4A3-78E6-4089-81FA-8802DBAF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Hello,</a:t>
            </a:r>
            <a:r>
              <a:rPr lang="ko-KR" altLang="en-US" dirty="0"/>
              <a:t> </a:t>
            </a: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A2F94-EE5D-4CBF-9458-432C99E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160FF-573D-407E-A433-B8BEAF11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20" y="2510755"/>
            <a:ext cx="6404759" cy="9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7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FAEECC-0B64-4DF2-955E-F2AE9BB8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7239C-A283-4A67-8653-284F1C74CF9D}"/>
              </a:ext>
            </a:extLst>
          </p:cNvPr>
          <p:cNvSpPr txBox="1"/>
          <p:nvPr/>
        </p:nvSpPr>
        <p:spPr>
          <a:xfrm>
            <a:off x="2643673" y="2864498"/>
            <a:ext cx="6904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??????????????????????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5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FAEECC-0B64-4DF2-955E-F2AE9BB8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7239C-A283-4A67-8653-284F1C74CF9D}"/>
              </a:ext>
            </a:extLst>
          </p:cNvPr>
          <p:cNvSpPr txBox="1"/>
          <p:nvPr/>
        </p:nvSpPr>
        <p:spPr>
          <a:xfrm>
            <a:off x="2643673" y="2705725"/>
            <a:ext cx="69046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사실 우리는 이때까지 </a:t>
            </a:r>
            <a:r>
              <a:rPr lang="en-US" altLang="ko-KR" sz="4400" b="1" dirty="0">
                <a:solidFill>
                  <a:schemeClr val="bg1"/>
                </a:solidFill>
              </a:rPr>
              <a:t>Node.js</a:t>
            </a:r>
            <a:r>
              <a:rPr lang="ko-KR" altLang="en-US" sz="4400" b="1" dirty="0">
                <a:solidFill>
                  <a:schemeClr val="bg1"/>
                </a:solidFill>
              </a:rPr>
              <a:t>를 하고 있었음</a:t>
            </a:r>
          </a:p>
        </p:txBody>
      </p:sp>
    </p:spTree>
    <p:extLst>
      <p:ext uri="{BB962C8B-B14F-4D97-AF65-F5344CB8AC3E}">
        <p14:creationId xmlns:p14="http://schemas.microsoft.com/office/powerpoint/2010/main" val="2584414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6968F-1348-42C6-AC18-75896700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/>
          <a:lstStyle/>
          <a:p>
            <a:r>
              <a:rPr lang="en-US" altLang="ko-KR" dirty="0"/>
              <a:t>Node.js – Hello, World!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BDED-CA33-485D-8414-53CB15C3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서버를 만들기 위해서는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번호를 입력해야 함</a:t>
            </a:r>
            <a:endParaRPr lang="en-US" altLang="ko-KR" dirty="0"/>
          </a:p>
          <a:p>
            <a:r>
              <a:rPr lang="ko-KR" altLang="en-US" dirty="0"/>
              <a:t>그러나 우리는 둘 다 입력하지 않았음</a:t>
            </a:r>
            <a:endParaRPr lang="en-US" altLang="ko-KR" dirty="0"/>
          </a:p>
          <a:p>
            <a:r>
              <a:rPr lang="ko-KR" altLang="en-US" dirty="0"/>
              <a:t>때문에 </a:t>
            </a:r>
            <a:r>
              <a:rPr lang="en-US" altLang="ko-KR" dirty="0"/>
              <a:t>Default </a:t>
            </a:r>
            <a:r>
              <a:rPr lang="ko-KR" altLang="en-US" dirty="0"/>
              <a:t>값인 </a:t>
            </a:r>
            <a:r>
              <a:rPr lang="en-US" altLang="ko-KR" dirty="0"/>
              <a:t>127.0.0.1</a:t>
            </a:r>
            <a:r>
              <a:rPr lang="ko-KR" altLang="en-US" dirty="0"/>
              <a:t>이라는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49228</a:t>
            </a:r>
            <a:r>
              <a:rPr lang="ko-KR" altLang="en-US" dirty="0"/>
              <a:t>이라는 랜덤 </a:t>
            </a:r>
            <a:r>
              <a:rPr lang="en-US" altLang="ko-KR" dirty="0"/>
              <a:t>Port</a:t>
            </a:r>
            <a:r>
              <a:rPr lang="ko-KR" altLang="en-US" dirty="0"/>
              <a:t>로 연결됨</a:t>
            </a:r>
            <a:endParaRPr lang="en-US" altLang="ko-KR" dirty="0"/>
          </a:p>
          <a:p>
            <a:pPr lvl="1"/>
            <a:r>
              <a:rPr lang="en-US" altLang="ko-KR" dirty="0"/>
              <a:t>127.0.0.1</a:t>
            </a:r>
            <a:r>
              <a:rPr lang="ko-KR" altLang="en-US" dirty="0"/>
              <a:t>은 </a:t>
            </a:r>
            <a:r>
              <a:rPr lang="en-US" altLang="ko-KR" dirty="0"/>
              <a:t>Loopback IP</a:t>
            </a:r>
            <a:r>
              <a:rPr lang="ko-KR" altLang="en-US" dirty="0"/>
              <a:t>로 자기 자신을 가리킴 </a:t>
            </a:r>
            <a:r>
              <a:rPr lang="en-US" altLang="ko-KR" dirty="0"/>
              <a:t>(Localhost</a:t>
            </a:r>
            <a:r>
              <a:rPr lang="ko-KR" altLang="en-US" dirty="0"/>
              <a:t>라고도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09BF5-678D-4A82-BA8B-73E4870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CFA0A-2DE7-4AFA-B415-B81B0EB2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90" y="4086810"/>
            <a:ext cx="7740419" cy="8371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69FD3C-D29D-42B5-9D41-EA9B7E2B4601}"/>
              </a:ext>
            </a:extLst>
          </p:cNvPr>
          <p:cNvSpPr/>
          <p:nvPr/>
        </p:nvSpPr>
        <p:spPr>
          <a:xfrm>
            <a:off x="4805752" y="4304508"/>
            <a:ext cx="1455090" cy="323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17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990B-11B1-46DE-83C8-2E64911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다음 시간에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CE1C8-4288-4E2D-A0EB-D2769803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디스코드</a:t>
            </a:r>
            <a:r>
              <a:rPr lang="ko-KR" altLang="en-US" dirty="0"/>
              <a:t> 봇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D7AAF-F492-4E04-B5EA-ADDD7C88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33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FF8A-345E-421E-85E9-AF315594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20686"/>
            <a:ext cx="8273143" cy="1544972"/>
          </a:xfrm>
        </p:spPr>
        <p:txBody>
          <a:bodyPr>
            <a:normAutofit/>
          </a:bodyPr>
          <a:lstStyle/>
          <a:p>
            <a:r>
              <a:rPr lang="en-US" altLang="ko-KR" b="0" dirty="0"/>
              <a:t>Part 3.</a:t>
            </a:r>
            <a:br>
              <a:rPr lang="en-US" altLang="ko-KR" b="0" dirty="0"/>
            </a:br>
            <a:r>
              <a:rPr lang="ko-KR" altLang="en-US" dirty="0"/>
              <a:t>과제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223C42-744E-4CA9-A53C-D89238F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5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5E91C-CD8D-48E3-B171-2367EDBD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286CF-5268-4CF3-BE47-B7E8D860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 세상에서 명사로 표현할 수 있는 모든 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너도 객체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나도 객체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우리 집 고양이랑 강아지도 객체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내 게임 캐릭터도 객체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강의실 천장에 달려있는 빔 프로젝터도 객체</a:t>
            </a:r>
            <a:endParaRPr lang="en-US" altLang="ko-KR" dirty="0"/>
          </a:p>
          <a:p>
            <a:r>
              <a:rPr lang="ko-KR" altLang="en-US" dirty="0"/>
              <a:t>내가 오늘 점심에 먹었던 밥도 객체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13430-E41A-4425-9179-06FED94E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44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6B64-550E-48AE-B840-4BBF7862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1" y="52670"/>
            <a:ext cx="9983755" cy="986342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누구인가</a:t>
            </a:r>
            <a:r>
              <a:rPr lang="en-US" altLang="ko-KR" dirty="0"/>
              <a:t>? </a:t>
            </a:r>
            <a:r>
              <a:rPr lang="ko-KR" altLang="en-US" dirty="0"/>
              <a:t>누가 기침 소리를 </a:t>
            </a:r>
            <a:r>
              <a:rPr lang="ko-KR" altLang="en-US" dirty="0" err="1"/>
              <a:t>내었는가</a:t>
            </a:r>
            <a:r>
              <a:rPr lang="ko-KR" altLang="en-US" dirty="0"/>
              <a:t> 말이야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52ED9-5B69-4A03-A792-1B8CE37F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자신의 프로필 대한 객체를 만들고 기침을 하는 행동을 재현해보자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객체를 만드는 방식은 위의 나와 있는 방식들 중 원하는 방식으로 만듦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 </a:t>
            </a:r>
            <a:r>
              <a:rPr lang="ko-KR" altLang="en-US" dirty="0"/>
              <a:t>등등 자신에 대한 프로퍼티를 만들고 기침을 하는 함수를 만듦 </a:t>
            </a:r>
            <a:r>
              <a:rPr lang="en-US" altLang="ko-KR" dirty="0"/>
              <a:t>(</a:t>
            </a:r>
            <a:r>
              <a:rPr lang="ko-KR" altLang="en-US" dirty="0"/>
              <a:t>콜록</a:t>
            </a:r>
            <a:r>
              <a:rPr lang="en-US" altLang="ko-KR" dirty="0"/>
              <a:t>! </a:t>
            </a:r>
            <a:r>
              <a:rPr lang="ko-KR" altLang="en-US" dirty="0"/>
              <a:t>콜록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그 외 자신 넣고 싶은 기능들을 추가해보자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en-US" altLang="ko-KR" dirty="0"/>
              <a:t>WhoAreYou.txt</a:t>
            </a:r>
          </a:p>
          <a:p>
            <a:r>
              <a:rPr lang="en-US" altLang="ko-KR" dirty="0"/>
              <a:t>gowns0719@gmail.com</a:t>
            </a:r>
            <a:r>
              <a:rPr lang="ko-KR" altLang="en-US" dirty="0"/>
              <a:t>으로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까지 제출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8BCC5-2098-48C5-92D8-62848B1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79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EA9A5-5146-40FA-BE44-287BF6F1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B6B9D-319B-4B75-ADD7-A809C49E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OOP(Object-Oriented Programming)</a:t>
            </a:r>
          </a:p>
          <a:p>
            <a:r>
              <a:rPr lang="ko-KR" altLang="en-US" dirty="0"/>
              <a:t>프로그램을 수 많은 객체라는 단위로 나누고</a:t>
            </a:r>
            <a:r>
              <a:rPr lang="en-US" altLang="ko-KR" dirty="0"/>
              <a:t>, </a:t>
            </a:r>
            <a:r>
              <a:rPr lang="ko-KR" altLang="en-US" dirty="0"/>
              <a:t>이 객체들의 상호작용으로 서술하는       프로그래밍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객체는 역할을 수행하는 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와 그 상태를 나타내는 프로퍼티</a:t>
            </a:r>
            <a:r>
              <a:rPr lang="en-US" altLang="ko-KR" dirty="0"/>
              <a:t>(</a:t>
            </a:r>
            <a:r>
              <a:rPr lang="ko-KR" altLang="en-US" dirty="0"/>
              <a:t>파라미터 즉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로 이루어져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4E0FC-A17A-447C-9900-40DEA9C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8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CC33-85A0-4189-985A-7BBC65B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136524"/>
            <a:ext cx="8273143" cy="658495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개를 객체 지향 프로그래밍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sz="3200" dirty="0"/>
              <a:t>객체 </a:t>
            </a:r>
            <a:r>
              <a:rPr lang="en-US" altLang="ko-KR" sz="3200" dirty="0"/>
              <a:t>(</a:t>
            </a:r>
            <a:r>
              <a:rPr lang="ko-KR" altLang="en-US" sz="3200" dirty="0"/>
              <a:t>개의 존재 그 자체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Dog</a:t>
            </a:r>
            <a:br>
              <a:rPr lang="en-US" altLang="ko-KR" sz="3200" dirty="0"/>
            </a:br>
            <a:r>
              <a:rPr lang="ko-KR" altLang="en-US" sz="3200" dirty="0"/>
              <a:t>프로퍼티 </a:t>
            </a:r>
            <a:r>
              <a:rPr lang="en-US" altLang="ko-KR" sz="3200" dirty="0"/>
              <a:t>(</a:t>
            </a:r>
            <a:r>
              <a:rPr lang="ko-KR" altLang="en-US" sz="3200" dirty="0"/>
              <a:t>개의 상태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백구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진돗개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살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몸무게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10kg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/>
              <a:t>메소드 </a:t>
            </a:r>
            <a:r>
              <a:rPr lang="en-US" altLang="ko-KR" sz="3200" dirty="0"/>
              <a:t>(</a:t>
            </a:r>
            <a:r>
              <a:rPr lang="ko-KR" altLang="en-US" sz="3200" dirty="0"/>
              <a:t>개가 하는 행동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짖기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먹기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잠자기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75949A-EFDF-41CB-A797-FAB21546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E327-A146-4B15-BAF3-46AB7F0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객체지향의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5874B-798E-472A-B7B3-1398369E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696074" cy="5247238"/>
          </a:xfrm>
        </p:spPr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변수와 함수를 하나의 단위로 묶는 것</a:t>
            </a:r>
            <a:endParaRPr lang="en-US" altLang="ko-KR" dirty="0"/>
          </a:p>
          <a:p>
            <a:pPr lvl="1"/>
            <a:r>
              <a:rPr lang="ko-KR" altLang="en-US" b="1" dirty="0"/>
              <a:t>정보은닉</a:t>
            </a:r>
            <a:r>
              <a:rPr lang="en-US" altLang="ko-KR" b="1" dirty="0"/>
              <a:t>(Information Hiding)</a:t>
            </a:r>
          </a:p>
          <a:p>
            <a:pPr lvl="2"/>
            <a:r>
              <a:rPr lang="ko-KR" altLang="en-US" dirty="0"/>
              <a:t>프로그램의 세부 구현을 외부로 드러나지 않도록 감추는 것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에서는 </a:t>
            </a:r>
            <a:r>
              <a:rPr lang="en-US" altLang="ko-KR" dirty="0"/>
              <a:t>var, let, const</a:t>
            </a:r>
            <a:r>
              <a:rPr lang="ko-KR" altLang="en-US" dirty="0"/>
              <a:t>와 </a:t>
            </a:r>
            <a:r>
              <a:rPr lang="ko-KR" altLang="en-US" dirty="0" err="1"/>
              <a:t>클로저</a:t>
            </a:r>
            <a:r>
              <a:rPr lang="ko-KR" altLang="en-US" dirty="0"/>
              <a:t> 등을 통해 변수나 함수가 원하는 곳에서만 사용될 수 있도록 정의함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자식 클래스가 부모 클래스의 특성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와 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물려받는 것</a:t>
            </a:r>
            <a:endParaRPr lang="en-US" altLang="ko-KR" dirty="0"/>
          </a:p>
          <a:p>
            <a:pPr lvl="1"/>
            <a:r>
              <a:rPr lang="ko-KR" altLang="en-US" dirty="0"/>
              <a:t>상속받은 변수나 함수를 수정하는 경우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(Overring)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r>
              <a:rPr lang="ko-KR" altLang="en-US" dirty="0"/>
              <a:t>객체의 재사용성을 증가시킴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</a:t>
            </a:r>
            <a:r>
              <a:rPr lang="en-US" altLang="ko-KR" dirty="0" err="1"/>
              <a:t>Polymophism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등이 상황에 따라 다른 의미로 해석될 수 있는 것</a:t>
            </a:r>
            <a:endParaRPr lang="en-US" altLang="ko-KR" dirty="0"/>
          </a:p>
          <a:p>
            <a:pPr lvl="1"/>
            <a:r>
              <a:rPr lang="ko-KR" altLang="en-US" dirty="0"/>
              <a:t>개는 멍멍</a:t>
            </a:r>
            <a:r>
              <a:rPr lang="en-US" altLang="ko-KR" dirty="0"/>
              <a:t>, </a:t>
            </a:r>
            <a:r>
              <a:rPr lang="ko-KR" altLang="en-US" dirty="0"/>
              <a:t>고양이는 </a:t>
            </a:r>
            <a:r>
              <a:rPr lang="ko-KR" altLang="en-US" dirty="0" err="1"/>
              <a:t>냐옹냐옹</a:t>
            </a:r>
            <a:r>
              <a:rPr lang="en-US" altLang="ko-KR" dirty="0"/>
              <a:t>, </a:t>
            </a:r>
            <a:r>
              <a:rPr lang="ko-KR" altLang="en-US" dirty="0"/>
              <a:t>개구리는 개굴개굴</a:t>
            </a:r>
            <a:r>
              <a:rPr lang="en-US" altLang="ko-KR" dirty="0"/>
              <a:t>, </a:t>
            </a:r>
            <a:r>
              <a:rPr lang="ko-KR" altLang="en-US" dirty="0"/>
              <a:t>닭은 꼬끼오</a:t>
            </a:r>
            <a:r>
              <a:rPr lang="en-US" altLang="ko-KR" dirty="0"/>
              <a:t>~ </a:t>
            </a:r>
            <a:r>
              <a:rPr lang="ko-KR" altLang="en-US" dirty="0"/>
              <a:t>짖음</a:t>
            </a:r>
            <a:endParaRPr lang="en-US" altLang="ko-KR" dirty="0"/>
          </a:p>
          <a:p>
            <a:pPr lvl="1"/>
            <a:r>
              <a:rPr lang="ko-KR" altLang="en-US" dirty="0"/>
              <a:t>다형성이 없다면</a:t>
            </a:r>
            <a:r>
              <a:rPr lang="en-US" altLang="ko-KR" dirty="0"/>
              <a:t>, </a:t>
            </a:r>
            <a:r>
              <a:rPr lang="ko-KR" altLang="en-US" dirty="0"/>
              <a:t>개도 멍멍</a:t>
            </a:r>
            <a:r>
              <a:rPr lang="en-US" altLang="ko-KR" dirty="0"/>
              <a:t>, </a:t>
            </a:r>
            <a:r>
              <a:rPr lang="ko-KR" altLang="en-US" dirty="0"/>
              <a:t>고양이도 멍멍</a:t>
            </a:r>
            <a:r>
              <a:rPr lang="en-US" altLang="ko-KR" dirty="0"/>
              <a:t>, </a:t>
            </a:r>
            <a:r>
              <a:rPr lang="ko-KR" altLang="en-US" dirty="0"/>
              <a:t>개구리도 멍멍</a:t>
            </a:r>
            <a:r>
              <a:rPr lang="en-US" altLang="ko-KR" dirty="0"/>
              <a:t>, </a:t>
            </a:r>
            <a:r>
              <a:rPr lang="ko-KR" altLang="en-US" dirty="0"/>
              <a:t>닭도 멍멍 짖음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94C45-05D2-4AB8-92D1-1BA8E6AD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7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E910-4A29-474B-8EF6-00BD1D2E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</a:t>
            </a:r>
            <a:r>
              <a:rPr lang="ko-KR" altLang="en-US" dirty="0"/>
              <a:t>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91ED7-AE88-463D-9CD2-5A44CAF2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var</a:t>
            </a:r>
            <a:r>
              <a:rPr lang="ko-KR" altLang="en-US" dirty="0">
                <a:solidFill>
                  <a:srgbClr val="FF0000"/>
                </a:solidFill>
              </a:rPr>
              <a:t> 객체이름 </a:t>
            </a:r>
            <a:r>
              <a:rPr lang="en-US" altLang="ko-KR" dirty="0">
                <a:solidFill>
                  <a:srgbClr val="FF0000"/>
                </a:solidFill>
              </a:rPr>
              <a:t>=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변수이름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,			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프로퍼티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변수이름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함수이름</a:t>
            </a:r>
            <a:r>
              <a:rPr lang="en-US" altLang="ko-KR" dirty="0">
                <a:solidFill>
                  <a:srgbClr val="FF0000"/>
                </a:solidFill>
              </a:rPr>
              <a:t>: function() {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}	,	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함수이름</a:t>
            </a:r>
            <a:r>
              <a:rPr lang="en-US" altLang="ko-KR" dirty="0">
                <a:solidFill>
                  <a:srgbClr val="FF0000"/>
                </a:solidFill>
              </a:rPr>
              <a:t>: function() {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928E8-C2B4-4142-9BB7-4C39D2E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9E20-F37B-4E97-9B4B-2506C17C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문법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6E1C4-FFCA-4012-B08B-6D44EDE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0803C-9956-4E59-B927-B528D8C5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97" y="1179425"/>
            <a:ext cx="5259805" cy="5036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CF01D-EA5B-4C4D-905D-9CC6C9935C26}"/>
              </a:ext>
            </a:extLst>
          </p:cNvPr>
          <p:cNvSpPr txBox="1"/>
          <p:nvPr/>
        </p:nvSpPr>
        <p:spPr>
          <a:xfrm>
            <a:off x="2625753" y="6268651"/>
            <a:ext cx="730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Line 21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;</a:t>
            </a:r>
            <a:r>
              <a:rPr lang="ko-KR" altLang="en-US" sz="2000" b="1" dirty="0"/>
              <a:t>을 깜빡했다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013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1067</Words>
  <Application>Microsoft Office PowerPoint</Application>
  <PresentationFormat>와이드스크린</PresentationFormat>
  <Paragraphs>206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객체(Object)</vt:lpstr>
      <vt:lpstr>객체 – 개요</vt:lpstr>
      <vt:lpstr>객체 – 객체 지향 프로그래밍</vt:lpstr>
      <vt:lpstr>개를 객체 지향 프로그래밍  객체 (개의 존재 그 자체) Dog 프로퍼티 (개의 상태) 이름 = 백구 품종 = 진돗개 나이 = 5살 몸무게 = 10kg 메소드 (개가 하는 행동) 짖기() 먹기() 잠자기()</vt:lpstr>
      <vt:lpstr>객체 – 객체지향의 3요소</vt:lpstr>
      <vt:lpstr>객체 – 문법</vt:lpstr>
      <vt:lpstr>객체 – 문법 예시</vt:lpstr>
      <vt:lpstr>객체 – 프로퍼티 참조 문법</vt:lpstr>
      <vt:lpstr>객체 – 프로퍼티 참조 예시</vt:lpstr>
      <vt:lpstr>객체 – 메소드 참조 문법</vt:lpstr>
      <vt:lpstr>객체 – 메소드 참조 예시</vt:lpstr>
      <vt:lpstr>객체 – 생성자를 이용한 객체 생성 문법</vt:lpstr>
      <vt:lpstr>객체 – 객체, 인스턴스, 클래스</vt:lpstr>
      <vt:lpstr>객체 – 생성자를 이용한 객체 생성 예시</vt:lpstr>
      <vt:lpstr>객체 – 프로토타입 – 상속 </vt:lpstr>
      <vt:lpstr>객체 – 프로토타입 체인</vt:lpstr>
      <vt:lpstr>객체 – 프로토타입 체인 예제</vt:lpstr>
      <vt:lpstr>네..? (이해 1도 안 됨)</vt:lpstr>
      <vt:lpstr>그니까… 인스턴스 변수를 생성하는 과정 자체가 상속입니다.  붕어빵 가게 사장님이 붕어빵 틀에 반죽을 붓고, 붕어빵을 완성시키는 과정이 상속 (붕어빵의 프로토타입은 붕어빵 틀)</vt:lpstr>
      <vt:lpstr>객체 – 프로토타입 생성</vt:lpstr>
      <vt:lpstr>객체 – 객체에 프로퍼티와 메소드 추가</vt:lpstr>
      <vt:lpstr>객체 – 프로토타입 프로퍼티</vt:lpstr>
      <vt:lpstr>객체 – this</vt:lpstr>
      <vt:lpstr>객체 – 프로퍼티 삭제</vt:lpstr>
      <vt:lpstr>객체 – 프로퍼티 삭제 예시 </vt:lpstr>
      <vt:lpstr>Part 2. Node.js</vt:lpstr>
      <vt:lpstr>Node.js – 개요</vt:lpstr>
      <vt:lpstr>Node.js – npm</vt:lpstr>
      <vt:lpstr>PowerPoint 프레젠테이션</vt:lpstr>
      <vt:lpstr>Node.js – 특징</vt:lpstr>
      <vt:lpstr>Node.js – 사용하면 좋은 곳</vt:lpstr>
      <vt:lpstr>Node.js – Hello, World!</vt:lpstr>
      <vt:lpstr>PowerPoint 프레젠테이션</vt:lpstr>
      <vt:lpstr>PowerPoint 프레젠테이션</vt:lpstr>
      <vt:lpstr>Node.js – Hello, World! 설명</vt:lpstr>
      <vt:lpstr>Node.js – 다음 시간에 할 것</vt:lpstr>
      <vt:lpstr>Part 3. 과제</vt:lpstr>
      <vt:lpstr>과제 – 누구인가? 누가 기침 소리를 내었는가 말이야!!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276</cp:revision>
  <dcterms:created xsi:type="dcterms:W3CDTF">2019-03-10T09:22:48Z</dcterms:created>
  <dcterms:modified xsi:type="dcterms:W3CDTF">2019-05-19T06:52:13Z</dcterms:modified>
</cp:coreProperties>
</file>