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82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5" r:id="rId29"/>
    <p:sldId id="281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BEAE8-F0DE-435E-AEA7-5305C19B71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z="10000" b="1" dirty="0"/>
              <a:t>J</a:t>
            </a:r>
            <a:r>
              <a:rPr lang="en-US" altLang="ko-KR" b="1" dirty="0"/>
              <a:t>ava</a:t>
            </a:r>
            <a:r>
              <a:rPr lang="en-US" altLang="ko-KR" sz="10000" b="1" dirty="0"/>
              <a:t>S</a:t>
            </a:r>
            <a:r>
              <a:rPr lang="en-US" altLang="ko-KR" b="1" dirty="0"/>
              <a:t>cript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2378E7-4BE1-441D-A479-D9D8CBE68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FEC76-5C4A-4FC2-86B8-85CBE8F2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049E7-0F66-468C-9B8E-C75B8F21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6A4BE-2F94-4CD1-957E-6BBD1B09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53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6D63D7-65CB-4204-ACAE-ADDE3C20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2D4CE6-5E50-415A-86B1-68C9C309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F111FF-7B61-4E75-870D-2E4E9E81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5229F51-FED8-4E80-A721-D96FA3BFDB5A}"/>
              </a:ext>
            </a:extLst>
          </p:cNvPr>
          <p:cNvSpPr/>
          <p:nvPr userDrawn="1"/>
        </p:nvSpPr>
        <p:spPr>
          <a:xfrm>
            <a:off x="-2136711" y="1292289"/>
            <a:ext cx="4273421" cy="4273421"/>
          </a:xfrm>
          <a:prstGeom prst="ellipse">
            <a:avLst/>
          </a:prstGeom>
          <a:solidFill>
            <a:srgbClr val="F7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F6FBB-5EBA-4410-BE8A-9652C52FA96E}"/>
              </a:ext>
            </a:extLst>
          </p:cNvPr>
          <p:cNvSpPr txBox="1"/>
          <p:nvPr userDrawn="1"/>
        </p:nvSpPr>
        <p:spPr>
          <a:xfrm>
            <a:off x="222380" y="1413062"/>
            <a:ext cx="4385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23B4F65-E2A0-43B8-AB31-1936A0034E0E}"/>
              </a:ext>
            </a:extLst>
          </p:cNvPr>
          <p:cNvSpPr/>
          <p:nvPr userDrawn="1"/>
        </p:nvSpPr>
        <p:spPr>
          <a:xfrm>
            <a:off x="-2743979" y="690465"/>
            <a:ext cx="5487955" cy="5487955"/>
          </a:xfrm>
          <a:prstGeom prst="ellipse">
            <a:avLst/>
          </a:prstGeom>
          <a:noFill/>
          <a:ln w="25400">
            <a:solidFill>
              <a:srgbClr val="F7DF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0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D727D-033A-48D7-95A9-F432BEAF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702166"/>
            <a:ext cx="8273143" cy="1063492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4DA2A-CF6B-41EF-B1DF-9CDF7BA2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A92A9-5E4E-484E-893A-A13480DC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24B3E-D17B-4370-846C-0A46250C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7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9930D-02F2-4BA0-A056-64EA5D91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2" y="52670"/>
            <a:ext cx="9489430" cy="986342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A5EC1-9E3C-44BD-A9B3-DBB786BF0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7027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u"/>
              <a:defRPr sz="2400" b="1"/>
            </a:lvl1pPr>
            <a:lvl2pPr marL="685800" indent="-228600">
              <a:buFont typeface="Wingdings" panose="05000000000000000000" pitchFamily="2" charset="2"/>
              <a:buChar char="l"/>
              <a:defRPr sz="2000" b="1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 marL="1600200" indent="-228600">
              <a:buFont typeface="Wingdings" panose="05000000000000000000" pitchFamily="2" charset="2"/>
              <a:buChar char="ü"/>
              <a:defRPr sz="1400"/>
            </a:lvl4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C3177-39B0-4F01-9E2F-F3FE0128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04C10-3446-4B4F-8B32-4E419EDE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56350-4527-4B23-BF39-32A29473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C61BE8-80DC-4C09-9926-6D664F9015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1682" cy="1091682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FA0736-7B71-4E64-B5C8-04B6A2086048}"/>
              </a:ext>
            </a:extLst>
          </p:cNvPr>
          <p:cNvCxnSpPr/>
          <p:nvPr userDrawn="1"/>
        </p:nvCxnSpPr>
        <p:spPr>
          <a:xfrm>
            <a:off x="1091682" y="1039012"/>
            <a:ext cx="759511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1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13526E-22CB-4D9F-BF28-1BF16220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AAF71C-8B63-464C-8713-64E43738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4EB111-BA85-44FC-A62E-FAE3D5D3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2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D4D354-3DDE-436C-AECA-6C9794E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76F8D-57E6-4139-BFED-A310819FF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5EE7A-64E5-4B77-A240-F260B9BC1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2261-AB03-4F0C-B558-248D010C474C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BA7C2-006D-4C66-90C4-B880D90DE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314F0-6774-4411-B10D-E58381D3B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B1024-3E29-49F2-BCE2-E5C353635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sz="10000" b="1" dirty="0"/>
              <a:t>J</a:t>
            </a:r>
            <a:r>
              <a:rPr lang="en-US" altLang="ko-KR" b="1" dirty="0"/>
              <a:t>ava</a:t>
            </a:r>
            <a:r>
              <a:rPr lang="en-US" altLang="ko-KR" sz="10000" b="1" dirty="0"/>
              <a:t>S</a:t>
            </a:r>
            <a:r>
              <a:rPr lang="en-US" altLang="ko-KR" b="1" dirty="0"/>
              <a:t>cript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7B922B-38E4-48CC-B076-1F0D21142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2019. 03. 20</a:t>
            </a:r>
          </a:p>
          <a:p>
            <a:r>
              <a:rPr lang="ko-KR" altLang="en-US" b="1" dirty="0"/>
              <a:t>기초교육 </a:t>
            </a:r>
            <a:r>
              <a:rPr lang="en-US" altLang="ko-KR" b="1" dirty="0"/>
              <a:t>- 1</a:t>
            </a:r>
            <a:r>
              <a:rPr lang="ko-KR" altLang="en-US" b="1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36229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(Object)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4237"/>
            <a:ext cx="10022634" cy="4702725"/>
          </a:xfrm>
        </p:spPr>
        <p:txBody>
          <a:bodyPr/>
          <a:lstStyle/>
          <a:p>
            <a:r>
              <a:rPr lang="ko-KR" altLang="en-US" dirty="0" smtClean="0"/>
              <a:t>곤충을 예로 들어보자</a:t>
            </a:r>
            <a:r>
              <a:rPr lang="en-US" altLang="ko-KR" dirty="0" smtClean="0"/>
              <a:t>! </a:t>
            </a:r>
            <a:r>
              <a:rPr lang="ko-KR" altLang="en-US" dirty="0" smtClean="0"/>
              <a:t>곤충에 대한 프로그래밍을 하고 싶다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smtClean="0"/>
              <a:t>곤충은 머리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배로 이루어져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각각을 객체라고 칭함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그렇다면 머리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배에 대한 각각의 역할을 정의하고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후에 그것을 합치면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그것이 바로 객체지향프로그래밍 </a:t>
            </a:r>
            <a:r>
              <a:rPr lang="en-US" altLang="ko-KR" dirty="0" smtClean="0"/>
              <a:t>(OOP)</a:t>
            </a:r>
          </a:p>
        </p:txBody>
      </p:sp>
    </p:spTree>
    <p:extLst>
      <p:ext uri="{BB962C8B-B14F-4D97-AF65-F5344CB8AC3E}">
        <p14:creationId xmlns:p14="http://schemas.microsoft.com/office/powerpoint/2010/main" val="206662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0220" y="2702166"/>
            <a:ext cx="9013372" cy="106349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아하</a:t>
            </a:r>
            <a:r>
              <a:rPr lang="en-US" altLang="ko-KR" dirty="0" smtClean="0"/>
              <a:t>! </a:t>
            </a:r>
            <a:r>
              <a:rPr lang="ko-KR" altLang="en-US" dirty="0" smtClean="0"/>
              <a:t>그러면 스크립트언어는 뭔가요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08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스크립트언어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응용 소프트웨어를 제어하는 컴퓨터 프로그래밍 언어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일반적인 프로그래밍언어는 기계어로 번역하는 과정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필요하기 때문에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프로그램을 수정 할 때마다 그 과정이 필요하여 시간이 매우 많이 필요함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스크립트언어는 소스코드를 한 줄 한 줄 읽어내어 바로 실행하는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인터프리터라는 방식을 사용함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컴파일 과정이 없어서 수정은 빠르나 실행 속도는 느린 게 단점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530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3526" y="2170321"/>
            <a:ext cx="9013372" cy="180452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그러면 </a:t>
            </a:r>
            <a:r>
              <a:rPr lang="en-US" altLang="ko-KR" dirty="0" smtClean="0"/>
              <a:t>Front-End</a:t>
            </a:r>
            <a:r>
              <a:rPr lang="ko-KR" altLang="en-US" dirty="0" smtClean="0"/>
              <a:t>는 뭐고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Back-End</a:t>
            </a:r>
            <a:r>
              <a:rPr lang="ko-KR" altLang="en-US" dirty="0" smtClean="0"/>
              <a:t>는 뭔가요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0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Front-End, Back-End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프론트엔드는</a:t>
            </a:r>
            <a:r>
              <a:rPr lang="ko-KR" altLang="en-US" dirty="0" smtClean="0"/>
              <a:t> 사용자에게 보여지는 부분</a:t>
            </a:r>
            <a:r>
              <a:rPr lang="en-US" altLang="ko-KR" dirty="0"/>
              <a:t>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페이지를 말함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백엔드는</a:t>
            </a:r>
            <a:r>
              <a:rPr lang="ko-KR" altLang="en-US" dirty="0" smtClean="0"/>
              <a:t> 사용자 뒤에 위치해 </a:t>
            </a:r>
            <a:r>
              <a:rPr lang="ko-KR" altLang="en-US" dirty="0" smtClean="0"/>
              <a:t>있는 </a:t>
            </a:r>
            <a:r>
              <a:rPr lang="ko-KR" altLang="en-US" dirty="0" smtClean="0"/>
              <a:t>부분</a:t>
            </a:r>
            <a:r>
              <a:rPr lang="ko-KR" altLang="en-US" dirty="0" smtClean="0"/>
              <a:t>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서버를 말함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13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66122" y="2142328"/>
            <a:ext cx="8273143" cy="1795189"/>
          </a:xfrm>
        </p:spPr>
        <p:txBody>
          <a:bodyPr/>
          <a:lstStyle/>
          <a:p>
            <a:r>
              <a:rPr lang="ko-KR" altLang="en-US" dirty="0" smtClean="0"/>
              <a:t>각각 다른 사람이 하면 되지 왜 우리가 다 해야 돼요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20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80930" y="2006082"/>
            <a:ext cx="9675845" cy="189411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만약 두 개발자의 합이 안 맞으면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830" y="811763"/>
            <a:ext cx="3341162" cy="521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Front-End, Back-End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국내에서는 </a:t>
            </a:r>
            <a:r>
              <a:rPr lang="ko-KR" altLang="en-US" dirty="0" err="1" smtClean="0"/>
              <a:t>프론트엔드와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백엔드를</a:t>
            </a:r>
            <a:r>
              <a:rPr lang="ko-KR" altLang="en-US" dirty="0" smtClean="0"/>
              <a:t> 둘 다 할 수 있는 개발자를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u="sng" dirty="0" smtClean="0"/>
              <a:t>‘</a:t>
            </a:r>
            <a:r>
              <a:rPr lang="ko-KR" altLang="en-US" u="sng" dirty="0" smtClean="0"/>
              <a:t>풀 스택</a:t>
            </a:r>
            <a:r>
              <a:rPr lang="en-US" altLang="ko-KR" u="sng" dirty="0" smtClean="0"/>
              <a:t>(Full-Stack) </a:t>
            </a:r>
            <a:r>
              <a:rPr lang="ko-KR" altLang="en-US" u="sng" dirty="0" smtClean="0"/>
              <a:t>개발자</a:t>
            </a:r>
            <a:r>
              <a:rPr lang="en-US" altLang="ko-KR" u="sng" dirty="0" smtClean="0"/>
              <a:t>’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우리는 풀 스택 개발자가 되는 것이 목표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8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3566" y="2146041"/>
            <a:ext cx="9405258" cy="176890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오호</a:t>
            </a:r>
            <a:r>
              <a:rPr lang="en-US" altLang="ko-KR" dirty="0" smtClean="0"/>
              <a:t>~ </a:t>
            </a:r>
            <a:r>
              <a:rPr lang="ko-KR" altLang="en-US" dirty="0" smtClean="0"/>
              <a:t>근데 자바스크립트는 </a:t>
            </a:r>
            <a:r>
              <a:rPr lang="ko-KR" altLang="en-US" dirty="0" err="1" smtClean="0"/>
              <a:t>자바랑</a:t>
            </a:r>
            <a:r>
              <a:rPr lang="ko-KR" altLang="en-US" dirty="0" smtClean="0"/>
              <a:t> 비슷한 건가요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20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305EDE4-C8CA-4E94-8198-6D779666522A}"/>
              </a:ext>
            </a:extLst>
          </p:cNvPr>
          <p:cNvSpPr/>
          <p:nvPr/>
        </p:nvSpPr>
        <p:spPr>
          <a:xfrm>
            <a:off x="2932922" y="895739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>
                <a:solidFill>
                  <a:schemeClr val="tx1"/>
                </a:solidFill>
              </a:rPr>
              <a:t>Javascript</a:t>
            </a:r>
            <a:r>
              <a:rPr lang="ko-KR" altLang="en-US" sz="3200" b="1" dirty="0">
                <a:solidFill>
                  <a:schemeClr val="tx1"/>
                </a:solidFill>
              </a:rPr>
              <a:t>란</a:t>
            </a:r>
            <a:r>
              <a:rPr lang="en-US" altLang="ko-KR" sz="3200" b="1" dirty="0">
                <a:solidFill>
                  <a:schemeClr val="tx1"/>
                </a:solidFill>
              </a:rPr>
              <a:t>?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D1AD912-3A13-4D32-93C4-C81903754532}"/>
              </a:ext>
            </a:extLst>
          </p:cNvPr>
          <p:cNvSpPr/>
          <p:nvPr/>
        </p:nvSpPr>
        <p:spPr>
          <a:xfrm>
            <a:off x="4201885" y="2957804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왜 </a:t>
            </a:r>
            <a:r>
              <a:rPr lang="en-US" altLang="ko-KR" sz="3200" b="1" dirty="0" err="1">
                <a:solidFill>
                  <a:schemeClr val="tx1"/>
                </a:solidFill>
              </a:rPr>
              <a:t>Javascript</a:t>
            </a:r>
            <a:r>
              <a:rPr lang="ko-KR" altLang="en-US" sz="3200" b="1" dirty="0">
                <a:solidFill>
                  <a:schemeClr val="tx1"/>
                </a:solidFill>
              </a:rPr>
              <a:t>인가</a:t>
            </a:r>
            <a:r>
              <a:rPr lang="en-US" altLang="ko-KR" sz="3200" b="1" dirty="0">
                <a:solidFill>
                  <a:schemeClr val="tx1"/>
                </a:solidFill>
              </a:rPr>
              <a:t>?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1D6E078-4088-4049-8026-2D70FC79D8F4}"/>
              </a:ext>
            </a:extLst>
          </p:cNvPr>
          <p:cNvSpPr/>
          <p:nvPr/>
        </p:nvSpPr>
        <p:spPr>
          <a:xfrm>
            <a:off x="2932922" y="5019869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33239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strike="sngStrike" dirty="0" smtClean="0"/>
              <a:t>JAVA</a:t>
            </a:r>
            <a:r>
              <a:rPr lang="ko-KR" altLang="en-US" strike="sngStrike" dirty="0" smtClean="0"/>
              <a:t>랑은 다르다</a:t>
            </a:r>
            <a:r>
              <a:rPr lang="en-US" altLang="ko-KR" strike="sngStrike" dirty="0" smtClean="0"/>
              <a:t>!</a:t>
            </a:r>
            <a:endParaRPr lang="ko-KR" altLang="en-US" strike="sngStrik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가 인기가 많아서 이름만 갖다 씀</a:t>
            </a:r>
            <a:endParaRPr lang="en-US" altLang="ko-KR" dirty="0"/>
          </a:p>
          <a:p>
            <a:r>
              <a:rPr lang="ko-KR" altLang="en-US" dirty="0" smtClean="0"/>
              <a:t>비유 하자면</a:t>
            </a:r>
            <a:r>
              <a:rPr lang="en-US" altLang="ko-KR" dirty="0" smtClean="0"/>
              <a:t>…</a:t>
            </a:r>
          </a:p>
          <a:p>
            <a:endParaRPr lang="en-US" altLang="ko-KR" b="0" dirty="0" smtClean="0"/>
          </a:p>
        </p:txBody>
      </p:sp>
      <p:pic>
        <p:nvPicPr>
          <p:cNvPr id="2050" name="Picture 2" descr="india indonesia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716" y="2505440"/>
            <a:ext cx="4895362" cy="367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8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9428" y="1504604"/>
            <a:ext cx="8273143" cy="2261054"/>
          </a:xfrm>
        </p:spPr>
        <p:txBody>
          <a:bodyPr/>
          <a:lstStyle/>
          <a:p>
            <a:r>
              <a:rPr lang="en-US" altLang="ko-KR" b="0" dirty="0" smtClean="0">
                <a:solidFill>
                  <a:schemeClr val="tx1"/>
                </a:solidFill>
              </a:rPr>
              <a:t>Part 2.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왜 </a:t>
            </a:r>
            <a:r>
              <a:rPr lang="ko-KR" altLang="en-US" dirty="0" smtClean="0">
                <a:solidFill>
                  <a:schemeClr val="tx1"/>
                </a:solidFill>
              </a:rPr>
              <a:t>자바스크립트인가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83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647825"/>
            <a:ext cx="4762500" cy="356235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599158" y="83977"/>
            <a:ext cx="6993684" cy="1287624"/>
          </a:xfrm>
        </p:spPr>
        <p:txBody>
          <a:bodyPr>
            <a:normAutofit/>
          </a:bodyPr>
          <a:lstStyle/>
          <a:p>
            <a:r>
              <a:rPr lang="ko-KR" altLang="en-US" smtClean="0"/>
              <a:t>돈 벌려고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39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98" y="2867892"/>
            <a:ext cx="5010478" cy="34442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36" y="331420"/>
            <a:ext cx="5902643" cy="20772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256" y="2867892"/>
            <a:ext cx="6006973" cy="344424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5932256" y="3571929"/>
            <a:ext cx="897752" cy="169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5918358" y="4460033"/>
            <a:ext cx="1144915" cy="14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932256" y="4688493"/>
            <a:ext cx="664487" cy="480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932255" y="5624665"/>
            <a:ext cx="558560" cy="16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13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9428" y="1463040"/>
            <a:ext cx="8273143" cy="2302618"/>
          </a:xfrm>
        </p:spPr>
        <p:txBody>
          <a:bodyPr/>
          <a:lstStyle/>
          <a:p>
            <a:r>
              <a:rPr lang="en-US" altLang="ko-KR" b="0" dirty="0" smtClean="0">
                <a:solidFill>
                  <a:schemeClr val="tx1"/>
                </a:solidFill>
              </a:rPr>
              <a:t>Part 3.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향 후 </a:t>
            </a:r>
            <a:r>
              <a:rPr lang="ko-KR" altLang="en-US" dirty="0" smtClean="0">
                <a:solidFill>
                  <a:schemeClr val="tx1"/>
                </a:solidFill>
              </a:rPr>
              <a:t>계획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0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 후 </a:t>
            </a:r>
            <a:r>
              <a:rPr lang="ko-KR" altLang="en-US" dirty="0" smtClean="0"/>
              <a:t>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난이도 하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웹 페이지 상에서 글씨 띄우기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난이도 중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알고리즘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자료구조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난이도 상 </a:t>
            </a:r>
            <a:r>
              <a:rPr lang="en-US" altLang="ko-KR" dirty="0" smtClean="0"/>
              <a:t>– Node.js</a:t>
            </a:r>
            <a:r>
              <a:rPr lang="ko-KR" altLang="en-US" dirty="0" smtClean="0"/>
              <a:t>로 간단한 서버 구축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8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 후 계획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난이도 하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Hello, World!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등의 기본 문법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구구단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윤년</a:t>
            </a:r>
            <a:r>
              <a:rPr lang="en-US" altLang="ko-KR" dirty="0" smtClean="0"/>
              <a:t>(Leap Year) </a:t>
            </a:r>
            <a:r>
              <a:rPr lang="ko-KR" altLang="en-US" dirty="0" smtClean="0"/>
              <a:t>계산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2202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 후 계획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난이도 중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링크드리스트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(Linked List)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하노이탑</a:t>
            </a:r>
            <a:r>
              <a:rPr lang="ko-KR" altLang="en-US" dirty="0" smtClean="0"/>
              <a:t> </a:t>
            </a:r>
            <a:r>
              <a:rPr lang="en-US" altLang="ko-KR" dirty="0" smtClean="0"/>
              <a:t>(Tower of Hanoi)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 smtClean="0"/>
              <a:t>버블소트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Bouble</a:t>
            </a:r>
            <a:r>
              <a:rPr lang="en-US" altLang="ko-KR" dirty="0" smtClean="0"/>
              <a:t> Sort)</a:t>
            </a:r>
          </a:p>
          <a:p>
            <a:endParaRPr lang="en-US" altLang="ko-KR" dirty="0"/>
          </a:p>
          <a:p>
            <a:r>
              <a:rPr lang="ko-KR" altLang="en-US" dirty="0" smtClean="0"/>
              <a:t>스택 </a:t>
            </a:r>
            <a:r>
              <a:rPr lang="en-US" altLang="ko-KR" dirty="0" smtClean="0"/>
              <a:t>(Stack) &amp; </a:t>
            </a:r>
            <a:r>
              <a:rPr lang="ko-KR" altLang="en-US" dirty="0" smtClean="0"/>
              <a:t>큐 </a:t>
            </a:r>
            <a:r>
              <a:rPr lang="en-US" altLang="ko-KR" dirty="0" smtClean="0"/>
              <a:t>(Queue)</a:t>
            </a:r>
          </a:p>
        </p:txBody>
      </p:sp>
    </p:spTree>
    <p:extLst>
      <p:ext uri="{BB962C8B-B14F-4D97-AF65-F5344CB8AC3E}">
        <p14:creationId xmlns:p14="http://schemas.microsoft.com/office/powerpoint/2010/main" val="216579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 후 계획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난이도 상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Node.js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비동기식</a:t>
            </a:r>
            <a:r>
              <a:rPr lang="ko-KR" altLang="en-US" dirty="0" smtClean="0"/>
              <a:t> 프로그래밍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소켓 프로그래밍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디스코드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Discrod</a:t>
            </a:r>
            <a:r>
              <a:rPr lang="en-US" altLang="ko-KR" dirty="0" smtClean="0"/>
              <a:t>) API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52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 smtClean="0">
                <a:solidFill>
                  <a:schemeClr val="tx1"/>
                </a:solidFill>
              </a:rPr>
              <a:t>Q &amp; A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5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2925" y="2510443"/>
            <a:ext cx="8273143" cy="1371593"/>
          </a:xfrm>
        </p:spPr>
        <p:txBody>
          <a:bodyPr/>
          <a:lstStyle/>
          <a:p>
            <a:r>
              <a:rPr lang="en-US" altLang="ko-KR" b="0" dirty="0" smtClean="0">
                <a:solidFill>
                  <a:schemeClr val="tx1"/>
                </a:solidFill>
              </a:rPr>
              <a:t>Part 1.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err="1" smtClean="0">
                <a:solidFill>
                  <a:schemeClr val="tx1"/>
                </a:solidFill>
              </a:rPr>
              <a:t>Javascript</a:t>
            </a:r>
            <a:r>
              <a:rPr lang="ko-KR" altLang="en-US" dirty="0" smtClean="0">
                <a:solidFill>
                  <a:schemeClr val="tx1"/>
                </a:solidFill>
              </a:rPr>
              <a:t>란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7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C15EC-5F3A-4838-957D-061DC2B1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Javascript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7902E-C6A7-482E-AB16-47DB42E17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객체지향 기반의 스크립트언어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Front-End</a:t>
            </a:r>
            <a:r>
              <a:rPr lang="ko-KR" altLang="en-US" dirty="0"/>
              <a:t>에서 주로 사용되나</a:t>
            </a:r>
            <a:r>
              <a:rPr lang="en-US" altLang="ko-KR" dirty="0"/>
              <a:t>, Back-End </a:t>
            </a:r>
            <a:r>
              <a:rPr lang="ko-KR" altLang="en-US" dirty="0"/>
              <a:t>환경에서도 사용됨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trike="sngStrike" dirty="0"/>
              <a:t>JAVA</a:t>
            </a:r>
            <a:r>
              <a:rPr lang="ko-KR" altLang="en-US" strike="sngStrike" dirty="0"/>
              <a:t>랑은 다르다</a:t>
            </a:r>
            <a:r>
              <a:rPr lang="en-US" altLang="ko-KR" strike="sngStrike" dirty="0"/>
              <a:t>!</a:t>
            </a:r>
            <a:endParaRPr lang="ko-KR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9087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ko-KR" altLang="en-US" dirty="0"/>
              <a:t>란</a:t>
            </a:r>
            <a:r>
              <a:rPr lang="en-US" altLang="ko-KR" dirty="0" smtClean="0"/>
              <a:t>? –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dirty="0" err="1">
                <a:solidFill>
                  <a:srgbClr val="373A3C"/>
                </a:solidFill>
                <a:latin typeface="+mn-ea"/>
                <a:cs typeface="Courier New" panose="02070309020205020404" pitchFamily="49" charset="0"/>
              </a:rPr>
              <a:t>document.write</a:t>
            </a:r>
            <a:r>
              <a:rPr lang="ko-KR" altLang="ko-KR" dirty="0">
                <a:solidFill>
                  <a:srgbClr val="373A3C"/>
                </a:solidFill>
                <a:latin typeface="+mn-ea"/>
                <a:cs typeface="Courier New" panose="02070309020205020404" pitchFamily="49" charset="0"/>
              </a:rPr>
              <a:t>(</a:t>
            </a:r>
            <a:r>
              <a:rPr lang="ko-KR" altLang="ko-KR" dirty="0">
                <a:solidFill>
                  <a:srgbClr val="C08030"/>
                </a:solidFill>
                <a:latin typeface="+mn-ea"/>
                <a:cs typeface="Courier New" panose="02070309020205020404" pitchFamily="49" charset="0"/>
              </a:rPr>
              <a:t>"</a:t>
            </a:r>
            <a:r>
              <a:rPr lang="ko-KR" altLang="ko-KR" dirty="0" err="1">
                <a:solidFill>
                  <a:srgbClr val="C08030"/>
                </a:solidFill>
                <a:latin typeface="+mn-ea"/>
                <a:cs typeface="Courier New" panose="02070309020205020404" pitchFamily="49" charset="0"/>
              </a:rPr>
              <a:t>Hello</a:t>
            </a:r>
            <a:r>
              <a:rPr lang="ko-KR" altLang="ko-KR" dirty="0">
                <a:solidFill>
                  <a:srgbClr val="C08030"/>
                </a:solidFill>
                <a:latin typeface="+mn-ea"/>
                <a:cs typeface="Courier New" panose="02070309020205020404" pitchFamily="49" charset="0"/>
              </a:rPr>
              <a:t>, </a:t>
            </a:r>
            <a:r>
              <a:rPr lang="ko-KR" altLang="ko-KR" dirty="0" err="1">
                <a:solidFill>
                  <a:srgbClr val="C08030"/>
                </a:solidFill>
                <a:latin typeface="+mn-ea"/>
                <a:cs typeface="Courier New" panose="02070309020205020404" pitchFamily="49" charset="0"/>
              </a:rPr>
              <a:t>world</a:t>
            </a:r>
            <a:r>
              <a:rPr lang="ko-KR" altLang="ko-KR" dirty="0">
                <a:solidFill>
                  <a:srgbClr val="C08030"/>
                </a:solidFill>
                <a:latin typeface="+mn-ea"/>
                <a:cs typeface="Courier New" panose="02070309020205020404" pitchFamily="49" charset="0"/>
              </a:rPr>
              <a:t>!"</a:t>
            </a:r>
            <a:r>
              <a:rPr lang="ko-KR" altLang="ko-KR" dirty="0">
                <a:solidFill>
                  <a:srgbClr val="373A3C"/>
                </a:solidFill>
                <a:latin typeface="+mn-ea"/>
                <a:cs typeface="Courier New" panose="02070309020205020404" pitchFamily="49" charset="0"/>
              </a:rPr>
              <a:t>)</a:t>
            </a:r>
            <a:r>
              <a:rPr lang="ko-KR" altLang="ko-KR" b="0" dirty="0">
                <a:solidFill>
                  <a:srgbClr val="373A3C"/>
                </a:solidFill>
                <a:latin typeface="+mn-ea"/>
                <a:cs typeface="Courier New" panose="02070309020205020404" pitchFamily="49" charset="0"/>
              </a:rPr>
              <a:t>; </a:t>
            </a:r>
            <a:r>
              <a:rPr lang="ko-KR" altLang="ko-KR" b="0" i="1" dirty="0">
                <a:solidFill>
                  <a:srgbClr val="999999"/>
                </a:solidFill>
                <a:latin typeface="+mn-ea"/>
                <a:cs typeface="Courier New" panose="02070309020205020404" pitchFamily="49" charset="0"/>
              </a:rPr>
              <a:t>//HTML 문서에 출력된다</a:t>
            </a:r>
            <a:r>
              <a:rPr lang="ko-KR" altLang="ko-KR" b="0" i="1" dirty="0" smtClean="0">
                <a:solidFill>
                  <a:srgbClr val="999999"/>
                </a:solidFill>
                <a:latin typeface="+mn-ea"/>
                <a:cs typeface="Courier New" panose="02070309020205020404" pitchFamily="49" charset="0"/>
              </a:rPr>
              <a:t>.</a:t>
            </a:r>
            <a:endParaRPr lang="en-US" altLang="ko-KR" b="0" i="1" dirty="0" smtClean="0">
              <a:solidFill>
                <a:srgbClr val="999999"/>
              </a:solidFill>
              <a:latin typeface="+mn-ea"/>
              <a:cs typeface="Courier New" panose="020703090202050204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b="0" dirty="0">
              <a:solidFill>
                <a:srgbClr val="373A3C"/>
              </a:solidFill>
              <a:latin typeface="+mn-ea"/>
              <a:cs typeface="Courier New" panose="020703090202050204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dirty="0" err="1">
                <a:solidFill>
                  <a:srgbClr val="373A3C"/>
                </a:solidFill>
                <a:latin typeface="+mn-ea"/>
                <a:cs typeface="Courier New" panose="02070309020205020404" pitchFamily="49" charset="0"/>
              </a:rPr>
              <a:t>alert</a:t>
            </a:r>
            <a:r>
              <a:rPr lang="ko-KR" altLang="ko-KR" dirty="0">
                <a:solidFill>
                  <a:srgbClr val="373A3C"/>
                </a:solidFill>
                <a:latin typeface="+mn-ea"/>
                <a:cs typeface="Courier New" panose="02070309020205020404" pitchFamily="49" charset="0"/>
              </a:rPr>
              <a:t>(</a:t>
            </a:r>
            <a:r>
              <a:rPr lang="ko-KR" altLang="ko-KR" dirty="0">
                <a:solidFill>
                  <a:srgbClr val="C08030"/>
                </a:solidFill>
                <a:latin typeface="+mn-ea"/>
                <a:cs typeface="Courier New" panose="02070309020205020404" pitchFamily="49" charset="0"/>
              </a:rPr>
              <a:t>"</a:t>
            </a:r>
            <a:r>
              <a:rPr lang="ko-KR" altLang="ko-KR" dirty="0" err="1">
                <a:solidFill>
                  <a:srgbClr val="C08030"/>
                </a:solidFill>
                <a:latin typeface="+mn-ea"/>
                <a:cs typeface="Courier New" panose="02070309020205020404" pitchFamily="49" charset="0"/>
              </a:rPr>
              <a:t>Hello</a:t>
            </a:r>
            <a:r>
              <a:rPr lang="ko-KR" altLang="ko-KR" dirty="0">
                <a:solidFill>
                  <a:srgbClr val="C08030"/>
                </a:solidFill>
                <a:latin typeface="+mn-ea"/>
                <a:cs typeface="Courier New" panose="02070309020205020404" pitchFamily="49" charset="0"/>
              </a:rPr>
              <a:t>, </a:t>
            </a:r>
            <a:r>
              <a:rPr lang="ko-KR" altLang="ko-KR" dirty="0" err="1">
                <a:solidFill>
                  <a:srgbClr val="C08030"/>
                </a:solidFill>
                <a:latin typeface="+mn-ea"/>
                <a:cs typeface="Courier New" panose="02070309020205020404" pitchFamily="49" charset="0"/>
              </a:rPr>
              <a:t>world</a:t>
            </a:r>
            <a:r>
              <a:rPr lang="ko-KR" altLang="ko-KR" dirty="0">
                <a:solidFill>
                  <a:srgbClr val="C08030"/>
                </a:solidFill>
                <a:latin typeface="+mn-ea"/>
                <a:cs typeface="Courier New" panose="02070309020205020404" pitchFamily="49" charset="0"/>
              </a:rPr>
              <a:t>!"</a:t>
            </a:r>
            <a:r>
              <a:rPr lang="ko-KR" altLang="ko-KR" dirty="0">
                <a:solidFill>
                  <a:srgbClr val="373A3C"/>
                </a:solidFill>
                <a:latin typeface="+mn-ea"/>
                <a:cs typeface="Courier New" panose="02070309020205020404" pitchFamily="49" charset="0"/>
              </a:rPr>
              <a:t>); </a:t>
            </a:r>
            <a:r>
              <a:rPr lang="ko-KR" altLang="ko-KR" b="0" i="1" dirty="0">
                <a:solidFill>
                  <a:srgbClr val="999999"/>
                </a:solidFill>
                <a:latin typeface="+mn-ea"/>
                <a:cs typeface="Courier New" panose="02070309020205020404" pitchFamily="49" charset="0"/>
              </a:rPr>
              <a:t>//</a:t>
            </a:r>
            <a:r>
              <a:rPr lang="ko-KR" altLang="ko-KR" b="0" i="1" dirty="0" err="1">
                <a:solidFill>
                  <a:srgbClr val="999999"/>
                </a:solidFill>
                <a:latin typeface="+mn-ea"/>
                <a:cs typeface="Courier New" panose="02070309020205020404" pitchFamily="49" charset="0"/>
              </a:rPr>
              <a:t>알림창으로</a:t>
            </a:r>
            <a:r>
              <a:rPr lang="ko-KR" altLang="ko-KR" b="0" i="1" dirty="0">
                <a:solidFill>
                  <a:srgbClr val="999999"/>
                </a:solidFill>
                <a:latin typeface="+mn-ea"/>
                <a:cs typeface="Courier New" panose="02070309020205020404" pitchFamily="49" charset="0"/>
              </a:rPr>
              <a:t> 출력된다</a:t>
            </a:r>
            <a:r>
              <a:rPr lang="ko-KR" altLang="ko-KR" b="0" i="1" dirty="0" smtClean="0">
                <a:solidFill>
                  <a:srgbClr val="999999"/>
                </a:solidFill>
                <a:latin typeface="+mn-ea"/>
                <a:cs typeface="Courier New" panose="02070309020205020404" pitchFamily="49" charset="0"/>
              </a:rPr>
              <a:t>.</a:t>
            </a:r>
            <a:endParaRPr lang="en-US" altLang="ko-KR" b="0" i="1" dirty="0" smtClean="0">
              <a:solidFill>
                <a:srgbClr val="999999"/>
              </a:solidFill>
              <a:latin typeface="+mn-ea"/>
              <a:cs typeface="Courier New" panose="020703090202050204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b="0" dirty="0">
              <a:solidFill>
                <a:srgbClr val="373A3C"/>
              </a:solidFill>
              <a:latin typeface="+mn-ea"/>
              <a:cs typeface="Courier New" panose="020703090202050204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dirty="0" err="1">
                <a:solidFill>
                  <a:srgbClr val="373A3C"/>
                </a:solidFill>
                <a:latin typeface="+mn-ea"/>
                <a:cs typeface="Courier New" panose="02070309020205020404" pitchFamily="49" charset="0"/>
              </a:rPr>
              <a:t>console.log</a:t>
            </a:r>
            <a:r>
              <a:rPr lang="ko-KR" altLang="ko-KR" dirty="0">
                <a:solidFill>
                  <a:srgbClr val="373A3C"/>
                </a:solidFill>
                <a:latin typeface="+mn-ea"/>
                <a:cs typeface="Courier New" panose="02070309020205020404" pitchFamily="49" charset="0"/>
              </a:rPr>
              <a:t>(</a:t>
            </a:r>
            <a:r>
              <a:rPr lang="ko-KR" altLang="ko-KR" dirty="0">
                <a:solidFill>
                  <a:srgbClr val="C08030"/>
                </a:solidFill>
                <a:latin typeface="+mn-ea"/>
                <a:cs typeface="Courier New" panose="02070309020205020404" pitchFamily="49" charset="0"/>
              </a:rPr>
              <a:t>"</a:t>
            </a:r>
            <a:r>
              <a:rPr lang="ko-KR" altLang="ko-KR" dirty="0" err="1">
                <a:solidFill>
                  <a:srgbClr val="C08030"/>
                </a:solidFill>
                <a:latin typeface="+mn-ea"/>
                <a:cs typeface="Courier New" panose="02070309020205020404" pitchFamily="49" charset="0"/>
              </a:rPr>
              <a:t>Hello</a:t>
            </a:r>
            <a:r>
              <a:rPr lang="ko-KR" altLang="ko-KR" dirty="0">
                <a:solidFill>
                  <a:srgbClr val="C08030"/>
                </a:solidFill>
                <a:latin typeface="+mn-ea"/>
                <a:cs typeface="Courier New" panose="02070309020205020404" pitchFamily="49" charset="0"/>
              </a:rPr>
              <a:t>, </a:t>
            </a:r>
            <a:r>
              <a:rPr lang="ko-KR" altLang="ko-KR" dirty="0" err="1">
                <a:solidFill>
                  <a:srgbClr val="C08030"/>
                </a:solidFill>
                <a:latin typeface="+mn-ea"/>
                <a:cs typeface="Courier New" panose="02070309020205020404" pitchFamily="49" charset="0"/>
              </a:rPr>
              <a:t>world</a:t>
            </a:r>
            <a:r>
              <a:rPr lang="ko-KR" altLang="ko-KR" dirty="0">
                <a:solidFill>
                  <a:srgbClr val="C08030"/>
                </a:solidFill>
                <a:latin typeface="+mn-ea"/>
                <a:cs typeface="Courier New" panose="02070309020205020404" pitchFamily="49" charset="0"/>
              </a:rPr>
              <a:t>!"</a:t>
            </a:r>
            <a:r>
              <a:rPr lang="ko-KR" altLang="ko-KR" dirty="0">
                <a:solidFill>
                  <a:srgbClr val="373A3C"/>
                </a:solidFill>
                <a:latin typeface="+mn-ea"/>
                <a:cs typeface="Courier New" panose="02070309020205020404" pitchFamily="49" charset="0"/>
              </a:rPr>
              <a:t>); </a:t>
            </a:r>
            <a:r>
              <a:rPr lang="ko-KR" altLang="ko-KR" b="0" i="1" dirty="0" smtClean="0">
                <a:solidFill>
                  <a:srgbClr val="999999"/>
                </a:solidFill>
                <a:latin typeface="+mn-ea"/>
                <a:cs typeface="Courier New" panose="02070309020205020404" pitchFamily="49" charset="0"/>
              </a:rPr>
              <a:t>//F12를 </a:t>
            </a:r>
            <a:r>
              <a:rPr lang="ko-KR" altLang="ko-KR" b="0" i="1" dirty="0">
                <a:solidFill>
                  <a:srgbClr val="999999"/>
                </a:solidFill>
                <a:latin typeface="+mn-ea"/>
                <a:cs typeface="Courier New" panose="02070309020205020404" pitchFamily="49" charset="0"/>
              </a:rPr>
              <a:t>누르면 보이는 콘솔 창에 출력된다.</a:t>
            </a:r>
            <a:r>
              <a:rPr lang="ko-KR" altLang="ko-KR" b="0" dirty="0">
                <a:solidFill>
                  <a:prstClr val="black"/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436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</a:t>
            </a:r>
            <a:r>
              <a:rPr lang="en-US" altLang="ko-KR" dirty="0" smtClean="0"/>
              <a:t>? </a:t>
            </a:r>
            <a:r>
              <a:rPr lang="ko-KR" altLang="en-US" dirty="0" smtClean="0"/>
              <a:t>스크립트언어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24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객체지향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객체지향 프로그래밍 </a:t>
            </a:r>
            <a:r>
              <a:rPr lang="en-US" altLang="ko-KR" dirty="0" smtClean="0"/>
              <a:t>(Object-Oriented Programming) </a:t>
            </a:r>
            <a:r>
              <a:rPr lang="ko-KR" altLang="en-US" dirty="0" smtClean="0"/>
              <a:t>줄여서 </a:t>
            </a:r>
            <a:r>
              <a:rPr lang="en-US" altLang="ko-KR" dirty="0" smtClean="0"/>
              <a:t>OOP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프로그램을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단위로 나누어 객체들 간의 상호작용을 나타내는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54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8171" y="2720827"/>
            <a:ext cx="8817429" cy="106349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그래서 그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게 </a:t>
            </a:r>
            <a:r>
              <a:rPr lang="ko-KR" altLang="en-US" dirty="0" err="1" smtClean="0"/>
              <a:t>뭐냐구요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66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ê³¤ì¶©ì êµ¬ì¡°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538" y="450201"/>
            <a:ext cx="4024540" cy="553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456</Words>
  <Application>Microsoft Office PowerPoint</Application>
  <PresentationFormat>와이드스크린</PresentationFormat>
  <Paragraphs>93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Courier New</vt:lpstr>
      <vt:lpstr>Wingdings</vt:lpstr>
      <vt:lpstr>Office 테마</vt:lpstr>
      <vt:lpstr>JavaScript</vt:lpstr>
      <vt:lpstr>PowerPoint 프레젠테이션</vt:lpstr>
      <vt:lpstr>Part 1. Javascript란?</vt:lpstr>
      <vt:lpstr>Javascript란?</vt:lpstr>
      <vt:lpstr>Javascript란? – 예제</vt:lpstr>
      <vt:lpstr>객체지향? 스크립트언어?</vt:lpstr>
      <vt:lpstr>Javascript란? - 객체지향</vt:lpstr>
      <vt:lpstr>그래서 그 ‘객체’라는 게 뭐냐구요!!</vt:lpstr>
      <vt:lpstr>PowerPoint 프레젠테이션</vt:lpstr>
      <vt:lpstr>Javascript란? – 객체(Object)</vt:lpstr>
      <vt:lpstr>아하! 그러면 스크립트언어는 뭔가요?</vt:lpstr>
      <vt:lpstr>Javascript란? - 스크립트언어</vt:lpstr>
      <vt:lpstr>그러면 Front-End는 뭐고 Back-End는 뭔가요?</vt:lpstr>
      <vt:lpstr>Javascript란? – Front-End, Back-End</vt:lpstr>
      <vt:lpstr>각각 다른 사람이 하면 되지 왜 우리가 다 해야 돼요?</vt:lpstr>
      <vt:lpstr>만약 두 개발자의 합이 안 맞으면…</vt:lpstr>
      <vt:lpstr>PowerPoint 프레젠테이션</vt:lpstr>
      <vt:lpstr>Javascript란? – Front-End, Back-End</vt:lpstr>
      <vt:lpstr>오호~ 근데 자바스크립트는 자바랑 비슷한 건가요?</vt:lpstr>
      <vt:lpstr>Javascript란? - JAVA랑은 다르다!</vt:lpstr>
      <vt:lpstr>Part 2. 왜 자바스크립트인가?</vt:lpstr>
      <vt:lpstr>돈 벌려고</vt:lpstr>
      <vt:lpstr>PowerPoint 프레젠테이션</vt:lpstr>
      <vt:lpstr>Part 3. 향 후 계획</vt:lpstr>
      <vt:lpstr>향 후 계획</vt:lpstr>
      <vt:lpstr>향 후 계획 – 난이도 하 예시</vt:lpstr>
      <vt:lpstr>향 후 계획 – 난이도 중 예시</vt:lpstr>
      <vt:lpstr>향 후 계획 – 난이도 상 예시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해준 고</dc:creator>
  <cp:lastModifiedBy>Windows 사용자</cp:lastModifiedBy>
  <cp:revision>29</cp:revision>
  <dcterms:created xsi:type="dcterms:W3CDTF">2019-03-10T09:22:48Z</dcterms:created>
  <dcterms:modified xsi:type="dcterms:W3CDTF">2019-03-18T02:57:19Z</dcterms:modified>
</cp:coreProperties>
</file>