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8" r:id="rId4"/>
    <p:sldId id="289" r:id="rId5"/>
    <p:sldId id="305" r:id="rId6"/>
    <p:sldId id="309" r:id="rId7"/>
    <p:sldId id="306" r:id="rId8"/>
    <p:sldId id="308" r:id="rId9"/>
    <p:sldId id="307" r:id="rId10"/>
    <p:sldId id="310" r:id="rId11"/>
    <p:sldId id="304" r:id="rId12"/>
    <p:sldId id="286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" panose="020B0600000101010101" pitchFamily="50" charset="-127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나눔스퀘어 Light" panose="020B0600000101010101" pitchFamily="50" charset="-127"/>
      <p:regular r:id="rId22"/>
    </p:embeddedFont>
    <p:embeddedFont>
      <p:font typeface="HY궁서B" panose="02030600000101010101" pitchFamily="18" charset="-127"/>
      <p:regular r:id="rId23"/>
    </p:embeddedFont>
    <p:embeddedFont>
      <p:font typeface="나눔바른고딕 Light" panose="020B060302010102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Times" panose="02020603050405020304" pitchFamily="18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1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1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7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9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0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ruskonert@gmail.com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ruskonert@gmail.com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2018.04.09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3 Weeks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5" y="1249757"/>
            <a:ext cx="8509219" cy="4774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문장을 반복 실행시킬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제어문과 반복문만 알아도 일반적인 프로그래밍 가능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매우 중요한 파트이니 실습 위주의 학습 요구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A599E-7CF5-45CE-A32D-1EDE17194B7B}"/>
              </a:ext>
            </a:extLst>
          </p:cNvPr>
          <p:cNvSpPr txBox="1"/>
          <p:nvPr/>
        </p:nvSpPr>
        <p:spPr>
          <a:xfrm>
            <a:off x="415705" y="3284542"/>
            <a:ext cx="5666035" cy="107721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for</a:t>
            </a:r>
            <a:r>
              <a:rPr lang="ko-KR" altLang="en-US" sz="1600" dirty="0">
                <a:latin typeface="Consolas" panose="020B0609020204030204" pitchFamily="49" charset="0"/>
              </a:rPr>
              <a:t> 변수 </a:t>
            </a:r>
            <a:r>
              <a:rPr lang="en-US" altLang="ko-KR" sz="1600" b="1" dirty="0">
                <a:latin typeface="Consolas" panose="020B0609020204030204" pitchFamily="49" charset="0"/>
              </a:rPr>
              <a:t>in</a:t>
            </a:r>
            <a:r>
              <a:rPr lang="ko-KR" altLang="en-US" sz="1600" dirty="0">
                <a:latin typeface="Consolas" panose="020B0609020204030204" pitchFamily="49" charset="0"/>
              </a:rPr>
              <a:t> 리스트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또는 </a:t>
            </a:r>
            <a:r>
              <a:rPr lang="ko-KR" altLang="en-US" sz="1600" dirty="0" err="1">
                <a:latin typeface="Consolas" panose="020B0609020204030204" pitchFamily="49" charset="0"/>
              </a:rPr>
              <a:t>튜플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문자열</a:t>
            </a:r>
            <a:r>
              <a:rPr lang="en-US" altLang="ko-KR" sz="1600" dirty="0"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수행할 문장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수행할 문장</a:t>
            </a:r>
            <a:r>
              <a:rPr lang="en-US" altLang="ko-KR" sz="16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5AC88-BA35-4E15-B813-47877D5C6962}"/>
              </a:ext>
            </a:extLst>
          </p:cNvPr>
          <p:cNvSpPr txBox="1"/>
          <p:nvPr/>
        </p:nvSpPr>
        <p:spPr>
          <a:xfrm>
            <a:off x="415705" y="4824281"/>
            <a:ext cx="5666035" cy="132343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while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&gt;:</a:t>
            </a:r>
          </a:p>
          <a:p>
            <a:r>
              <a:rPr lang="en-US" altLang="ko-KR" sz="1600" dirty="0"/>
              <a:t>    &lt;</a:t>
            </a:r>
            <a:r>
              <a:rPr lang="ko-KR" altLang="en-US" sz="1600" dirty="0"/>
              <a:t>수행할 문장</a:t>
            </a:r>
            <a:r>
              <a:rPr lang="en-US" altLang="ko-KR" sz="1600" dirty="0"/>
              <a:t>1&gt;</a:t>
            </a:r>
          </a:p>
          <a:p>
            <a:r>
              <a:rPr lang="en-US" altLang="ko-KR" sz="1600" dirty="0"/>
              <a:t>    &lt;</a:t>
            </a:r>
            <a:r>
              <a:rPr lang="ko-KR" altLang="en-US" sz="1600" dirty="0"/>
              <a:t>수행할 문장</a:t>
            </a:r>
            <a:r>
              <a:rPr lang="en-US" altLang="ko-KR" sz="1600" dirty="0"/>
              <a:t>2&gt;</a:t>
            </a:r>
          </a:p>
          <a:p>
            <a:r>
              <a:rPr lang="en-US" altLang="ko-KR" sz="1600" dirty="0"/>
              <a:t>    &lt;</a:t>
            </a:r>
            <a:r>
              <a:rPr lang="ko-KR" altLang="en-US" sz="1600" dirty="0"/>
              <a:t>수행할 문장</a:t>
            </a:r>
            <a:r>
              <a:rPr lang="en-US" altLang="ko-KR" sz="1600" dirty="0"/>
              <a:t>3&gt;</a:t>
            </a:r>
          </a:p>
          <a:p>
            <a:r>
              <a:rPr lang="en-US" altLang="ko-KR" sz="1600" dirty="0"/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6540B-DF59-4DEA-9337-639E0B378D01}"/>
              </a:ext>
            </a:extLst>
          </p:cNvPr>
          <p:cNvSpPr txBox="1"/>
          <p:nvPr/>
        </p:nvSpPr>
        <p:spPr>
          <a:xfrm>
            <a:off x="6233865" y="3284542"/>
            <a:ext cx="5666035" cy="107721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for</a:t>
            </a:r>
            <a:r>
              <a:rPr lang="ko-KR" altLang="en-US" sz="1600" dirty="0">
                <a:latin typeface="Consolas" panose="020B0609020204030204" pitchFamily="49" charset="0"/>
              </a:rPr>
              <a:t> 변수 </a:t>
            </a:r>
            <a:r>
              <a:rPr lang="en-US" altLang="ko-KR" sz="1600" b="1" dirty="0">
                <a:latin typeface="Consolas" panose="020B0609020204030204" pitchFamily="49" charset="0"/>
              </a:rPr>
              <a:t>in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range(first, </a:t>
            </a:r>
            <a:r>
              <a:rPr lang="en-US" altLang="ko-KR" sz="1600" dirty="0" err="1">
                <a:latin typeface="Consolas" panose="020B0609020204030204" pitchFamily="49" charset="0"/>
              </a:rPr>
              <a:t>dest</a:t>
            </a:r>
            <a:r>
              <a:rPr lang="en-US" altLang="ko-KR" sz="1600" dirty="0">
                <a:latin typeface="Consolas" panose="020B0609020204030204" pitchFamily="49" charset="0"/>
              </a:rPr>
              <a:t>, pattern)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수행할 문장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수행할 문장</a:t>
            </a:r>
            <a:r>
              <a:rPr lang="en-US" altLang="ko-KR" sz="16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E3E7A-BD20-4DFB-B7F0-949CCE80055F}"/>
              </a:ext>
            </a:extLst>
          </p:cNvPr>
          <p:cNvSpPr txBox="1"/>
          <p:nvPr/>
        </p:nvSpPr>
        <p:spPr>
          <a:xfrm>
            <a:off x="6192777" y="4608837"/>
            <a:ext cx="565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range(first, 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, pattern=1):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Consolas" panose="020B0609020204030204" pitchFamily="49" charset="0"/>
              </a:rPr>
              <a:t>변수에 초기값 </a:t>
            </a:r>
            <a:r>
              <a:rPr lang="en-US" altLang="ko-KR" dirty="0">
                <a:latin typeface="Consolas" panose="020B0609020204030204" pitchFamily="49" charset="0"/>
              </a:rPr>
              <a:t>first</a:t>
            </a:r>
            <a:r>
              <a:rPr lang="ko-KR" altLang="en-US" dirty="0">
                <a:latin typeface="Consolas" panose="020B0609020204030204" pitchFamily="49" charset="0"/>
              </a:rPr>
              <a:t>를 대입한 후 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ko-KR" altLang="en-US" dirty="0">
                <a:latin typeface="Consolas" panose="020B0609020204030204" pitchFamily="49" charset="0"/>
              </a:rPr>
              <a:t>값에 도달할 때까지 </a:t>
            </a:r>
            <a:r>
              <a:rPr lang="en-US" altLang="ko-KR" dirty="0">
                <a:latin typeface="Consolas" panose="020B0609020204030204" pitchFamily="49" charset="0"/>
              </a:rPr>
              <a:t>pattern</a:t>
            </a:r>
            <a:r>
              <a:rPr lang="ko-KR" altLang="en-US" dirty="0">
                <a:latin typeface="Consolas" panose="020B0609020204030204" pitchFamily="49" charset="0"/>
              </a:rPr>
              <a:t>만큼 더함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Consolas" panose="020B0609020204030204" pitchFamily="49" charset="0"/>
              </a:rPr>
              <a:t>pattern</a:t>
            </a:r>
            <a:r>
              <a:rPr lang="ko-KR" altLang="en-US" dirty="0">
                <a:latin typeface="Consolas" panose="020B0609020204030204" pitchFamily="49" charset="0"/>
              </a:rPr>
              <a:t>의 기본값은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인자 값을 지정하여 단위를 정할 수 있음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2620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75E3B148-AC0E-411F-8AB7-9B9B9CD15D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6180" y="1249757"/>
            <a:ext cx="11252420" cy="47748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구구단 출력하기 </a:t>
            </a:r>
            <a:r>
              <a:rPr lang="en-US" altLang="ko-KR" dirty="0"/>
              <a:t>(</a:t>
            </a:r>
            <a:r>
              <a:rPr lang="ko-KR" altLang="en-US" dirty="0"/>
              <a:t>출력 방식은 자유입니다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): for</a:t>
            </a:r>
            <a:r>
              <a:rPr lang="ko-KR" altLang="en-US" dirty="0"/>
              <a:t>문을 사용하여 </a:t>
            </a:r>
            <a:r>
              <a:rPr lang="en-US" altLang="ko-KR" dirty="0"/>
              <a:t>1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): while</a:t>
            </a:r>
            <a:r>
              <a:rPr lang="ko-KR" altLang="en-US" dirty="0"/>
              <a:t>문을 사용하여 </a:t>
            </a:r>
            <a:r>
              <a:rPr lang="en-US" altLang="ko-KR" dirty="0"/>
              <a:t>1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중상</a:t>
            </a:r>
            <a:r>
              <a:rPr lang="en-US" altLang="ko-KR" dirty="0"/>
              <a:t>): 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을 섞어서 </a:t>
            </a:r>
            <a:r>
              <a:rPr lang="en-US" altLang="ko-KR" dirty="0"/>
              <a:t>1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): </a:t>
            </a:r>
            <a:r>
              <a:rPr lang="ko-KR" altLang="en-US" dirty="0"/>
              <a:t>기존의 코드에서 제어문을 이용하여 홀수 번째는 출력시키지 않도록 하세요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2 x 1 = 2, 2 x 2 =4, 2 x 3 =6, …</a:t>
            </a:r>
            <a:r>
              <a:rPr lang="ko-KR" altLang="en-US" dirty="0"/>
              <a:t>에서 </a:t>
            </a:r>
            <a:r>
              <a:rPr lang="en-US" altLang="ko-KR" dirty="0"/>
              <a:t>2 x 1 = 2, 2 x 3 = 6</a:t>
            </a:r>
            <a:r>
              <a:rPr lang="ko-KR" altLang="en-US" dirty="0"/>
              <a:t>을 출력시키면 안됩니다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단계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최상</a:t>
            </a:r>
            <a:r>
              <a:rPr lang="en-US" altLang="ko-KR" dirty="0">
                <a:solidFill>
                  <a:srgbClr val="FF0000"/>
                </a:solidFill>
              </a:rPr>
              <a:t>): </a:t>
            </a:r>
            <a:r>
              <a:rPr lang="en-US" altLang="ko-KR" dirty="0"/>
              <a:t>4</a:t>
            </a:r>
            <a:r>
              <a:rPr lang="ko-KR" altLang="en-US" dirty="0"/>
              <a:t>단계 소스 코드를 동아리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홈페이지에 있는 </a:t>
            </a:r>
            <a:r>
              <a:rPr lang="en-US" altLang="ko-KR" dirty="0"/>
              <a:t>python-example </a:t>
            </a:r>
            <a:r>
              <a:rPr lang="ko-KR" altLang="en-US" dirty="0" err="1"/>
              <a:t>레포토리에서</a:t>
            </a:r>
            <a:r>
              <a:rPr lang="ko-KR" altLang="en-US" dirty="0"/>
              <a:t> </a:t>
            </a:r>
            <a:r>
              <a:rPr lang="en-US" altLang="ko-KR" dirty="0"/>
              <a:t>report </a:t>
            </a:r>
            <a:r>
              <a:rPr lang="ko-KR" altLang="en-US" dirty="0" err="1"/>
              <a:t>브렌치를</a:t>
            </a:r>
            <a:r>
              <a:rPr lang="ko-KR" altLang="en-US" dirty="0"/>
              <a:t> 만들어 커밋한 후</a:t>
            </a:r>
            <a:r>
              <a:rPr lang="en-US" altLang="ko-KR" dirty="0"/>
              <a:t> master </a:t>
            </a:r>
            <a:r>
              <a:rPr lang="ko-KR" altLang="en-US" dirty="0" err="1"/>
              <a:t>브렌치와</a:t>
            </a:r>
            <a:r>
              <a:rPr lang="ko-KR" altLang="en-US" dirty="0"/>
              <a:t> 병합하세요</a:t>
            </a:r>
            <a:r>
              <a:rPr lang="en-US" altLang="ko-KR" dirty="0"/>
              <a:t>.</a:t>
            </a: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단계부터 </a:t>
            </a:r>
            <a:r>
              <a:rPr lang="en-US" altLang="ko-KR" dirty="0"/>
              <a:t>5</a:t>
            </a:r>
            <a:r>
              <a:rPr lang="ko-KR" altLang="en-US" dirty="0"/>
              <a:t>단계를 모두 풀지 않아도 좋으나 </a:t>
            </a:r>
            <a:r>
              <a:rPr lang="en-US" altLang="ko-KR" dirty="0"/>
              <a:t>1</a:t>
            </a:r>
            <a:r>
              <a:rPr lang="ko-KR" altLang="en-US" dirty="0"/>
              <a:t>단계는 무조건 </a:t>
            </a:r>
            <a:r>
              <a:rPr lang="ko-KR" altLang="en-US" dirty="0" err="1"/>
              <a:t>풀으셔야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312544" lvl="1" indent="0">
              <a:lnSpc>
                <a:spcPct val="100000"/>
              </a:lnSpc>
              <a:buNone/>
            </a:pPr>
            <a:r>
              <a:rPr lang="en-US" altLang="ko-KR" dirty="0"/>
              <a:t>5</a:t>
            </a:r>
            <a:r>
              <a:rPr lang="ko-KR" altLang="en-US" dirty="0"/>
              <a:t>단계를 풀은 사람은 개인적으로 말씀해주십시오</a:t>
            </a:r>
            <a:r>
              <a:rPr lang="en-US" altLang="ko-KR" dirty="0"/>
              <a:t>.</a:t>
            </a:r>
          </a:p>
          <a:p>
            <a:pPr marL="312544" lvl="1" indent="0">
              <a:lnSpc>
                <a:spcPct val="100000"/>
              </a:lnSpc>
              <a:buNone/>
            </a:pPr>
            <a:r>
              <a:rPr lang="ko-KR" altLang="en-US" dirty="0"/>
              <a:t>소스 코드 파일</a:t>
            </a:r>
            <a:r>
              <a:rPr lang="en-US" altLang="ko-KR" dirty="0"/>
              <a:t>(.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ruskonert@gmail.com </a:t>
            </a:r>
            <a:r>
              <a:rPr lang="ko-KR" altLang="en-US" dirty="0"/>
              <a:t>또는 </a:t>
            </a:r>
            <a:r>
              <a:rPr lang="en-US" altLang="ko-KR" dirty="0" err="1">
                <a:hlinkClick r:id="rId3"/>
              </a:rPr>
              <a:t>support@cpss.network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일까지 보내시기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5302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86990"/>
              </p:ext>
            </p:extLst>
          </p:nvPr>
        </p:nvGraphicFramePr>
        <p:xfrm>
          <a:off x="3367278" y="2074254"/>
          <a:ext cx="644329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139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439215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소스 코드 참고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github.com/</a:t>
                      </a: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CPSSOpenSource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600" dirty="0" err="1"/>
              <a:t>제어문</a:t>
            </a:r>
            <a:r>
              <a:rPr lang="en-US" altLang="ko-KR" sz="3600" dirty="0"/>
              <a:t>(if)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(for, while)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제어문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 구조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 연산자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조건문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문을 사용한 사용 예시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If~elif~else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272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기본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제어문</a:t>
            </a:r>
            <a:r>
              <a:rPr lang="en-US" altLang="ko-KR" sz="2400" dirty="0"/>
              <a:t>: </a:t>
            </a:r>
            <a:r>
              <a:rPr lang="ko-KR" altLang="en-US" sz="2400" dirty="0"/>
              <a:t>프로그램의 진행 흐름을 바꾸는 </a:t>
            </a:r>
            <a:r>
              <a:rPr lang="ko-KR" altLang="en-US" dirty="0"/>
              <a:t>문장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만약 돈이 있다면 기차를 타고 가고</a:t>
            </a:r>
            <a:r>
              <a:rPr lang="en-US" altLang="ko-KR" dirty="0"/>
              <a:t>, </a:t>
            </a:r>
            <a:r>
              <a:rPr lang="ko-KR" altLang="en-US" dirty="0"/>
              <a:t>없으면 그냥 걸어간다“ </a:t>
            </a:r>
            <a:r>
              <a:rPr lang="en-US" altLang="ko-KR" dirty="0"/>
              <a:t>(</a:t>
            </a:r>
            <a:r>
              <a:rPr lang="ko-KR" altLang="en-US" dirty="0"/>
              <a:t>일상 속에 있는 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일상 속에서도 조건에 따라 다르게 행동하듯이 제어문에서도 조건에 따라서 다르게 작동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키워드 </a:t>
            </a:r>
            <a:r>
              <a:rPr lang="en-US" altLang="ko-KR" dirty="0"/>
              <a:t>“If”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사용방법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C</a:t>
            </a:r>
            <a:r>
              <a:rPr lang="ko-KR" altLang="en-US" dirty="0"/>
              <a:t>언어와 다르게 괄호</a:t>
            </a:r>
            <a:r>
              <a:rPr lang="en-US" altLang="ko-KR" dirty="0"/>
              <a:t>({})</a:t>
            </a:r>
            <a:r>
              <a:rPr lang="ko-KR" altLang="en-US" dirty="0"/>
              <a:t>가 아닌 들여쓰기로 구분한다는 점에서 주의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else </a:t>
            </a:r>
            <a:r>
              <a:rPr lang="ko-KR" altLang="en-US" dirty="0"/>
              <a:t>키워드는 안 사용해도 되며 비교문이 거짓이면 </a:t>
            </a:r>
            <a:r>
              <a:rPr lang="en-US" altLang="ko-KR" dirty="0"/>
              <a:t>else </a:t>
            </a:r>
            <a:r>
              <a:rPr lang="ko-KR" altLang="en-US" dirty="0"/>
              <a:t>아래 문장</a:t>
            </a:r>
            <a:br>
              <a:rPr lang="en-US" altLang="ko-KR" dirty="0"/>
            </a:br>
            <a:r>
              <a:rPr lang="ko-KR" altLang="en-US" dirty="0"/>
              <a:t>들이 작동함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64AFC11-070D-435A-868C-C1A0B04B3290}"/>
              </a:ext>
            </a:extLst>
          </p:cNvPr>
          <p:cNvSpPr txBox="1"/>
          <p:nvPr/>
        </p:nvSpPr>
        <p:spPr>
          <a:xfrm>
            <a:off x="7980115" y="3868669"/>
            <a:ext cx="3138508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if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367547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연산자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19337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비교문이 참</a:t>
            </a:r>
            <a:r>
              <a:rPr lang="en-US" altLang="ko-KR" dirty="0"/>
              <a:t>(1)</a:t>
            </a:r>
            <a:r>
              <a:rPr lang="ko-KR" altLang="en-US" dirty="0"/>
              <a:t> 또는 거짓</a:t>
            </a:r>
            <a:r>
              <a:rPr lang="en-US" altLang="ko-KR" dirty="0"/>
              <a:t>(0)</a:t>
            </a:r>
            <a:r>
              <a:rPr lang="ko-KR" altLang="en-US" dirty="0"/>
              <a:t>인지 판단하는 연산자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프로그램의 흐름을 제어하기 위해 필수적으로 사용함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“1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는 똑같은가</a:t>
            </a:r>
            <a:r>
              <a:rPr lang="en-US" altLang="ko-KR" dirty="0"/>
              <a:t>? -&gt; </a:t>
            </a:r>
            <a:r>
              <a:rPr lang="ko-KR" altLang="en-US" dirty="0"/>
              <a:t>거짓</a:t>
            </a:r>
            <a:r>
              <a:rPr lang="en-US" altLang="ko-KR" dirty="0"/>
              <a:t>(false)”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“2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큰가</a:t>
            </a:r>
            <a:r>
              <a:rPr lang="en-US" altLang="ko-KR" dirty="0"/>
              <a:t>? -&gt; </a:t>
            </a:r>
            <a:r>
              <a:rPr lang="ko-KR" altLang="en-US" dirty="0"/>
              <a:t>참</a:t>
            </a:r>
            <a:r>
              <a:rPr lang="en-US" altLang="ko-KR" dirty="0"/>
              <a:t>(true)”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1A3B073-F249-439C-8DC2-A60290F03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8678"/>
              </p:ext>
            </p:extLst>
          </p:nvPr>
        </p:nvGraphicFramePr>
        <p:xfrm>
          <a:off x="7288789" y="1389304"/>
          <a:ext cx="4417436" cy="2506980"/>
        </p:xfrm>
        <a:graphic>
          <a:graphicData uri="http://schemas.openxmlformats.org/drawingml/2006/table">
            <a:tbl>
              <a:tblPr/>
              <a:tblGrid>
                <a:gridCol w="1445636">
                  <a:extLst>
                    <a:ext uri="{9D8B030D-6E8A-4147-A177-3AD203B41FA5}">
                      <a16:colId xmlns:a16="http://schemas.microsoft.com/office/drawing/2014/main" val="120117791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678164934"/>
                    </a:ext>
                  </a:extLst>
                </a:gridCol>
              </a:tblGrid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effectLst/>
                        </a:rPr>
                        <a:t>비교연산자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14636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&lt;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작은가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7899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&gt;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큰가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3568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==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가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47498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!=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가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8944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&gt;=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크거나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24163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&lt;=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작거나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804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96DD32E-1A56-4379-8E44-6C311531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1293"/>
            <a:ext cx="63021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D7C7A12-CFD4-4A81-AFA1-D1AF0DE65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92195"/>
              </p:ext>
            </p:extLst>
          </p:nvPr>
        </p:nvGraphicFramePr>
        <p:xfrm>
          <a:off x="7288789" y="3896284"/>
          <a:ext cx="4417436" cy="2148840"/>
        </p:xfrm>
        <a:graphic>
          <a:graphicData uri="http://schemas.openxmlformats.org/drawingml/2006/table">
            <a:tbl>
              <a:tblPr/>
              <a:tblGrid>
                <a:gridCol w="1472479">
                  <a:extLst>
                    <a:ext uri="{9D8B030D-6E8A-4147-A177-3AD203B41FA5}">
                      <a16:colId xmlns:a16="http://schemas.microsoft.com/office/drawing/2014/main" val="2515834080"/>
                    </a:ext>
                  </a:extLst>
                </a:gridCol>
                <a:gridCol w="1873153">
                  <a:extLst>
                    <a:ext uri="{9D8B030D-6E8A-4147-A177-3AD203B41FA5}">
                      <a16:colId xmlns:a16="http://schemas.microsoft.com/office/drawing/2014/main" val="3461396282"/>
                    </a:ext>
                  </a:extLst>
                </a:gridCol>
                <a:gridCol w="1071804">
                  <a:extLst>
                    <a:ext uri="{9D8B030D-6E8A-4147-A177-3AD203B41FA5}">
                      <a16:colId xmlns:a16="http://schemas.microsoft.com/office/drawing/2014/main" val="365359620"/>
                    </a:ext>
                  </a:extLst>
                </a:gridCol>
              </a:tblGrid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>
                          <a:effectLst/>
                        </a:rPr>
                        <a:t>자료형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>
                          <a:effectLst/>
                        </a:rPr>
                        <a:t>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>
                          <a:effectLst/>
                        </a:rPr>
                        <a:t>거짓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82307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숫자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0</a:t>
                      </a:r>
                      <a:r>
                        <a:rPr lang="ko-KR" altLang="en-US" sz="1600">
                          <a:effectLst/>
                        </a:rPr>
                        <a:t>이 아닌 숫자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78545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"abc"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""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64295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리스트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[1,2,3]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[]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645446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튜플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(1,2,3)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9564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딕셔너리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{"</a:t>
                      </a:r>
                      <a:r>
                        <a:rPr lang="en-US" sz="1600" dirty="0" err="1">
                          <a:effectLst/>
                        </a:rPr>
                        <a:t>a":"b</a:t>
                      </a:r>
                      <a:r>
                        <a:rPr lang="en-US" sz="1600" dirty="0">
                          <a:effectLst/>
                        </a:rPr>
                        <a:t>"}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{}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14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711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6DD32E-1A56-4379-8E44-6C311531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1293"/>
            <a:ext cx="63021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3EFC17-C507-40DD-A621-567494179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17705"/>
              </p:ext>
            </p:extLst>
          </p:nvPr>
        </p:nvGraphicFramePr>
        <p:xfrm>
          <a:off x="726064" y="1779217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498525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4282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not 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in </a:t>
                      </a:r>
                      <a:r>
                        <a:rPr lang="ko-KR" altLang="en-US">
                          <a:effectLst/>
                        </a:rPr>
                        <a:t>리스트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not in </a:t>
                      </a:r>
                      <a:r>
                        <a:rPr lang="ko-KR" altLang="en-US">
                          <a:effectLst/>
                        </a:rPr>
                        <a:t>리스트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in </a:t>
                      </a:r>
                      <a:r>
                        <a:rPr lang="ko-KR" altLang="en-US">
                          <a:effectLst/>
                        </a:rPr>
                        <a:t>튜플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not in </a:t>
                      </a:r>
                      <a:r>
                        <a:rPr lang="ko-KR" altLang="en-US">
                          <a:effectLst/>
                        </a:rPr>
                        <a:t>튜플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2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in </a:t>
                      </a:r>
                      <a:r>
                        <a:rPr lang="ko-KR" altLang="en-US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not in </a:t>
                      </a:r>
                      <a:r>
                        <a:rPr lang="ko-KR" altLang="en-US" dirty="0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27066"/>
                  </a:ext>
                </a:extLst>
              </a:tr>
            </a:tbl>
          </a:graphicData>
        </a:graphic>
      </p:graphicFrame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1539E377-6D36-490B-B147-C6F368D973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106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문자열을 위한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47C6AE-47F2-46B6-8C34-6905A978F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3790"/>
              </p:ext>
            </p:extLst>
          </p:nvPr>
        </p:nvGraphicFramePr>
        <p:xfrm>
          <a:off x="726064" y="3895773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424841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24605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effectLst/>
                        </a:rPr>
                        <a:t>연산자 </a:t>
                      </a:r>
                      <a:r>
                        <a:rPr lang="en-US" altLang="ko-KR" b="1" dirty="0">
                          <a:effectLst/>
                        </a:rPr>
                        <a:t>(C</a:t>
                      </a:r>
                      <a:r>
                        <a:rPr lang="ko-KR" altLang="en-US" b="1" dirty="0">
                          <a:effectLst/>
                        </a:rPr>
                        <a:t>언어와 비교한 연산자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5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or y (||)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x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y </a:t>
                      </a:r>
                      <a:r>
                        <a:rPr lang="ko-KR" altLang="en-US" dirty="0">
                          <a:effectLst/>
                        </a:rPr>
                        <a:t>둘 중에 하나만 참이면 참이다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1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and y (&amp;&amp;)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x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y </a:t>
                      </a:r>
                      <a:r>
                        <a:rPr lang="ko-KR" altLang="en-US" dirty="0">
                          <a:effectLst/>
                        </a:rPr>
                        <a:t>모두 참이어야 참이다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 x (!)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x</a:t>
                      </a:r>
                      <a:r>
                        <a:rPr lang="ko-KR" altLang="en-US" dirty="0">
                          <a:effectLst/>
                        </a:rPr>
                        <a:t>가 거짓이면 참이다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1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588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사용 예시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7"/>
            <a:ext cx="5680294" cy="4774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“</a:t>
            </a:r>
            <a:r>
              <a:rPr lang="ko-KR" altLang="en-US" sz="1900" dirty="0"/>
              <a:t>만약 돈이 </a:t>
            </a:r>
            <a:r>
              <a:rPr lang="en-US" altLang="ko-KR" sz="1900" dirty="0"/>
              <a:t>10,000</a:t>
            </a:r>
            <a:r>
              <a:rPr lang="ko-KR" altLang="en-US" sz="1900" dirty="0"/>
              <a:t>원보다 많다면 기차를 타고 아니라면 걸어가겠다“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“</a:t>
            </a:r>
            <a:r>
              <a:rPr lang="ko-KR" altLang="en-US" sz="1900" dirty="0"/>
              <a:t>만약 </a:t>
            </a:r>
            <a:r>
              <a:rPr lang="en-US" altLang="ko-KR" sz="1900" dirty="0"/>
              <a:t>x</a:t>
            </a:r>
            <a:r>
              <a:rPr lang="ko-KR" altLang="en-US" sz="1900" dirty="0"/>
              <a:t>가 </a:t>
            </a:r>
            <a:r>
              <a:rPr lang="en-US" altLang="ko-KR" sz="1900" dirty="0"/>
              <a:t>10</a:t>
            </a:r>
            <a:r>
              <a:rPr lang="ko-KR" altLang="en-US" sz="1900" dirty="0"/>
              <a:t>이라면 </a:t>
            </a:r>
            <a:r>
              <a:rPr lang="en-US" altLang="ko-KR" sz="1900" dirty="0"/>
              <a:t>2</a:t>
            </a:r>
            <a:r>
              <a:rPr lang="ko-KR" altLang="en-US" sz="1900" dirty="0"/>
              <a:t>를 곱한 값을</a:t>
            </a:r>
            <a:r>
              <a:rPr lang="en-US" altLang="ko-KR" sz="1900" dirty="0"/>
              <a:t> </a:t>
            </a:r>
            <a:r>
              <a:rPr lang="ko-KR" altLang="en-US" sz="1900" dirty="0"/>
              <a:t>아니라면 </a:t>
            </a:r>
            <a:r>
              <a:rPr lang="en-US" altLang="ko-KR" sz="1900" dirty="0"/>
              <a:t>2</a:t>
            </a:r>
            <a:r>
              <a:rPr lang="ko-KR" altLang="en-US" sz="1900" dirty="0"/>
              <a:t>로 나눈 값을 대입하세요“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만약 </a:t>
            </a:r>
            <a:r>
              <a:rPr lang="en-US" altLang="ko-KR" sz="1900" dirty="0"/>
              <a:t>name</a:t>
            </a:r>
            <a:r>
              <a:rPr lang="ko-KR" altLang="en-US" sz="1900" dirty="0"/>
              <a:t>이 </a:t>
            </a:r>
            <a:r>
              <a:rPr lang="en-US" altLang="ko-KR" sz="1900" dirty="0"/>
              <a:t>“python”</a:t>
            </a:r>
            <a:r>
              <a:rPr lang="ko-KR" altLang="en-US" sz="1900" dirty="0"/>
              <a:t>이라면 그냥 아무것도 하지 말고 아니라면 </a:t>
            </a:r>
            <a:r>
              <a:rPr lang="en-US" altLang="ko-KR" sz="1900" dirty="0"/>
              <a:t>“</a:t>
            </a:r>
            <a:r>
              <a:rPr lang="ko-KR" altLang="en-US" sz="1900" dirty="0"/>
              <a:t>다른 </a:t>
            </a:r>
            <a:r>
              <a:rPr lang="ko-KR" altLang="en-US" sz="1900" dirty="0" err="1"/>
              <a:t>언어구나“라고</a:t>
            </a:r>
            <a:r>
              <a:rPr lang="ko-KR" altLang="en-US" sz="1900" dirty="0"/>
              <a:t> 출력하기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0B9066B-B6C1-40DF-952E-9C61B0895365}"/>
              </a:ext>
            </a:extLst>
          </p:cNvPr>
          <p:cNvSpPr txBox="1"/>
          <p:nvPr/>
        </p:nvSpPr>
        <p:spPr>
          <a:xfrm>
            <a:off x="2855665" y="1690438"/>
            <a:ext cx="3021260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money = 1000000000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money &gt; 10000: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train()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walk()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29188-960B-4254-9648-32A5B2CDA276}"/>
              </a:ext>
            </a:extLst>
          </p:cNvPr>
          <p:cNvSpPr txBox="1"/>
          <p:nvPr/>
        </p:nvSpPr>
        <p:spPr>
          <a:xfrm>
            <a:off x="2855665" y="3623572"/>
            <a:ext cx="3021260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global 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x = 8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x == 10: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x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x * 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x = x /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AB47C-4CFD-4A83-BE95-D8FA38D6C74D}"/>
              </a:ext>
            </a:extLst>
          </p:cNvPr>
          <p:cNvSpPr txBox="1"/>
          <p:nvPr/>
        </p:nvSpPr>
        <p:spPr>
          <a:xfrm>
            <a:off x="6096000" y="5008567"/>
            <a:ext cx="5666035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from operator import </a:t>
            </a:r>
            <a:r>
              <a:rPr lang="en-US" altLang="ko-KR" sz="1400" dirty="0" err="1">
                <a:latin typeface="Consolas" panose="020B0609020204030204" pitchFamily="49" charset="0"/>
              </a:rPr>
              <a:t>eq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name = “python”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</a:t>
            </a:r>
            <a:r>
              <a:rPr lang="en-US" altLang="ko-KR" sz="1400" dirty="0" err="1">
                <a:latin typeface="Consolas" panose="020B0609020204030204" pitchFamily="49" charset="0"/>
              </a:rPr>
              <a:t>eq</a:t>
            </a:r>
            <a:r>
              <a:rPr lang="en-US" altLang="ko-KR" sz="1400" dirty="0">
                <a:latin typeface="Consolas" panose="020B0609020204030204" pitchFamily="49" charset="0"/>
              </a:rPr>
              <a:t>(name, “python”):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pass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print(“</a:t>
            </a:r>
            <a:r>
              <a:rPr lang="ko-KR" altLang="en-US" sz="1400" dirty="0">
                <a:latin typeface="Consolas" panose="020B0609020204030204" pitchFamily="49" charset="0"/>
              </a:rPr>
              <a:t>다른 언어구나“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738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If~elif~else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5" y="1249757"/>
            <a:ext cx="8509219" cy="4774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elif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추가 조건문을 필요로 할 때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If</a:t>
            </a:r>
            <a:r>
              <a:rPr lang="ko-KR" altLang="en-US" dirty="0"/>
              <a:t> 조건문이 거짓이면 다음에 수행됨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개 또는 여러 개의 조건문을 만들 수 있음</a:t>
            </a:r>
            <a:endParaRPr lang="en-US" altLang="ko-KR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B655C06-CD85-473D-AE6A-425B22FA2D56}"/>
              </a:ext>
            </a:extLst>
          </p:cNvPr>
          <p:cNvSpPr txBox="1"/>
          <p:nvPr/>
        </p:nvSpPr>
        <p:spPr>
          <a:xfrm>
            <a:off x="5786416" y="1249757"/>
            <a:ext cx="6113484" cy="375487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if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2966737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026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833</Words>
  <Application>Microsoft Office PowerPoint</Application>
  <PresentationFormat>와이드스크린</PresentationFormat>
  <Paragraphs>213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맑은 고딕</vt:lpstr>
      <vt:lpstr>나눔스퀘어</vt:lpstr>
      <vt:lpstr>Consolas</vt:lpstr>
      <vt:lpstr>나눔스퀘어 Light</vt:lpstr>
      <vt:lpstr>HY궁서B</vt:lpstr>
      <vt:lpstr>나눔바른고딕 Light</vt:lpstr>
      <vt:lpstr>Arial</vt:lpstr>
      <vt:lpstr>Apple SD 산돌고딕 Neo 옅은체</vt:lpstr>
      <vt:lpstr>나눔스퀘어 Bold</vt:lpstr>
      <vt:lpstr>Times</vt:lpstr>
      <vt:lpstr>Wingdings</vt:lpstr>
      <vt:lpstr>Office 테마</vt:lpstr>
      <vt:lpstr>Python 기초 강의</vt:lpstr>
      <vt:lpstr>PowerPoint 프레젠테이션</vt:lpstr>
      <vt:lpstr>제어문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KIMJUNWON</cp:lastModifiedBy>
  <cp:revision>160</cp:revision>
  <dcterms:created xsi:type="dcterms:W3CDTF">2018-03-10T09:53:43Z</dcterms:created>
  <dcterms:modified xsi:type="dcterms:W3CDTF">2018-04-12T02:04:31Z</dcterms:modified>
</cp:coreProperties>
</file>