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260" r:id="rId13"/>
    <p:sldId id="259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19" r:id="rId38"/>
    <p:sldId id="320" r:id="rId39"/>
    <p:sldId id="322" r:id="rId40"/>
    <p:sldId id="323" r:id="rId41"/>
    <p:sldId id="324" r:id="rId42"/>
    <p:sldId id="295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해준 고" initials="해고" lastIdx="1" clrIdx="0">
    <p:extLst>
      <p:ext uri="{19B8F6BF-5375-455C-9EA6-DF929625EA0E}">
        <p15:presenceInfo xmlns:p15="http://schemas.microsoft.com/office/powerpoint/2012/main" userId="7a5ffc1a16bfc4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DF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31T20:28:40.312" idx="1">
    <p:pos x="5587" y="3274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BEAE8-F0DE-435E-AEA7-5305C19B716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z="10000" b="1" dirty="0"/>
              <a:t>J</a:t>
            </a:r>
            <a:r>
              <a:rPr lang="en-US" altLang="ko-KR" b="1" dirty="0"/>
              <a:t>ava</a:t>
            </a:r>
            <a:r>
              <a:rPr lang="en-US" altLang="ko-KR" sz="10000" b="1" dirty="0"/>
              <a:t>S</a:t>
            </a:r>
            <a:r>
              <a:rPr lang="en-US" altLang="ko-KR" b="1" dirty="0"/>
              <a:t>cript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2378E7-4BE1-441D-A479-D9D8CBE68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3FEC76-5C4A-4FC2-86B8-85CBE8F25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2261-AB03-4F0C-B558-248D010C474C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7049E7-0F66-468C-9B8E-C75B8F21F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06A4BE-2F94-4CD1-957E-6BBD1B098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53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6D63D7-65CB-4204-ACAE-ADDE3C20E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2261-AB03-4F0C-B558-248D010C474C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2D4CE6-5E50-415A-86B1-68C9C309D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F111FF-7B61-4E75-870D-2E4E9E81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5229F51-FED8-4E80-A721-D96FA3BFDB5A}"/>
              </a:ext>
            </a:extLst>
          </p:cNvPr>
          <p:cNvSpPr/>
          <p:nvPr userDrawn="1"/>
        </p:nvSpPr>
        <p:spPr>
          <a:xfrm>
            <a:off x="-2136711" y="1292289"/>
            <a:ext cx="4273421" cy="4273421"/>
          </a:xfrm>
          <a:prstGeom prst="ellipse">
            <a:avLst/>
          </a:prstGeom>
          <a:solidFill>
            <a:srgbClr val="F7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EF6FBB-5EBA-4410-BE8A-9652C52FA96E}"/>
              </a:ext>
            </a:extLst>
          </p:cNvPr>
          <p:cNvSpPr txBox="1"/>
          <p:nvPr userDrawn="1"/>
        </p:nvSpPr>
        <p:spPr>
          <a:xfrm>
            <a:off x="222380" y="1413062"/>
            <a:ext cx="43853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CONTENTS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23B4F65-E2A0-43B8-AB31-1936A0034E0E}"/>
              </a:ext>
            </a:extLst>
          </p:cNvPr>
          <p:cNvSpPr/>
          <p:nvPr userDrawn="1"/>
        </p:nvSpPr>
        <p:spPr>
          <a:xfrm>
            <a:off x="-2743979" y="690465"/>
            <a:ext cx="5487955" cy="5487955"/>
          </a:xfrm>
          <a:prstGeom prst="ellipse">
            <a:avLst/>
          </a:prstGeom>
          <a:noFill/>
          <a:ln w="25400">
            <a:solidFill>
              <a:srgbClr val="F7DF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205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bg>
      <p:bgPr>
        <a:solidFill>
          <a:srgbClr val="F7DF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D727D-033A-48D7-95A9-F432BEAFC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28" y="2702166"/>
            <a:ext cx="8273143" cy="1063492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24DA2A-CF6B-41EF-B1DF-9CDF7BA23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2261-AB03-4F0C-B558-248D010C474C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CA92A9-5E4E-484E-893A-A13480DCD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124B3E-D17B-4370-846C-0A46250C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87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9930D-02F2-4BA0-A056-64EA5D919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682" y="52670"/>
            <a:ext cx="9489430" cy="986342"/>
          </a:xfrm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A5EC1-9E3C-44BD-A9B3-DBB786BF0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237"/>
            <a:ext cx="10515600" cy="470272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u"/>
              <a:defRPr sz="2400" b="1"/>
            </a:lvl1pPr>
            <a:lvl2pPr marL="685800" indent="-228600">
              <a:buFont typeface="Wingdings" panose="05000000000000000000" pitchFamily="2" charset="2"/>
              <a:buChar char="l"/>
              <a:defRPr sz="2000" b="1"/>
            </a:lvl2pPr>
            <a:lvl3pPr marL="1143000" indent="-228600">
              <a:buFont typeface="Wingdings" panose="05000000000000000000" pitchFamily="2" charset="2"/>
              <a:buChar char="§"/>
              <a:defRPr sz="1600"/>
            </a:lvl3pPr>
            <a:lvl4pPr marL="1600200" indent="-228600">
              <a:buFont typeface="Wingdings" panose="05000000000000000000" pitchFamily="2" charset="2"/>
              <a:buChar char="ü"/>
              <a:defRPr sz="1400"/>
            </a:lvl4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2C3177-39B0-4F01-9E2F-F3FE0128F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2261-AB03-4F0C-B558-248D010C474C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404C10-3446-4B4F-8B32-4E419EDE7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F56350-4527-4B23-BF39-32A294733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8C61BE8-80DC-4C09-9926-6D664F9015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1682" cy="1091682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AFA0736-7B71-4E64-B5C8-04B6A2086048}"/>
              </a:ext>
            </a:extLst>
          </p:cNvPr>
          <p:cNvCxnSpPr/>
          <p:nvPr userDrawn="1"/>
        </p:nvCxnSpPr>
        <p:spPr>
          <a:xfrm>
            <a:off x="1091682" y="1039012"/>
            <a:ext cx="759511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816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13526E-22CB-4D9F-BF28-1BF16220E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2261-AB03-4F0C-B558-248D010C474C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AAF71C-8B63-464C-8713-64E437386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4EB111-BA85-44FC-A62E-FAE3D5D3E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1790-7A4E-4B0D-AF26-C598911FC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724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D4D354-3DDE-436C-AECA-6C9794EBC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876F8D-57E6-4139-BFED-A310819FF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E5EE7A-64E5-4B77-A240-F260B9BC1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12261-AB03-4F0C-B558-248D010C474C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EBA7C2-006D-4C66-90C4-B880D90DE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4314F0-6774-4411-B10D-E58381D3B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F1790-7A4E-4B0D-AF26-C598911FC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89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1" r:id="rId3"/>
    <p:sldLayoutId id="2147483650" r:id="rId4"/>
    <p:sldLayoutId id="2147483655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mailto:gowns0719@gmail.com&#51004;&#47196;" TargetMode="Externa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B1024-3E29-49F2-BCE2-E5C353635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sz="10000" b="1" dirty="0"/>
              <a:t>J</a:t>
            </a:r>
            <a:r>
              <a:rPr lang="en-US" altLang="ko-KR" b="1" dirty="0"/>
              <a:t>ava</a:t>
            </a:r>
            <a:r>
              <a:rPr lang="en-US" altLang="ko-KR" sz="10000" b="1" dirty="0"/>
              <a:t>S</a:t>
            </a:r>
            <a:r>
              <a:rPr lang="en-US" altLang="ko-KR" b="1" dirty="0"/>
              <a:t>cript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7B922B-38E4-48CC-B076-1F0D21142D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en-US" altLang="ko-KR" b="1" dirty="0"/>
              <a:t>2019. </a:t>
            </a:r>
            <a:r>
              <a:rPr lang="en-US" altLang="ko-KR" b="1" dirty="0" smtClean="0"/>
              <a:t>04. </a:t>
            </a:r>
            <a:r>
              <a:rPr lang="en-US" altLang="ko-KR" b="1" dirty="0"/>
              <a:t>01</a:t>
            </a:r>
          </a:p>
          <a:p>
            <a:r>
              <a:rPr lang="ko-KR" altLang="en-US" b="1" dirty="0"/>
              <a:t>기초교육 </a:t>
            </a:r>
            <a:r>
              <a:rPr lang="en-US" altLang="ko-KR" b="1" dirty="0"/>
              <a:t>- 3</a:t>
            </a:r>
            <a:r>
              <a:rPr lang="ko-KR" altLang="en-US" b="1" dirty="0"/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236229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깜빡하고 안 알려준 </a:t>
            </a:r>
            <a:r>
              <a:rPr lang="ko-KR" altLang="en-US" dirty="0" smtClean="0"/>
              <a:t>것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변수 이름 규칙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변수 이름에 </a:t>
            </a:r>
            <a:r>
              <a:rPr lang="ko-KR" altLang="en-US" dirty="0" err="1" smtClean="0"/>
              <a:t>언더바</a:t>
            </a:r>
            <a:r>
              <a:rPr lang="en-US" altLang="ko-KR" dirty="0" smtClean="0"/>
              <a:t>(_) </a:t>
            </a:r>
            <a:r>
              <a:rPr lang="ko-KR" altLang="en-US" dirty="0" smtClean="0"/>
              <a:t>외의 특수기호들을 넣을 수 없음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숫자로 시작할 수 없음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예약어를</a:t>
            </a:r>
            <a:r>
              <a:rPr lang="ko-KR" altLang="en-US" dirty="0" smtClean="0"/>
              <a:t> 변수 이름으로 사용할 수 없음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Ex)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, if, let,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, break, for </a:t>
            </a:r>
            <a:r>
              <a:rPr lang="ko-KR" altLang="en-US" dirty="0" smtClean="0"/>
              <a:t>등등</a:t>
            </a:r>
            <a:r>
              <a:rPr lang="en-US" altLang="ko-KR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26305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깜빡하고 안 알려준 </a:t>
            </a:r>
            <a:r>
              <a:rPr lang="ko-KR" altLang="en-US" dirty="0" smtClean="0"/>
              <a:t>것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암묵적인 규칙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변수 이름은 영어로 함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  <a:r>
              <a:rPr lang="ko-KR" altLang="en-US" dirty="0" smtClean="0">
                <a:solidFill>
                  <a:srgbClr val="FF0000"/>
                </a:solidFill>
              </a:rPr>
              <a:t>한글 변수는 하지 말자</a:t>
            </a:r>
            <a:r>
              <a:rPr lang="en-US" altLang="ko-KR" dirty="0" smtClean="0">
                <a:solidFill>
                  <a:srgbClr val="FF0000"/>
                </a:solidFill>
              </a:rPr>
              <a:t>!</a:t>
            </a:r>
          </a:p>
          <a:p>
            <a:pPr lvl="1"/>
            <a:r>
              <a:rPr lang="en-US" altLang="ko-KR" dirty="0" err="1">
                <a:solidFill>
                  <a:srgbClr val="FF0000"/>
                </a:solidFill>
              </a:rPr>
              <a:t>v</a:t>
            </a:r>
            <a:r>
              <a:rPr lang="en-US" altLang="ko-KR" dirty="0" err="1" smtClean="0">
                <a:solidFill>
                  <a:srgbClr val="FF0000"/>
                </a:solidFill>
              </a:rPr>
              <a:t>ar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이름 </a:t>
            </a:r>
            <a:r>
              <a:rPr lang="en-US" altLang="ko-KR" dirty="0" smtClean="0">
                <a:solidFill>
                  <a:srgbClr val="FF0000"/>
                </a:solidFill>
              </a:rPr>
              <a:t>(x), </a:t>
            </a:r>
            <a:r>
              <a:rPr lang="en-US" altLang="ko-KR" dirty="0" err="1" smtClean="0">
                <a:solidFill>
                  <a:srgbClr val="FF0000"/>
                </a:solidFill>
              </a:rPr>
              <a:t>var</a:t>
            </a:r>
            <a:r>
              <a:rPr lang="en-US" altLang="ko-KR" dirty="0" smtClean="0">
                <a:solidFill>
                  <a:srgbClr val="FF0000"/>
                </a:solidFill>
              </a:rPr>
              <a:t> name (o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ko-KR" altLang="en-US" dirty="0" smtClean="0">
                <a:solidFill>
                  <a:srgbClr val="FF0000"/>
                </a:solidFill>
              </a:rPr>
              <a:t>회사에서 한글 이름으로 변수 만들면 무조건 욕 먹는다</a:t>
            </a:r>
            <a:r>
              <a:rPr lang="en-US" altLang="ko-KR" dirty="0" smtClean="0">
                <a:solidFill>
                  <a:srgbClr val="FF0000"/>
                </a:solidFill>
              </a:rPr>
              <a:t>!!!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/>
              <a:t>변수 이름은 소문자로 </a:t>
            </a:r>
            <a:r>
              <a:rPr lang="ko-KR" altLang="en-US" dirty="0"/>
              <a:t>씀</a:t>
            </a:r>
            <a:endParaRPr lang="en-US" altLang="ko-KR" dirty="0" smtClean="0"/>
          </a:p>
          <a:p>
            <a:pPr lvl="1"/>
            <a:r>
              <a:rPr lang="en-US" altLang="ko-KR" dirty="0" err="1"/>
              <a:t>v</a:t>
            </a:r>
            <a:r>
              <a:rPr lang="en-US" altLang="ko-KR" dirty="0" err="1" smtClean="0"/>
              <a:t>ar</a:t>
            </a:r>
            <a:r>
              <a:rPr lang="en-US" altLang="ko-KR" dirty="0" smtClean="0"/>
              <a:t> Name(x),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name (o)</a:t>
            </a:r>
          </a:p>
          <a:p>
            <a:r>
              <a:rPr lang="ko-KR" altLang="en-US" dirty="0" smtClean="0"/>
              <a:t>변수 이름에 단어 여러 개가 들어갈 경우</a:t>
            </a:r>
            <a:r>
              <a:rPr lang="en-US" altLang="ko-KR" dirty="0" smtClean="0"/>
              <a:t>,</a:t>
            </a:r>
            <a:r>
              <a:rPr lang="ko-KR" altLang="en-US" dirty="0" smtClean="0"/>
              <a:t> 두번째 단어의 첫 문자는 대문자로 함</a:t>
            </a:r>
            <a:endParaRPr lang="en-US" altLang="ko-KR" dirty="0" smtClean="0"/>
          </a:p>
          <a:p>
            <a:pPr lvl="1"/>
            <a:r>
              <a:rPr lang="en-US" altLang="ko-KR" dirty="0" err="1"/>
              <a:t>v</a:t>
            </a:r>
            <a:r>
              <a:rPr lang="en-US" altLang="ko-KR" dirty="0" err="1" smtClean="0"/>
              <a:t>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istrue</a:t>
            </a:r>
            <a:r>
              <a:rPr lang="en-US" altLang="ko-KR" dirty="0" smtClean="0"/>
              <a:t> (x),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isTrue</a:t>
            </a:r>
            <a:r>
              <a:rPr lang="en-US" altLang="ko-KR" dirty="0" smtClean="0"/>
              <a:t>(o)</a:t>
            </a:r>
          </a:p>
          <a:p>
            <a:r>
              <a:rPr lang="ko-KR" altLang="en-US" dirty="0" smtClean="0"/>
              <a:t>변수 이름이 숫자로 시작해야 할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앞에 </a:t>
            </a:r>
            <a:r>
              <a:rPr lang="ko-KR" altLang="en-US" dirty="0" err="1" smtClean="0"/>
              <a:t>언더바</a:t>
            </a:r>
            <a:r>
              <a:rPr lang="en-US" altLang="ko-KR" dirty="0" smtClean="0"/>
              <a:t>(_)</a:t>
            </a:r>
            <a:r>
              <a:rPr lang="ko-KR" altLang="en-US" dirty="0" smtClean="0"/>
              <a:t>를 붙임</a:t>
            </a:r>
            <a:endParaRPr lang="en-US" altLang="ko-KR" dirty="0" smtClean="0"/>
          </a:p>
          <a:p>
            <a:pPr lvl="1"/>
            <a:r>
              <a:rPr lang="en-US" altLang="ko-KR" dirty="0" err="1"/>
              <a:t>v</a:t>
            </a:r>
            <a:r>
              <a:rPr lang="en-US" altLang="ko-KR" dirty="0" err="1" smtClean="0"/>
              <a:t>ar</a:t>
            </a:r>
            <a:r>
              <a:rPr lang="en-US" altLang="ko-KR" dirty="0" smtClean="0"/>
              <a:t> _1st;</a:t>
            </a:r>
          </a:p>
          <a:p>
            <a:r>
              <a:rPr lang="ko-KR" altLang="en-US" dirty="0" smtClean="0"/>
              <a:t>상수 이름은 대문자로만 적음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const</a:t>
            </a:r>
            <a:r>
              <a:rPr lang="en-US" altLang="ko-KR" dirty="0" smtClean="0"/>
              <a:t> name (x),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NAME (o)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7714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59428" y="2155969"/>
            <a:ext cx="8273143" cy="1744911"/>
          </a:xfrm>
        </p:spPr>
        <p:txBody>
          <a:bodyPr>
            <a:normAutofit/>
          </a:bodyPr>
          <a:lstStyle/>
          <a:p>
            <a:r>
              <a:rPr lang="en-US" altLang="ko-KR" b="0" dirty="0">
                <a:solidFill>
                  <a:schemeClr val="tx1"/>
                </a:solidFill>
              </a:rPr>
              <a:t>Part</a:t>
            </a:r>
            <a:r>
              <a:rPr lang="ko-KR" altLang="en-US" b="0" dirty="0">
                <a:solidFill>
                  <a:schemeClr val="tx1"/>
                </a:solidFill>
              </a:rPr>
              <a:t> </a:t>
            </a:r>
            <a:r>
              <a:rPr lang="en-US" altLang="ko-KR" b="0" dirty="0">
                <a:solidFill>
                  <a:schemeClr val="tx1"/>
                </a:solidFill>
              </a:rPr>
              <a:t>2</a:t>
            </a:r>
            <a:r>
              <a:rPr lang="en-US" altLang="ko-KR" b="0" dirty="0" smtClean="0">
                <a:solidFill>
                  <a:schemeClr val="tx1"/>
                </a:solidFill>
              </a:rPr>
              <a:t>.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주석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smtClean="0">
                <a:solidFill>
                  <a:schemeClr val="tx1"/>
                </a:solidFill>
              </a:rPr>
              <a:t>Annotation)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75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C15EC-5F3A-4838-957D-061DC2B1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주석 </a:t>
            </a:r>
            <a:r>
              <a:rPr lang="en-US" altLang="ko-KR" dirty="0"/>
              <a:t>(</a:t>
            </a:r>
            <a:r>
              <a:rPr lang="en-US" altLang="ko-KR" dirty="0" smtClean="0"/>
              <a:t>Annotation) </a:t>
            </a:r>
            <a:r>
              <a:rPr lang="en-US" altLang="ko-KR" dirty="0"/>
              <a:t>– </a:t>
            </a:r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07902E-C6A7-482E-AB16-47DB42E17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Annotation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주석</a:t>
            </a:r>
            <a:r>
              <a:rPr lang="en-US" altLang="ko-KR" dirty="0"/>
              <a:t>(</a:t>
            </a:r>
            <a:r>
              <a:rPr lang="ko-KR" altLang="en-US" dirty="0"/>
              <a:t>註釋</a:t>
            </a:r>
            <a:r>
              <a:rPr lang="en-US" altLang="ko-KR" dirty="0"/>
              <a:t>) [</a:t>
            </a:r>
            <a:r>
              <a:rPr lang="ko-KR" altLang="en-US" dirty="0"/>
              <a:t>명사</a:t>
            </a:r>
            <a:r>
              <a:rPr lang="en-US" altLang="ko-KR" dirty="0"/>
              <a:t>] </a:t>
            </a:r>
            <a:r>
              <a:rPr lang="ko-KR" altLang="en-US" dirty="0"/>
              <a:t>낱말이나 문장의 뜻을 쉽게 풀이함</a:t>
            </a:r>
            <a:r>
              <a:rPr lang="en-US" altLang="ko-KR" dirty="0"/>
              <a:t>. </a:t>
            </a:r>
            <a:r>
              <a:rPr lang="ko-KR" altLang="en-US" dirty="0"/>
              <a:t>또는 그런 글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코드에 대한 각종 설명을 메모하는 역할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혹은 필요가 없는 코드를 실행시키지 않게 하는 역할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0874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C15EC-5F3A-4838-957D-061DC2B1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주석 </a:t>
            </a:r>
            <a:r>
              <a:rPr lang="en-US" altLang="ko-KR" dirty="0"/>
              <a:t>(</a:t>
            </a:r>
            <a:r>
              <a:rPr lang="en-US" altLang="ko-KR" dirty="0" smtClean="0"/>
              <a:t>Annotation) </a:t>
            </a:r>
            <a:r>
              <a:rPr lang="en-US" altLang="ko-KR" dirty="0"/>
              <a:t>– </a:t>
            </a:r>
            <a:r>
              <a:rPr lang="ko-KR" altLang="en-US" dirty="0"/>
              <a:t>문</a:t>
            </a:r>
            <a:r>
              <a:rPr lang="ko-KR" altLang="en-US" dirty="0" smtClean="0"/>
              <a:t>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07902E-C6A7-482E-AB16-47DB42E17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//</a:t>
            </a:r>
            <a:r>
              <a:rPr lang="ko-KR" altLang="en-US" dirty="0"/>
              <a:t>는 한 줄을 주석 처리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/* */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그 안에 있는 모든 문장을 주석 처리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6900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C15EC-5F3A-4838-957D-061DC2B1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주석 </a:t>
            </a:r>
            <a:r>
              <a:rPr lang="en-US" altLang="ko-KR" dirty="0"/>
              <a:t>(</a:t>
            </a:r>
            <a:r>
              <a:rPr lang="en-US" altLang="ko-KR" dirty="0" smtClean="0"/>
              <a:t>Annotation) </a:t>
            </a:r>
            <a:r>
              <a:rPr lang="en-US" altLang="ko-KR" dirty="0"/>
              <a:t>– </a:t>
            </a:r>
            <a:r>
              <a:rPr lang="ko-KR" altLang="en-US" dirty="0"/>
              <a:t>예제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99E10B-67C1-449F-B820-0470E028B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059" y="1409219"/>
            <a:ext cx="3876675" cy="24288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0B6AE2A-E90F-4568-8E61-0043D4489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022" y="5209607"/>
            <a:ext cx="60007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96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ED9E36-55E2-4414-A712-21EC9A315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주석을 꼭 써야 할까요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282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AFB5CC-FB21-41D1-9289-3F4F83AB1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주석 </a:t>
            </a:r>
            <a:r>
              <a:rPr lang="en-US" altLang="ko-KR" dirty="0"/>
              <a:t>(</a:t>
            </a:r>
            <a:r>
              <a:rPr lang="en-US" altLang="ko-KR" dirty="0" smtClean="0"/>
              <a:t>Annotation) </a:t>
            </a:r>
            <a:r>
              <a:rPr lang="en-US" altLang="ko-KR" dirty="0"/>
              <a:t>– </a:t>
            </a:r>
            <a:r>
              <a:rPr lang="ko-KR" altLang="en-US" dirty="0"/>
              <a:t>사용하는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D4D226-B408-4040-8FC9-3F922FC69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프로그래밍 코드가 길어지면 자신이 만든 코드라도 각각의 코드가 어떤 역할을 하는지 알아보기가 힘들기 때문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다른 사람들과 같이 프로그래밍을 하기 위함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프로그램의 유지보수를 쉽게 해 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주석은 선택이 아니라 필수</a:t>
            </a:r>
            <a:r>
              <a:rPr lang="en-US" altLang="ko-KR" dirty="0"/>
              <a:t>!!!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10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8D9C2-F739-4F73-953F-5292B7EC4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28" y="2365695"/>
            <a:ext cx="8273143" cy="1399963"/>
          </a:xfrm>
        </p:spPr>
        <p:txBody>
          <a:bodyPr>
            <a:normAutofit/>
          </a:bodyPr>
          <a:lstStyle/>
          <a:p>
            <a:r>
              <a:rPr lang="en-US" altLang="ko-KR" b="0" dirty="0">
                <a:solidFill>
                  <a:schemeClr val="tx1"/>
                </a:solidFill>
              </a:rPr>
              <a:t>Part</a:t>
            </a:r>
            <a:r>
              <a:rPr lang="ko-KR" altLang="en-US" b="0" dirty="0">
                <a:solidFill>
                  <a:schemeClr val="tx1"/>
                </a:solidFill>
              </a:rPr>
              <a:t> </a:t>
            </a:r>
            <a:r>
              <a:rPr lang="en-US" altLang="ko-KR" b="0" dirty="0">
                <a:solidFill>
                  <a:schemeClr val="tx1"/>
                </a:solidFill>
              </a:rPr>
              <a:t>3</a:t>
            </a:r>
            <a:r>
              <a:rPr lang="en-US" altLang="ko-KR" b="0" dirty="0" smtClean="0">
                <a:solidFill>
                  <a:schemeClr val="tx1"/>
                </a:solidFill>
              </a:rPr>
              <a:t>.</a:t>
            </a:r>
            <a:r>
              <a:rPr lang="en-US" altLang="ko-KR" b="0" dirty="0">
                <a:solidFill>
                  <a:schemeClr val="tx1"/>
                </a:solidFill>
              </a:rPr>
              <a:t/>
            </a:r>
            <a:br>
              <a:rPr lang="en-US" altLang="ko-KR" b="0" dirty="0">
                <a:solidFill>
                  <a:schemeClr val="tx1"/>
                </a:solidFill>
              </a:rPr>
            </a:br>
            <a:r>
              <a:rPr lang="ko-KR" altLang="en-US" dirty="0" err="1">
                <a:solidFill>
                  <a:schemeClr val="tx1"/>
                </a:solidFill>
              </a:rPr>
              <a:t>제어문</a:t>
            </a:r>
            <a:endParaRPr lang="ko-KR" alt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61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76C2D-E176-4F1A-917E-CFA9D1092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A2A5E-9FB6-438F-B27D-208F07A1F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프로그램의 흐름을 제어하는 문법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사용자나 프로그래머의 명령에 따라 프로그램이 동작하게 함</a:t>
            </a:r>
          </a:p>
        </p:txBody>
      </p:sp>
    </p:spTree>
    <p:extLst>
      <p:ext uri="{BB962C8B-B14F-4D97-AF65-F5344CB8AC3E}">
        <p14:creationId xmlns:p14="http://schemas.microsoft.com/office/powerpoint/2010/main" val="360595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305EDE4-C8CA-4E94-8198-6D779666522A}"/>
              </a:ext>
            </a:extLst>
          </p:cNvPr>
          <p:cNvSpPr/>
          <p:nvPr/>
        </p:nvSpPr>
        <p:spPr>
          <a:xfrm>
            <a:off x="4328885" y="1972905"/>
            <a:ext cx="6326156" cy="942392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주석 </a:t>
            </a:r>
            <a:r>
              <a:rPr lang="en-US" altLang="ko-KR" sz="3200" b="1" dirty="0">
                <a:solidFill>
                  <a:schemeClr val="tx1"/>
                </a:solidFill>
              </a:rPr>
              <a:t>(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Annotation)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D1AD912-3A13-4D32-93C4-C81903754532}"/>
              </a:ext>
            </a:extLst>
          </p:cNvPr>
          <p:cNvSpPr/>
          <p:nvPr/>
        </p:nvSpPr>
        <p:spPr>
          <a:xfrm>
            <a:off x="4328885" y="3496387"/>
            <a:ext cx="6326156" cy="942392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err="1">
                <a:solidFill>
                  <a:schemeClr val="tx1"/>
                </a:solidFill>
              </a:rPr>
              <a:t>제어문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1D6E078-4088-4049-8026-2D70FC79D8F4}"/>
              </a:ext>
            </a:extLst>
          </p:cNvPr>
          <p:cNvSpPr/>
          <p:nvPr/>
        </p:nvSpPr>
        <p:spPr>
          <a:xfrm>
            <a:off x="2932922" y="5019869"/>
            <a:ext cx="6326156" cy="942392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</a:rPr>
              <a:t>과제</a:t>
            </a:r>
          </a:p>
        </p:txBody>
      </p:sp>
      <p:sp>
        <p:nvSpPr>
          <p:cNvPr id="5" name="사각형: 둥근 모서리 2">
            <a:extLst>
              <a:ext uri="{FF2B5EF4-FFF2-40B4-BE49-F238E27FC236}">
                <a16:creationId xmlns:a16="http://schemas.microsoft.com/office/drawing/2014/main" id="{9D1AD912-3A13-4D32-93C4-C81903754532}"/>
              </a:ext>
            </a:extLst>
          </p:cNvPr>
          <p:cNvSpPr/>
          <p:nvPr/>
        </p:nvSpPr>
        <p:spPr>
          <a:xfrm>
            <a:off x="2932922" y="449423"/>
            <a:ext cx="6326156" cy="942392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smtClean="0">
                <a:solidFill>
                  <a:schemeClr val="tx1"/>
                </a:solidFill>
              </a:rPr>
              <a:t>깜빡하고 안 알려준 것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92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413B5-ECF9-4023-87EC-7F6758391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예시 문장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5F794F-7470-4B92-AAFD-24C0CEC68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내가 만약 남자라면</a:t>
            </a:r>
            <a:r>
              <a:rPr lang="en-US" altLang="ko-KR" dirty="0"/>
              <a:t>, </a:t>
            </a:r>
            <a:r>
              <a:rPr lang="ko-KR" altLang="en-US" dirty="0"/>
              <a:t>군대에 가야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If I am a man, I must go to the army.</a:t>
            </a:r>
          </a:p>
          <a:p>
            <a:endParaRPr lang="en-US" altLang="ko-KR" dirty="0"/>
          </a:p>
          <a:p>
            <a:r>
              <a:rPr lang="ko-KR" altLang="en-US" dirty="0"/>
              <a:t>내가 만약 새라면</a:t>
            </a:r>
            <a:r>
              <a:rPr lang="en-US" altLang="ko-KR" dirty="0"/>
              <a:t>, </a:t>
            </a:r>
            <a:r>
              <a:rPr lang="ko-KR" altLang="en-US" dirty="0"/>
              <a:t>하늘을 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If I am a bird, I can fly.</a:t>
            </a:r>
          </a:p>
          <a:p>
            <a:endParaRPr lang="en-US" altLang="ko-KR" dirty="0"/>
          </a:p>
          <a:p>
            <a:r>
              <a:rPr lang="ko-KR" altLang="en-US" dirty="0"/>
              <a:t>내 나이를 </a:t>
            </a:r>
            <a:r>
              <a:rPr lang="en-US" altLang="ko-KR" dirty="0"/>
              <a:t>2</a:t>
            </a:r>
            <a:r>
              <a:rPr lang="ko-KR" altLang="en-US" dirty="0"/>
              <a:t>로 나눈 나머지가 </a:t>
            </a:r>
            <a:r>
              <a:rPr lang="en-US" altLang="ko-KR" dirty="0"/>
              <a:t>0</a:t>
            </a:r>
            <a:r>
              <a:rPr lang="ko-KR" altLang="en-US" dirty="0"/>
              <a:t>이면</a:t>
            </a:r>
            <a:r>
              <a:rPr lang="en-US" altLang="ko-KR" dirty="0"/>
              <a:t>, </a:t>
            </a:r>
            <a:r>
              <a:rPr lang="ko-KR" altLang="en-US" dirty="0"/>
              <a:t>내 나이는 짝수다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If my age is divided by two and the remainder is zero, my age is even.</a:t>
            </a:r>
          </a:p>
        </p:txBody>
      </p:sp>
    </p:spTree>
    <p:extLst>
      <p:ext uri="{BB962C8B-B14F-4D97-AF65-F5344CB8AC3E}">
        <p14:creationId xmlns:p14="http://schemas.microsoft.com/office/powerpoint/2010/main" val="334055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3986E-6EDE-463D-8FCE-39A992AC6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문법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52E3A7-A1B1-4446-8380-B7933E2D5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237"/>
            <a:ext cx="9354424" cy="4702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if(</a:t>
            </a:r>
            <a:r>
              <a:rPr lang="ko-KR" altLang="en-US" dirty="0">
                <a:solidFill>
                  <a:srgbClr val="FF0000"/>
                </a:solidFill>
              </a:rPr>
              <a:t>조건식</a:t>
            </a:r>
            <a:r>
              <a:rPr lang="en-US" altLang="ko-KR" dirty="0">
                <a:solidFill>
                  <a:srgbClr val="FF0000"/>
                </a:solidFill>
              </a:rPr>
              <a:t>) 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ko-KR" altLang="en-US" dirty="0">
                <a:solidFill>
                  <a:srgbClr val="FF0000"/>
                </a:solidFill>
              </a:rPr>
              <a:t>코드</a:t>
            </a:r>
            <a:r>
              <a:rPr lang="en-US" altLang="ko-KR" dirty="0">
                <a:solidFill>
                  <a:srgbClr val="FF0000"/>
                </a:solidFill>
              </a:rPr>
              <a:t>…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조건식이 참</a:t>
            </a:r>
            <a:r>
              <a:rPr lang="en-US" altLang="ko-KR" dirty="0"/>
              <a:t>(true)</a:t>
            </a:r>
            <a:r>
              <a:rPr lang="ko-KR" altLang="en-US" dirty="0"/>
              <a:t>이면 중괄호</a:t>
            </a:r>
            <a:r>
              <a:rPr lang="en-US" altLang="ko-KR" dirty="0"/>
              <a:t>{} </a:t>
            </a:r>
            <a:r>
              <a:rPr lang="ko-KR" altLang="en-US" dirty="0"/>
              <a:t>안의 코드를 실행함</a:t>
            </a:r>
            <a:endParaRPr lang="en-US" altLang="ko-KR" dirty="0"/>
          </a:p>
          <a:p>
            <a:r>
              <a:rPr lang="ko-KR" altLang="en-US" dirty="0"/>
              <a:t>중괄호</a:t>
            </a:r>
            <a:r>
              <a:rPr lang="en-US" altLang="ko-KR" dirty="0"/>
              <a:t>{} </a:t>
            </a:r>
            <a:r>
              <a:rPr lang="ko-KR" altLang="en-US" dirty="0"/>
              <a:t>안의 코드가 한 줄이라면 중괄호를 쓰지 않아도 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If(</a:t>
            </a:r>
            <a:r>
              <a:rPr lang="ko-KR" altLang="en-US" dirty="0">
                <a:solidFill>
                  <a:srgbClr val="FF0000"/>
                </a:solidFill>
              </a:rPr>
              <a:t>조건식</a:t>
            </a:r>
            <a:r>
              <a:rPr lang="en-US" altLang="ko-KR" dirty="0">
                <a:solidFill>
                  <a:srgbClr val="FF0000"/>
                </a:solidFill>
              </a:rPr>
              <a:t>)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ko-KR" altLang="en-US" dirty="0">
                <a:solidFill>
                  <a:srgbClr val="FF0000"/>
                </a:solidFill>
              </a:rPr>
              <a:t>코드</a:t>
            </a:r>
            <a:r>
              <a:rPr lang="en-US" altLang="ko-KR" dirty="0">
                <a:solidFill>
                  <a:srgbClr val="FF0000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97662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3986E-6EDE-463D-8FCE-39A992AC6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문법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52E3A7-A1B1-4446-8380-B7933E2D5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237"/>
            <a:ext cx="9354424" cy="4702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if(</a:t>
            </a:r>
            <a:r>
              <a:rPr lang="ko-KR" altLang="en-US" dirty="0">
                <a:solidFill>
                  <a:srgbClr val="FF0000"/>
                </a:solidFill>
              </a:rPr>
              <a:t>조건식</a:t>
            </a:r>
            <a:r>
              <a:rPr lang="en-US" altLang="ko-KR" dirty="0">
                <a:solidFill>
                  <a:srgbClr val="FF0000"/>
                </a:solidFill>
              </a:rPr>
              <a:t>) 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ko-KR" altLang="en-US" dirty="0">
                <a:solidFill>
                  <a:srgbClr val="FF0000"/>
                </a:solidFill>
              </a:rPr>
              <a:t>코드</a:t>
            </a:r>
            <a:r>
              <a:rPr lang="en-US" altLang="ko-KR" dirty="0">
                <a:solidFill>
                  <a:srgbClr val="FF0000"/>
                </a:solidFill>
              </a:rPr>
              <a:t>...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} else if(</a:t>
            </a:r>
            <a:r>
              <a:rPr lang="ko-KR" altLang="en-US" dirty="0">
                <a:solidFill>
                  <a:srgbClr val="FF0000"/>
                </a:solidFill>
              </a:rPr>
              <a:t>조건식</a:t>
            </a:r>
            <a:r>
              <a:rPr lang="en-US" altLang="ko-KR" dirty="0">
                <a:solidFill>
                  <a:srgbClr val="FF0000"/>
                </a:solidFill>
              </a:rPr>
              <a:t>) 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ko-KR" altLang="en-US" dirty="0">
                <a:solidFill>
                  <a:srgbClr val="FF0000"/>
                </a:solidFill>
              </a:rPr>
              <a:t>코드</a:t>
            </a:r>
            <a:r>
              <a:rPr lang="en-US" altLang="ko-KR" dirty="0">
                <a:solidFill>
                  <a:srgbClr val="FF0000"/>
                </a:solidFill>
              </a:rPr>
              <a:t>…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}</a:t>
            </a:r>
          </a:p>
          <a:p>
            <a:r>
              <a:rPr lang="en-US" altLang="ko-KR" dirty="0"/>
              <a:t>if</a:t>
            </a:r>
            <a:r>
              <a:rPr lang="ko-KR" altLang="en-US" dirty="0"/>
              <a:t>문의 조건식이 거짓</a:t>
            </a:r>
            <a:r>
              <a:rPr lang="en-US" altLang="ko-KR" dirty="0"/>
              <a:t>(false)</a:t>
            </a:r>
            <a:r>
              <a:rPr lang="ko-KR" altLang="en-US" dirty="0"/>
              <a:t>라면 </a:t>
            </a:r>
            <a:r>
              <a:rPr lang="en-US" altLang="ko-KR" dirty="0"/>
              <a:t>else if</a:t>
            </a:r>
            <a:r>
              <a:rPr lang="ko-KR" altLang="en-US" dirty="0"/>
              <a:t>문의 조건식의 참</a:t>
            </a:r>
            <a:r>
              <a:rPr lang="en-US" altLang="ko-KR" dirty="0"/>
              <a:t>/</a:t>
            </a:r>
            <a:r>
              <a:rPr lang="ko-KR" altLang="en-US" dirty="0"/>
              <a:t>거짓을 판별함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7297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3986E-6EDE-463D-8FCE-39A992AC6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문법</a:t>
            </a:r>
            <a:r>
              <a:rPr lang="en-US" altLang="ko-KR" dirty="0"/>
              <a:t>3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52E3A7-A1B1-4446-8380-B7933E2D5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237"/>
            <a:ext cx="9354424" cy="4702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if(</a:t>
            </a:r>
            <a:r>
              <a:rPr lang="ko-KR" altLang="en-US" dirty="0">
                <a:solidFill>
                  <a:srgbClr val="FF0000"/>
                </a:solidFill>
              </a:rPr>
              <a:t>조건식</a:t>
            </a:r>
            <a:r>
              <a:rPr lang="en-US" altLang="ko-KR" dirty="0">
                <a:solidFill>
                  <a:srgbClr val="FF0000"/>
                </a:solidFill>
              </a:rPr>
              <a:t>) 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ko-KR" altLang="en-US" dirty="0">
                <a:solidFill>
                  <a:srgbClr val="FF0000"/>
                </a:solidFill>
              </a:rPr>
              <a:t>코드</a:t>
            </a:r>
            <a:r>
              <a:rPr lang="en-US" altLang="ko-KR" dirty="0">
                <a:solidFill>
                  <a:srgbClr val="FF0000"/>
                </a:solidFill>
              </a:rPr>
              <a:t>...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} else if(</a:t>
            </a:r>
            <a:r>
              <a:rPr lang="ko-KR" altLang="en-US" dirty="0">
                <a:solidFill>
                  <a:srgbClr val="FF0000"/>
                </a:solidFill>
              </a:rPr>
              <a:t>조건식</a:t>
            </a:r>
            <a:r>
              <a:rPr lang="en-US" altLang="ko-KR" dirty="0">
                <a:solidFill>
                  <a:srgbClr val="FF0000"/>
                </a:solidFill>
              </a:rPr>
              <a:t>) 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ko-KR" altLang="en-US" dirty="0">
                <a:solidFill>
                  <a:srgbClr val="FF0000"/>
                </a:solidFill>
              </a:rPr>
              <a:t>코드</a:t>
            </a:r>
            <a:r>
              <a:rPr lang="en-US" altLang="ko-KR" dirty="0">
                <a:solidFill>
                  <a:srgbClr val="FF0000"/>
                </a:solidFill>
              </a:rPr>
              <a:t>…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} else 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ko-KR" altLang="en-US" dirty="0">
                <a:solidFill>
                  <a:srgbClr val="FF0000"/>
                </a:solidFill>
              </a:rPr>
              <a:t>코드</a:t>
            </a:r>
            <a:r>
              <a:rPr lang="en-US" altLang="ko-KR" dirty="0">
                <a:solidFill>
                  <a:srgbClr val="FF0000"/>
                </a:solidFill>
              </a:rPr>
              <a:t>…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}</a:t>
            </a:r>
          </a:p>
          <a:p>
            <a:r>
              <a:rPr lang="en-US" altLang="ko-KR" dirty="0"/>
              <a:t>if</a:t>
            </a:r>
            <a:r>
              <a:rPr lang="ko-KR" altLang="en-US" dirty="0"/>
              <a:t>문과 </a:t>
            </a:r>
            <a:r>
              <a:rPr lang="en-US" altLang="ko-KR" dirty="0"/>
              <a:t>else if</a:t>
            </a:r>
            <a:r>
              <a:rPr lang="ko-KR" altLang="en-US" dirty="0"/>
              <a:t>문의 조건식이 모두 거짓</a:t>
            </a:r>
            <a:r>
              <a:rPr lang="en-US" altLang="ko-KR" dirty="0"/>
              <a:t>(false)</a:t>
            </a:r>
            <a:r>
              <a:rPr lang="ko-KR" altLang="en-US" dirty="0"/>
              <a:t>이라면 </a:t>
            </a:r>
            <a:r>
              <a:rPr lang="en-US" altLang="ko-KR" dirty="0"/>
              <a:t>else</a:t>
            </a:r>
            <a:r>
              <a:rPr lang="ko-KR" altLang="en-US" dirty="0"/>
              <a:t> 중괄호</a:t>
            </a:r>
            <a:r>
              <a:rPr lang="en-US" altLang="ko-KR" dirty="0"/>
              <a:t>{}</a:t>
            </a:r>
            <a:r>
              <a:rPr lang="ko-KR" altLang="en-US" dirty="0"/>
              <a:t> 안의 코드를 실행함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2786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A63E1-B243-43A6-946C-6BB1A7A9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중괄호와 </a:t>
            </a:r>
            <a:r>
              <a:rPr lang="en-US" altLang="ko-KR" dirty="0"/>
              <a:t>else if, else</a:t>
            </a:r>
            <a:r>
              <a:rPr lang="ko-KR" altLang="en-US" dirty="0"/>
              <a:t>의 위치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8F87C8-D1CF-4DD6-B03C-01D65AAD8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{</a:t>
            </a:r>
            <a:r>
              <a:rPr lang="ko-KR" altLang="en-US" dirty="0"/>
              <a:t>는 올려 써도 되고 내려 써도 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i</a:t>
            </a:r>
            <a:r>
              <a:rPr lang="en-US" altLang="ko-KR" dirty="0" smtClean="0">
                <a:solidFill>
                  <a:srgbClr val="FF0000"/>
                </a:solidFill>
              </a:rPr>
              <a:t>f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조건식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ko-KR" altLang="en-US" dirty="0">
                <a:solidFill>
                  <a:srgbClr val="FF0000"/>
                </a:solidFill>
              </a:rPr>
              <a:t>코드</a:t>
            </a:r>
            <a:r>
              <a:rPr lang="en-US" altLang="ko-KR" dirty="0">
                <a:solidFill>
                  <a:srgbClr val="FF0000"/>
                </a:solidFill>
              </a:rPr>
              <a:t>…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}</a:t>
            </a:r>
            <a:endParaRPr lang="en-US" altLang="ko-KR" dirty="0"/>
          </a:p>
          <a:p>
            <a:r>
              <a:rPr lang="en-US" altLang="ko-KR" dirty="0"/>
              <a:t>else if</a:t>
            </a:r>
            <a:r>
              <a:rPr lang="ko-KR" altLang="en-US" dirty="0"/>
              <a:t>와 </a:t>
            </a:r>
            <a:r>
              <a:rPr lang="en-US" altLang="ko-KR" dirty="0"/>
              <a:t>else</a:t>
            </a:r>
            <a:r>
              <a:rPr lang="ko-KR" altLang="en-US" dirty="0"/>
              <a:t>는 </a:t>
            </a:r>
            <a:r>
              <a:rPr lang="en-US" altLang="ko-KR" dirty="0"/>
              <a:t>}</a:t>
            </a:r>
            <a:r>
              <a:rPr lang="ko-KR" altLang="en-US" dirty="0"/>
              <a:t>와 같은 위치에 써도 되고 다음 줄에 써도 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if(){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ko-KR" altLang="en-US" dirty="0">
                <a:solidFill>
                  <a:srgbClr val="FF0000"/>
                </a:solidFill>
              </a:rPr>
              <a:t>코드</a:t>
            </a:r>
            <a:r>
              <a:rPr lang="en-US" altLang="ko-KR" dirty="0">
                <a:solidFill>
                  <a:srgbClr val="FF0000"/>
                </a:solidFill>
              </a:rPr>
              <a:t>…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else { </a:t>
            </a:r>
            <a:r>
              <a:rPr lang="ko-KR" altLang="en-US" dirty="0">
                <a:solidFill>
                  <a:srgbClr val="FF0000"/>
                </a:solidFill>
              </a:rPr>
              <a:t>코드</a:t>
            </a:r>
            <a:r>
              <a:rPr lang="en-US" altLang="ko-KR" dirty="0">
                <a:solidFill>
                  <a:srgbClr val="FF0000"/>
                </a:solidFill>
              </a:rPr>
              <a:t>… }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06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A1FA1-F42A-43CB-9BCC-7EEE60441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예제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515B43-0D2F-4042-9D89-8D52D4ACD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608" y="1307110"/>
            <a:ext cx="4981575" cy="30861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A762F73-88D4-4682-9F58-04CC5380C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996" y="5188678"/>
            <a:ext cx="64008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85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7C88C-1D32-43BD-AEBE-F29341BC0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89977A-4363-4F3D-A70E-BEB3960C8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내가 만약 새라면</a:t>
            </a:r>
            <a:r>
              <a:rPr lang="en-US" altLang="ko-KR" dirty="0"/>
              <a:t>, </a:t>
            </a:r>
            <a:r>
              <a:rPr lang="ko-KR" altLang="en-US" dirty="0"/>
              <a:t>하늘을 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If I am a bird, I can fly.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아까 코드에서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  <a:r>
              <a:rPr lang="ko-KR" altLang="en-US" dirty="0">
                <a:solidFill>
                  <a:srgbClr val="FF0000"/>
                </a:solidFill>
              </a:rPr>
              <a:t> 위의 문장을 제어문을 사용해서 만들어 보세요</a:t>
            </a:r>
            <a:r>
              <a:rPr lang="en-US" altLang="ko-KR" dirty="0">
                <a:solidFill>
                  <a:srgbClr val="FF0000"/>
                </a:solidFill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65056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C15E2-249E-4233-AE92-648A131C6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여러가지 조건식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00B2EA-9554-4BC6-AB16-E9874DC09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&lt;</a:t>
            </a:r>
          </a:p>
          <a:p>
            <a:pPr lvl="1"/>
            <a:r>
              <a:rPr lang="ko-KR" altLang="en-US" dirty="0"/>
              <a:t>오른쪽이 왼쪽보다 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&gt;</a:t>
            </a:r>
          </a:p>
          <a:p>
            <a:pPr lvl="1"/>
            <a:r>
              <a:rPr lang="ko-KR" altLang="en-US" dirty="0"/>
              <a:t>오른쪽이 왼쪽보다 작음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&lt;=</a:t>
            </a:r>
          </a:p>
          <a:p>
            <a:pPr lvl="1"/>
            <a:r>
              <a:rPr lang="ko-KR" altLang="en-US" dirty="0"/>
              <a:t>오른쪽이 왼쪽보다 크거나 같음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&gt;=</a:t>
            </a:r>
          </a:p>
          <a:p>
            <a:pPr lvl="1"/>
            <a:r>
              <a:rPr lang="ko-KR" altLang="en-US" dirty="0"/>
              <a:t>오른쪽이 왼쪽보다 작거나 같음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==</a:t>
            </a:r>
          </a:p>
          <a:p>
            <a:pPr lvl="1"/>
            <a:r>
              <a:rPr lang="ko-KR" altLang="en-US" dirty="0"/>
              <a:t>오른쪽과 왼쪽이 같음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7369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D8BA3-701F-4ABE-910E-2420459C1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여러가지 조건식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D9C76A-A618-45CA-A9AB-B0B576B64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&amp;&amp;</a:t>
            </a:r>
          </a:p>
          <a:p>
            <a:pPr lvl="1"/>
            <a:r>
              <a:rPr lang="en-US" altLang="ko-KR" dirty="0"/>
              <a:t>AND </a:t>
            </a:r>
            <a:r>
              <a:rPr lang="ko-KR" altLang="en-US" dirty="0"/>
              <a:t>연산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||</a:t>
            </a:r>
          </a:p>
          <a:p>
            <a:pPr lvl="1"/>
            <a:r>
              <a:rPr lang="en-US" altLang="ko-KR" dirty="0"/>
              <a:t>OR </a:t>
            </a:r>
            <a:r>
              <a:rPr lang="ko-KR" altLang="en-US" dirty="0"/>
              <a:t>연산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!=</a:t>
            </a:r>
          </a:p>
          <a:p>
            <a:pPr lvl="1"/>
            <a:r>
              <a:rPr lang="en-US" altLang="ko-KR" dirty="0"/>
              <a:t>NOT </a:t>
            </a:r>
            <a:r>
              <a:rPr lang="ko-KR" altLang="en-US" dirty="0"/>
              <a:t>연산</a:t>
            </a:r>
          </a:p>
        </p:txBody>
      </p:sp>
    </p:spTree>
    <p:extLst>
      <p:ext uri="{BB962C8B-B14F-4D97-AF65-F5344CB8AC3E}">
        <p14:creationId xmlns:p14="http://schemas.microsoft.com/office/powerpoint/2010/main" val="125557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EA2A04-10BE-4A10-8306-415FD9AC8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여러가지 조건식 예제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D3ADB3-F263-4BA7-8497-E0AED1577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759" y="1485026"/>
            <a:ext cx="4867275" cy="17907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19761FA-E404-475C-A140-5F824E659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596" y="4468099"/>
            <a:ext cx="59436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16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59428" y="2155969"/>
            <a:ext cx="8273143" cy="1744911"/>
          </a:xfrm>
        </p:spPr>
        <p:txBody>
          <a:bodyPr>
            <a:normAutofit/>
          </a:bodyPr>
          <a:lstStyle/>
          <a:p>
            <a:r>
              <a:rPr lang="en-US" altLang="ko-KR" b="0" dirty="0">
                <a:solidFill>
                  <a:schemeClr val="tx1"/>
                </a:solidFill>
              </a:rPr>
              <a:t>Part</a:t>
            </a:r>
            <a:r>
              <a:rPr lang="ko-KR" altLang="en-US" b="0" dirty="0">
                <a:solidFill>
                  <a:schemeClr val="tx1"/>
                </a:solidFill>
              </a:rPr>
              <a:t> </a:t>
            </a:r>
            <a:r>
              <a:rPr lang="en-US" altLang="ko-KR" b="0" dirty="0">
                <a:solidFill>
                  <a:schemeClr val="tx1"/>
                </a:solidFill>
              </a:rPr>
              <a:t>1.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 smtClean="0">
                <a:solidFill>
                  <a:schemeClr val="tx1"/>
                </a:solidFill>
              </a:rPr>
              <a:t>깜빡하고 안 알려준 것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53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8B41F-5EB2-4FB7-B068-6C80C222E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여러가지 조건식 예제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BAFCF4-6F95-4868-B5D1-DBAEBD7EE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247" y="1213483"/>
            <a:ext cx="4686300" cy="20478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B00F78A-E785-4311-957E-A780B0FF9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684" y="5196842"/>
            <a:ext cx="6067425" cy="895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FFB873-7BB3-4A03-99EF-60D53BE15FA6}"/>
              </a:ext>
            </a:extLst>
          </p:cNvPr>
          <p:cNvSpPr txBox="1"/>
          <p:nvPr/>
        </p:nvSpPr>
        <p:spPr>
          <a:xfrm>
            <a:off x="2354510" y="3733100"/>
            <a:ext cx="7482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3</a:t>
            </a:r>
            <a:r>
              <a:rPr lang="ko-KR" altLang="en-US" sz="2400" b="1" dirty="0"/>
              <a:t>번째 조건은 참이지만</a:t>
            </a:r>
            <a:r>
              <a:rPr lang="en-US" altLang="ko-KR" sz="2400" b="1" dirty="0"/>
              <a:t> 1</a:t>
            </a:r>
            <a:r>
              <a:rPr lang="ko-KR" altLang="en-US" sz="2400" b="1" dirty="0"/>
              <a:t>번째 조건이 참이면</a:t>
            </a:r>
            <a:endParaRPr lang="en-US" altLang="ko-KR" sz="2400" b="1" dirty="0"/>
          </a:p>
          <a:p>
            <a:pPr algn="ctr"/>
            <a:r>
              <a:rPr lang="ko-KR" altLang="en-US" sz="2400" b="1" dirty="0"/>
              <a:t>밑의 </a:t>
            </a:r>
            <a:r>
              <a:rPr lang="en-US" altLang="ko-KR" sz="2400" b="1" dirty="0"/>
              <a:t>else if</a:t>
            </a:r>
            <a:r>
              <a:rPr lang="ko-KR" altLang="en-US" sz="2400" b="1" dirty="0"/>
              <a:t>나 </a:t>
            </a:r>
            <a:r>
              <a:rPr lang="en-US" altLang="ko-KR" sz="2400" b="1" dirty="0"/>
              <a:t>else</a:t>
            </a:r>
            <a:r>
              <a:rPr lang="ko-KR" altLang="en-US" sz="2400" b="1" dirty="0"/>
              <a:t>는 실행되지 않음</a:t>
            </a:r>
          </a:p>
        </p:txBody>
      </p:sp>
    </p:spTree>
    <p:extLst>
      <p:ext uri="{BB962C8B-B14F-4D97-AF65-F5344CB8AC3E}">
        <p14:creationId xmlns:p14="http://schemas.microsoft.com/office/powerpoint/2010/main" val="291973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8B41F-5EB2-4FB7-B068-6C80C222E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여러가지 조건식 예제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FFB873-7BB3-4A03-99EF-60D53BE15FA6}"/>
              </a:ext>
            </a:extLst>
          </p:cNvPr>
          <p:cNvSpPr txBox="1"/>
          <p:nvPr/>
        </p:nvSpPr>
        <p:spPr>
          <a:xfrm>
            <a:off x="2252444" y="3733100"/>
            <a:ext cx="7687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2, 3</a:t>
            </a:r>
            <a:r>
              <a:rPr lang="ko-KR" altLang="en-US" sz="2400" b="1" dirty="0"/>
              <a:t>번째 조건은 </a:t>
            </a:r>
            <a:r>
              <a:rPr lang="en-US" altLang="ko-KR" sz="2400" b="1" dirty="0"/>
              <a:t>1</a:t>
            </a:r>
            <a:r>
              <a:rPr lang="ko-KR" altLang="en-US" sz="2400" b="1" dirty="0"/>
              <a:t>번째 조건과는 다른 조건 영역이므로 </a:t>
            </a:r>
            <a:r>
              <a:rPr lang="en-US" altLang="ko-KR" sz="2400" b="1" dirty="0"/>
              <a:t>3</a:t>
            </a:r>
            <a:r>
              <a:rPr lang="ko-KR" altLang="en-US" sz="2400" b="1" dirty="0"/>
              <a:t>번째 조건이 실행됨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F6F6DD-1EB0-45B2-B7EE-7226B8EC3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496" y="1155321"/>
            <a:ext cx="4495800" cy="21145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1D6D2F7-4B22-4FAE-9C0A-0514A7A49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108" y="5154991"/>
            <a:ext cx="61245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16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F83E7-3B11-462E-8A18-D37A50870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r>
              <a:rPr lang="ko-KR" altLang="en-US" dirty="0"/>
              <a:t> </a:t>
            </a:r>
            <a:r>
              <a:rPr lang="en-US" altLang="ko-KR" dirty="0"/>
              <a:t>– switch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2C156A-9B11-458E-A97E-DA275C321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else if</a:t>
            </a:r>
            <a:r>
              <a:rPr lang="ko-KR" altLang="en-US" dirty="0"/>
              <a:t>문을 여러 번 사용해야 할 경우 주로 사용됨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일반적으로 </a:t>
            </a:r>
            <a:r>
              <a:rPr lang="en-US" altLang="ko-KR" dirty="0"/>
              <a:t>if</a:t>
            </a:r>
            <a:r>
              <a:rPr lang="ko-KR" altLang="en-US" dirty="0"/>
              <a:t>문보다 속도가 빠름</a:t>
            </a:r>
            <a:r>
              <a:rPr lang="en-US" altLang="ko-KR" dirty="0"/>
              <a:t>(= </a:t>
            </a:r>
            <a:r>
              <a:rPr lang="ko-KR" altLang="en-US" dirty="0"/>
              <a:t>오버헤드가 적음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393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F83E7-3B11-462E-8A18-D37A50870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r>
              <a:rPr lang="ko-KR" altLang="en-US" dirty="0"/>
              <a:t> </a:t>
            </a:r>
            <a:r>
              <a:rPr lang="en-US" altLang="ko-KR" dirty="0"/>
              <a:t>– switch </a:t>
            </a:r>
            <a:r>
              <a:rPr lang="ko-KR" altLang="en-US" dirty="0"/>
              <a:t>문법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2C156A-9B11-458E-A97E-DA275C321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switch(</a:t>
            </a:r>
            <a:r>
              <a:rPr lang="ko-KR" altLang="en-US" dirty="0">
                <a:solidFill>
                  <a:srgbClr val="FF0000"/>
                </a:solidFill>
              </a:rPr>
              <a:t>조건식</a:t>
            </a:r>
            <a:r>
              <a:rPr lang="en-US" altLang="ko-KR" dirty="0">
                <a:solidFill>
                  <a:srgbClr val="FF0000"/>
                </a:solidFill>
              </a:rPr>
              <a:t>) 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case </a:t>
            </a:r>
            <a:r>
              <a:rPr lang="ko-KR" altLang="en-US" dirty="0">
                <a:solidFill>
                  <a:srgbClr val="FF0000"/>
                </a:solidFill>
              </a:rPr>
              <a:t>값</a:t>
            </a:r>
            <a:r>
              <a:rPr lang="en-US" altLang="ko-KR" dirty="0">
                <a:solidFill>
                  <a:srgbClr val="FF0000"/>
                </a:solidFill>
              </a:rPr>
              <a:t>1: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	</a:t>
            </a:r>
            <a:r>
              <a:rPr lang="ko-KR" altLang="en-US" dirty="0">
                <a:solidFill>
                  <a:srgbClr val="FF0000"/>
                </a:solidFill>
              </a:rPr>
              <a:t>코드</a:t>
            </a:r>
            <a:r>
              <a:rPr lang="en-US" altLang="ko-KR" dirty="0">
                <a:solidFill>
                  <a:srgbClr val="FF0000"/>
                </a:solidFill>
              </a:rPr>
              <a:t>…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	break;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case </a:t>
            </a:r>
            <a:r>
              <a:rPr lang="ko-KR" altLang="en-US" dirty="0">
                <a:solidFill>
                  <a:srgbClr val="FF0000"/>
                </a:solidFill>
              </a:rPr>
              <a:t>값</a:t>
            </a:r>
            <a:r>
              <a:rPr lang="en-US" altLang="ko-KR" dirty="0">
                <a:solidFill>
                  <a:srgbClr val="FF0000"/>
                </a:solidFill>
              </a:rPr>
              <a:t>1: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	</a:t>
            </a:r>
            <a:r>
              <a:rPr lang="ko-KR" altLang="en-US" dirty="0">
                <a:solidFill>
                  <a:srgbClr val="FF0000"/>
                </a:solidFill>
              </a:rPr>
              <a:t>코드</a:t>
            </a:r>
            <a:r>
              <a:rPr lang="en-US" altLang="ko-KR" dirty="0">
                <a:solidFill>
                  <a:srgbClr val="FF0000"/>
                </a:solidFill>
              </a:rPr>
              <a:t>…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	break;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default: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	</a:t>
            </a:r>
            <a:r>
              <a:rPr lang="ko-KR" altLang="en-US" dirty="0">
                <a:solidFill>
                  <a:srgbClr val="FF0000"/>
                </a:solidFill>
              </a:rPr>
              <a:t>코드</a:t>
            </a:r>
            <a:r>
              <a:rPr lang="en-US" altLang="ko-KR" dirty="0">
                <a:solidFill>
                  <a:srgbClr val="FF0000"/>
                </a:solidFill>
              </a:rPr>
              <a:t>…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}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32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110CD-7D91-43A5-BFC9-3F8E34660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r>
              <a:rPr lang="ko-KR" altLang="en-US" dirty="0"/>
              <a:t> </a:t>
            </a:r>
            <a:r>
              <a:rPr lang="en-US" altLang="ko-KR" dirty="0"/>
              <a:t>– switch </a:t>
            </a:r>
            <a:r>
              <a:rPr lang="ko-KR" altLang="en-US" dirty="0"/>
              <a:t>예제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DC2D78-1D07-48F0-A4F2-82B8A18BD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021" y="1231890"/>
            <a:ext cx="4333875" cy="3276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6F55E1B-7019-4EE3-B431-139518D59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583" y="5115537"/>
            <a:ext cx="67627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16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110CD-7D91-43A5-BFC9-3F8E34660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r>
              <a:rPr lang="ko-KR" altLang="en-US" dirty="0"/>
              <a:t> </a:t>
            </a:r>
            <a:r>
              <a:rPr lang="en-US" altLang="ko-KR" dirty="0"/>
              <a:t>– switch </a:t>
            </a:r>
            <a:r>
              <a:rPr lang="ko-KR" altLang="en-US" dirty="0"/>
              <a:t>예제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B91241F-5024-41CD-9D8C-6DA705DEF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247" y="1251795"/>
            <a:ext cx="4686300" cy="30289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1C1294C-2051-401E-9857-5767DDDEB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5547" y="5349031"/>
            <a:ext cx="5981700" cy="1143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EF1540-6DD3-43CD-A51E-3603E8EBB1D4}"/>
              </a:ext>
            </a:extLst>
          </p:cNvPr>
          <p:cNvSpPr txBox="1"/>
          <p:nvPr/>
        </p:nvSpPr>
        <p:spPr>
          <a:xfrm>
            <a:off x="844491" y="4308272"/>
            <a:ext cx="10503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1</a:t>
            </a:r>
            <a:r>
              <a:rPr lang="ko-KR" altLang="en-US" sz="2400" b="1" dirty="0"/>
              <a:t>번째 </a:t>
            </a:r>
            <a:r>
              <a:rPr lang="en-US" altLang="ko-KR" sz="2400" b="1" dirty="0"/>
              <a:t>case</a:t>
            </a:r>
            <a:r>
              <a:rPr lang="ko-KR" altLang="en-US" sz="2400" b="1" dirty="0"/>
              <a:t>에 </a:t>
            </a:r>
            <a:r>
              <a:rPr lang="en-US" altLang="ko-KR" sz="2400" b="1" dirty="0"/>
              <a:t>break</a:t>
            </a:r>
            <a:r>
              <a:rPr lang="ko-KR" altLang="en-US" sz="2400" b="1" dirty="0"/>
              <a:t>를 넣지 않아서</a:t>
            </a:r>
            <a:r>
              <a:rPr lang="en-US" altLang="ko-KR" sz="2400" b="1" dirty="0"/>
              <a:t>,</a:t>
            </a:r>
          </a:p>
          <a:p>
            <a:pPr algn="ctr"/>
            <a:r>
              <a:rPr lang="en-US" altLang="ko-KR" sz="2400" b="1" dirty="0"/>
              <a:t>2</a:t>
            </a:r>
            <a:r>
              <a:rPr lang="ko-KR" altLang="en-US" sz="2400" b="1" dirty="0"/>
              <a:t>번째 </a:t>
            </a:r>
            <a:r>
              <a:rPr lang="en-US" altLang="ko-KR" sz="2400" b="1" dirty="0"/>
              <a:t>case</a:t>
            </a:r>
            <a:r>
              <a:rPr lang="ko-KR" altLang="en-US" sz="2400" b="1" dirty="0"/>
              <a:t>가 검사 없이 그대로 실행됨</a:t>
            </a:r>
          </a:p>
        </p:txBody>
      </p:sp>
    </p:spTree>
    <p:extLst>
      <p:ext uri="{BB962C8B-B14F-4D97-AF65-F5344CB8AC3E}">
        <p14:creationId xmlns:p14="http://schemas.microsoft.com/office/powerpoint/2010/main" val="95377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CB7199-E7C8-419D-9CCD-E440540F5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중첩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6844A9-06C7-48E9-9EED-E927F5926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881" y="1257693"/>
            <a:ext cx="4086225" cy="19526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D8F018B-3744-4056-B673-61151A718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330" y="3428999"/>
            <a:ext cx="6029325" cy="1219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5BE2E8-EF20-46FD-A9C9-C3386BECEC1B}"/>
              </a:ext>
            </a:extLst>
          </p:cNvPr>
          <p:cNvSpPr txBox="1"/>
          <p:nvPr/>
        </p:nvSpPr>
        <p:spPr>
          <a:xfrm>
            <a:off x="584888" y="4866880"/>
            <a:ext cx="10503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switch </a:t>
            </a:r>
            <a:r>
              <a:rPr lang="ko-KR" altLang="en-US" sz="2400" b="1" dirty="0"/>
              <a:t>안에 </a:t>
            </a:r>
            <a:r>
              <a:rPr lang="en-US" altLang="ko-KR" sz="2400" b="1" dirty="0"/>
              <a:t>switch, if </a:t>
            </a:r>
            <a:r>
              <a:rPr lang="ko-KR" altLang="en-US" sz="2400" b="1" dirty="0"/>
              <a:t>안에 </a:t>
            </a:r>
            <a:r>
              <a:rPr lang="en-US" altLang="ko-KR" sz="2400" b="1" dirty="0"/>
              <a:t>switch, switch </a:t>
            </a:r>
            <a:r>
              <a:rPr lang="ko-KR" altLang="en-US" sz="2400" b="1" dirty="0"/>
              <a:t>안에 </a:t>
            </a:r>
            <a:r>
              <a:rPr lang="en-US" altLang="ko-KR" sz="2400" b="1" dirty="0"/>
              <a:t>if</a:t>
            </a:r>
            <a:r>
              <a:rPr lang="ko-KR" altLang="en-US" sz="2400" b="1" dirty="0"/>
              <a:t>도</a:t>
            </a:r>
            <a:endParaRPr lang="en-US" altLang="ko-KR" sz="2400" b="1" dirty="0"/>
          </a:p>
          <a:p>
            <a:pPr algn="ctr"/>
            <a:r>
              <a:rPr lang="ko-KR" altLang="en-US" sz="2400" b="1" dirty="0"/>
              <a:t>가능하지만 복잡하니 가급적 하지 말자</a:t>
            </a:r>
          </a:p>
        </p:txBody>
      </p:sp>
    </p:spTree>
    <p:extLst>
      <p:ext uri="{BB962C8B-B14F-4D97-AF65-F5344CB8AC3E}">
        <p14:creationId xmlns:p14="http://schemas.microsoft.com/office/powerpoint/2010/main" val="401908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58EE3-FA13-499C-8323-AB4164BBC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28" y="2432807"/>
            <a:ext cx="8273143" cy="1769078"/>
          </a:xfrm>
        </p:spPr>
        <p:txBody>
          <a:bodyPr>
            <a:normAutofit/>
          </a:bodyPr>
          <a:lstStyle/>
          <a:p>
            <a:r>
              <a:rPr lang="en-US" altLang="ko-KR" b="0" dirty="0">
                <a:solidFill>
                  <a:schemeClr val="tx1"/>
                </a:solidFill>
              </a:rPr>
              <a:t>Part </a:t>
            </a:r>
            <a:r>
              <a:rPr lang="en-US" altLang="ko-KR" b="0" dirty="0" smtClean="0">
                <a:solidFill>
                  <a:schemeClr val="tx1"/>
                </a:solidFill>
              </a:rPr>
              <a:t>4.</a:t>
            </a:r>
            <a:r>
              <a:rPr lang="en-US" altLang="ko-KR" b="0" dirty="0">
                <a:solidFill>
                  <a:schemeClr val="tx1"/>
                </a:solidFill>
              </a:rPr>
              <a:t/>
            </a:r>
            <a:br>
              <a:rPr lang="en-US" altLang="ko-KR" b="0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과제</a:t>
            </a:r>
            <a:endParaRPr lang="ko-KR" alt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59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4BFFD6-479E-4094-9B68-E80CB1819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과제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– </a:t>
            </a:r>
            <a:r>
              <a:rPr lang="ko-KR" altLang="en-US" dirty="0">
                <a:solidFill>
                  <a:srgbClr val="FF0000"/>
                </a:solidFill>
              </a:rPr>
              <a:t>짝수 홀수 구하기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BA1C2F-E0A9-480B-9D78-9F8408B60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숫자가 짝수인지 홀수인지 구해보자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변수 한 개</a:t>
            </a:r>
            <a:r>
              <a:rPr lang="en-US" altLang="ko-KR" dirty="0"/>
              <a:t>, if </a:t>
            </a:r>
            <a:r>
              <a:rPr lang="ko-KR" altLang="en-US" dirty="0"/>
              <a:t>한 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else </a:t>
            </a:r>
            <a:r>
              <a:rPr lang="ko-KR" altLang="en-US" dirty="0"/>
              <a:t>한 개만 사용</a:t>
            </a:r>
            <a:endParaRPr lang="en-US" altLang="ko-KR" dirty="0"/>
          </a:p>
          <a:p>
            <a:r>
              <a:rPr lang="ko-KR" altLang="en-US" dirty="0"/>
              <a:t>변수 이름은 </a:t>
            </a:r>
            <a:r>
              <a:rPr lang="en-US" altLang="ko-KR" dirty="0"/>
              <a:t>num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파일 이름은 </a:t>
            </a:r>
            <a:r>
              <a:rPr lang="en-US" altLang="ko-KR" dirty="0" smtClean="0">
                <a:solidFill>
                  <a:srgbClr val="FF0000"/>
                </a:solidFill>
              </a:rPr>
              <a:t>number.txt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smtClean="0"/>
              <a:t>반드시 </a:t>
            </a:r>
            <a:r>
              <a:rPr lang="ko-KR" altLang="en-US" dirty="0"/>
              <a:t>주석을 달아주세요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출력 예시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D5234FF-C5CA-4243-BC7E-779A136CB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862" y="4745413"/>
            <a:ext cx="60102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97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13D4E5-C9EB-490E-8F82-6705CD4C2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과제</a:t>
            </a:r>
            <a:r>
              <a:rPr lang="en-US" altLang="ko-KR" dirty="0">
                <a:solidFill>
                  <a:srgbClr val="FF0000"/>
                </a:solidFill>
              </a:rPr>
              <a:t>2,3 – </a:t>
            </a:r>
            <a:r>
              <a:rPr lang="ko-KR" altLang="en-US" dirty="0">
                <a:solidFill>
                  <a:srgbClr val="FF0000"/>
                </a:solidFill>
              </a:rPr>
              <a:t>성적 계산 프로그램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CC095A-5A57-4F39-882A-9AD798E85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성적</a:t>
            </a:r>
            <a:r>
              <a:rPr lang="en-US" altLang="ko-KR" dirty="0"/>
              <a:t>(Score)</a:t>
            </a:r>
            <a:r>
              <a:rPr lang="ko-KR" altLang="en-US" dirty="0"/>
              <a:t>을 알려주는 프로그램을 만들어보자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변수는 한 개만 선언</a:t>
            </a:r>
            <a:r>
              <a:rPr lang="en-US" altLang="ko-KR" dirty="0"/>
              <a:t>, </a:t>
            </a:r>
            <a:r>
              <a:rPr lang="ko-KR" altLang="en-US" dirty="0"/>
              <a:t>변수 이름은 </a:t>
            </a:r>
            <a:r>
              <a:rPr lang="en-US" altLang="ko-KR" dirty="0"/>
              <a:t>score</a:t>
            </a:r>
          </a:p>
          <a:p>
            <a:r>
              <a:rPr lang="en-US" altLang="ko-KR" dirty="0"/>
              <a:t>90</a:t>
            </a:r>
            <a:r>
              <a:rPr lang="ko-KR" altLang="en-US" dirty="0"/>
              <a:t>점 이상은 </a:t>
            </a:r>
            <a:r>
              <a:rPr lang="en-US" altLang="ko-KR" dirty="0"/>
              <a:t>A, 80~89</a:t>
            </a:r>
            <a:r>
              <a:rPr lang="ko-KR" altLang="en-US" dirty="0"/>
              <a:t>점은 </a:t>
            </a:r>
            <a:r>
              <a:rPr lang="en-US" altLang="ko-KR" dirty="0"/>
              <a:t>B, 70~79</a:t>
            </a:r>
            <a:r>
              <a:rPr lang="ko-KR" altLang="en-US" dirty="0"/>
              <a:t>점은 </a:t>
            </a:r>
            <a:r>
              <a:rPr lang="en-US" altLang="ko-KR" dirty="0"/>
              <a:t>C, 60~69</a:t>
            </a:r>
            <a:r>
              <a:rPr lang="ko-KR" altLang="en-US" dirty="0"/>
              <a:t>점은 </a:t>
            </a:r>
            <a:r>
              <a:rPr lang="en-US" altLang="ko-KR" dirty="0"/>
              <a:t>D, </a:t>
            </a:r>
            <a:r>
              <a:rPr lang="ko-KR" altLang="en-US" dirty="0"/>
              <a:t>그 이하는 </a:t>
            </a:r>
            <a:r>
              <a:rPr lang="en-US" altLang="ko-KR" dirty="0"/>
              <a:t>F</a:t>
            </a:r>
          </a:p>
          <a:p>
            <a:r>
              <a:rPr lang="ko-KR" altLang="en-US" dirty="0"/>
              <a:t>반드시 주석을 달아주세요</a:t>
            </a:r>
            <a:r>
              <a:rPr lang="en-US" altLang="ko-KR" dirty="0" smtClean="0"/>
              <a:t>.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if</a:t>
            </a:r>
            <a:r>
              <a:rPr lang="ko-KR" altLang="en-US" dirty="0">
                <a:solidFill>
                  <a:srgbClr val="FF0000"/>
                </a:solidFill>
              </a:rPr>
              <a:t>문 </a:t>
            </a:r>
            <a:r>
              <a:rPr lang="en-US" altLang="ko-KR" dirty="0">
                <a:solidFill>
                  <a:srgbClr val="FF0000"/>
                </a:solidFill>
              </a:rPr>
              <a:t>version</a:t>
            </a:r>
            <a:r>
              <a:rPr lang="ko-KR" altLang="en-US" dirty="0">
                <a:solidFill>
                  <a:srgbClr val="FF0000"/>
                </a:solidFill>
              </a:rPr>
              <a:t>과 </a:t>
            </a:r>
            <a:r>
              <a:rPr lang="en-US" altLang="ko-KR" dirty="0">
                <a:solidFill>
                  <a:srgbClr val="FF0000"/>
                </a:solidFill>
              </a:rPr>
              <a:t>switch</a:t>
            </a:r>
            <a:r>
              <a:rPr lang="ko-KR" altLang="en-US" dirty="0">
                <a:solidFill>
                  <a:srgbClr val="FF0000"/>
                </a:solidFill>
              </a:rPr>
              <a:t>문 </a:t>
            </a:r>
            <a:r>
              <a:rPr lang="en-US" altLang="ko-KR" dirty="0">
                <a:solidFill>
                  <a:srgbClr val="FF0000"/>
                </a:solidFill>
              </a:rPr>
              <a:t>version </a:t>
            </a:r>
            <a:r>
              <a:rPr lang="ko-KR" altLang="en-US" dirty="0">
                <a:solidFill>
                  <a:srgbClr val="FF0000"/>
                </a:solidFill>
              </a:rPr>
              <a:t>총 두개를 만들어주세요</a:t>
            </a:r>
            <a:r>
              <a:rPr lang="en-US" altLang="ko-KR" dirty="0" smtClean="0">
                <a:solidFill>
                  <a:srgbClr val="FF0000"/>
                </a:solidFill>
              </a:rPr>
              <a:t>!</a:t>
            </a:r>
            <a:endParaRPr lang="en-US" altLang="ko-KR" dirty="0" smtClean="0"/>
          </a:p>
          <a:p>
            <a:r>
              <a:rPr lang="ko-KR" altLang="en-US" dirty="0" smtClean="0">
                <a:solidFill>
                  <a:srgbClr val="FF0000"/>
                </a:solidFill>
              </a:rPr>
              <a:t>파일 이름은 </a:t>
            </a:r>
            <a:r>
              <a:rPr lang="en-US" altLang="ko-KR" dirty="0" smtClean="0">
                <a:solidFill>
                  <a:srgbClr val="FF0000"/>
                </a:solidFill>
              </a:rPr>
              <a:t>score_if.txt</a:t>
            </a:r>
            <a:r>
              <a:rPr lang="ko-KR" altLang="en-US" dirty="0" smtClean="0">
                <a:solidFill>
                  <a:srgbClr val="FF0000"/>
                </a:solidFill>
              </a:rPr>
              <a:t>와 </a:t>
            </a:r>
            <a:r>
              <a:rPr lang="en-US" altLang="ko-KR" dirty="0" smtClean="0">
                <a:solidFill>
                  <a:srgbClr val="FF0000"/>
                </a:solidFill>
              </a:rPr>
              <a:t>score_switch.txt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322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깜빡하고 안 알려준 것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지역변수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전역변수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지역변수는 특정 영역에서만 유효한 변수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전역변수는 영역을 가리지 않고 </a:t>
            </a:r>
            <a:r>
              <a:rPr lang="ko-KR" altLang="en-US" dirty="0" smtClean="0"/>
              <a:t>유효한 </a:t>
            </a:r>
            <a:r>
              <a:rPr lang="ko-KR" altLang="en-US" dirty="0" smtClean="0"/>
              <a:t>변수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상수는 한 번 초기화된 값이 변하지 않는 것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초기화란</a:t>
            </a:r>
            <a:r>
              <a:rPr lang="ko-KR" altLang="en-US" dirty="0" smtClean="0"/>
              <a:t> 값을 넣는 것을 의미함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835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09E0E-4014-4323-B18E-EA6B694F7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과제</a:t>
            </a:r>
            <a:r>
              <a:rPr lang="en-US" altLang="ko-KR" dirty="0">
                <a:solidFill>
                  <a:srgbClr val="FF0000"/>
                </a:solidFill>
              </a:rPr>
              <a:t>4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– </a:t>
            </a:r>
            <a:r>
              <a:rPr lang="ko-KR" altLang="en-US" dirty="0">
                <a:solidFill>
                  <a:srgbClr val="FF0000"/>
                </a:solidFill>
              </a:rPr>
              <a:t>윤년</a:t>
            </a:r>
            <a:r>
              <a:rPr lang="en-US" altLang="ko-KR" dirty="0">
                <a:solidFill>
                  <a:srgbClr val="FF0000"/>
                </a:solidFill>
              </a:rPr>
              <a:t>(Leap Year)</a:t>
            </a:r>
            <a:r>
              <a:rPr lang="ko-KR" altLang="en-US" dirty="0">
                <a:solidFill>
                  <a:srgbClr val="FF0000"/>
                </a:solidFill>
              </a:rPr>
              <a:t> 구하기 </a:t>
            </a:r>
            <a:r>
              <a:rPr lang="en-US" altLang="ko-KR" dirty="0"/>
              <a:t>(</a:t>
            </a:r>
            <a:r>
              <a:rPr lang="ko-KR" altLang="en-US" dirty="0"/>
              <a:t>난이도 중</a:t>
            </a:r>
            <a:r>
              <a:rPr lang="ko-KR" altLang="en-US" dirty="0" smtClean="0"/>
              <a:t>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D09A8-5B19-4DC2-92BC-3D743A49C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2019</a:t>
            </a:r>
            <a:r>
              <a:rPr lang="ko-KR" altLang="en-US" dirty="0"/>
              <a:t>년이 윤년</a:t>
            </a:r>
            <a:r>
              <a:rPr lang="en-US" altLang="ko-KR" dirty="0"/>
              <a:t>(Leap Year)</a:t>
            </a:r>
            <a:r>
              <a:rPr lang="ko-KR" altLang="en-US" dirty="0"/>
              <a:t>인지 평년인지 구해보자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해당되는 년도를 </a:t>
            </a:r>
            <a:r>
              <a:rPr lang="en-US" altLang="ko-KR" dirty="0"/>
              <a:t>4</a:t>
            </a:r>
            <a:r>
              <a:rPr lang="ko-KR" altLang="en-US" dirty="0"/>
              <a:t>로 나누어 나머지가 </a:t>
            </a:r>
            <a:r>
              <a:rPr lang="en-US" altLang="ko-KR" dirty="0"/>
              <a:t>0</a:t>
            </a:r>
            <a:r>
              <a:rPr lang="ko-KR" altLang="en-US" dirty="0"/>
              <a:t>이고</a:t>
            </a:r>
            <a:r>
              <a:rPr lang="en-US" altLang="ko-KR" dirty="0"/>
              <a:t>, 100</a:t>
            </a:r>
            <a:r>
              <a:rPr lang="ko-KR" altLang="en-US" dirty="0"/>
              <a:t>으로 나누었을 때      나머지가 </a:t>
            </a:r>
            <a:r>
              <a:rPr lang="en-US" altLang="ko-KR" dirty="0"/>
              <a:t>0</a:t>
            </a:r>
            <a:r>
              <a:rPr lang="ko-KR" altLang="en-US" dirty="0"/>
              <a:t>이 아니면 윤년</a:t>
            </a:r>
            <a:endParaRPr lang="en-US" altLang="ko-KR" dirty="0"/>
          </a:p>
          <a:p>
            <a:r>
              <a:rPr lang="en-US" altLang="ko-KR" dirty="0"/>
              <a:t>100</a:t>
            </a:r>
            <a:r>
              <a:rPr lang="ko-KR" altLang="en-US" dirty="0"/>
              <a:t>으로 나누었을 때 나머지가 </a:t>
            </a:r>
            <a:r>
              <a:rPr lang="en-US" altLang="ko-KR" dirty="0"/>
              <a:t>0</a:t>
            </a:r>
            <a:r>
              <a:rPr lang="ko-KR" altLang="en-US" dirty="0"/>
              <a:t>이더라도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400</a:t>
            </a:r>
            <a:r>
              <a:rPr lang="ko-KR" altLang="en-US" dirty="0"/>
              <a:t>으로 나누어 나머지가 </a:t>
            </a:r>
            <a:r>
              <a:rPr lang="en-US" altLang="ko-KR" dirty="0"/>
              <a:t>0</a:t>
            </a:r>
            <a:r>
              <a:rPr lang="ko-KR" altLang="en-US" dirty="0"/>
              <a:t>이면 윤년</a:t>
            </a:r>
            <a:endParaRPr lang="en-US" altLang="ko-KR" dirty="0"/>
          </a:p>
          <a:p>
            <a:r>
              <a:rPr lang="ko-KR" altLang="en-US" dirty="0"/>
              <a:t>변수는 한 개만 선언</a:t>
            </a:r>
            <a:r>
              <a:rPr lang="en-US" altLang="ko-KR" dirty="0"/>
              <a:t>, </a:t>
            </a:r>
            <a:r>
              <a:rPr lang="ko-KR" altLang="en-US" dirty="0"/>
              <a:t>변수 이름은 </a:t>
            </a:r>
            <a:r>
              <a:rPr lang="en-US" altLang="ko-KR" dirty="0" smtClean="0"/>
              <a:t>year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파일 이름은 </a:t>
            </a:r>
            <a:r>
              <a:rPr lang="en-US" altLang="ko-KR" dirty="0" smtClean="0">
                <a:solidFill>
                  <a:srgbClr val="FF0000"/>
                </a:solidFill>
              </a:rPr>
              <a:t>leap_year.txt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반드시 주석을 달아주세요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625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BC5F1-3968-4742-B813-7E35A2D7A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– </a:t>
            </a:r>
            <a:r>
              <a:rPr lang="ko-KR" altLang="en-US" dirty="0"/>
              <a:t>양식 및 제출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53BF25-850C-428E-817A-3F1AD08F3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4</a:t>
            </a:r>
            <a:r>
              <a:rPr lang="ko-KR" altLang="en-US" dirty="0"/>
              <a:t>개를 각각 </a:t>
            </a:r>
            <a:r>
              <a:rPr lang="en-US" altLang="ko-KR" dirty="0"/>
              <a:t>.txt </a:t>
            </a:r>
            <a:r>
              <a:rPr lang="ko-KR" altLang="en-US" dirty="0"/>
              <a:t>파일로 </a:t>
            </a:r>
            <a:r>
              <a:rPr lang="ko-KR" altLang="en-US" dirty="0" smtClean="0"/>
              <a:t>제출</a:t>
            </a:r>
            <a:endParaRPr lang="en-US" altLang="ko-KR" dirty="0" smtClean="0"/>
          </a:p>
          <a:p>
            <a:r>
              <a:rPr lang="ko-KR" altLang="en-US" dirty="0" smtClean="0"/>
              <a:t>메일 제목은 </a:t>
            </a:r>
            <a:r>
              <a:rPr lang="ko-KR" altLang="en-US" dirty="0" smtClean="0">
                <a:solidFill>
                  <a:srgbClr val="FF0000"/>
                </a:solidFill>
              </a:rPr>
              <a:t>학번</a:t>
            </a:r>
            <a:r>
              <a:rPr lang="en-US" altLang="ko-KR" dirty="0" smtClean="0">
                <a:solidFill>
                  <a:srgbClr val="FF0000"/>
                </a:solidFill>
              </a:rPr>
              <a:t>_</a:t>
            </a:r>
            <a:r>
              <a:rPr lang="ko-KR" altLang="en-US" dirty="0" smtClean="0">
                <a:solidFill>
                  <a:srgbClr val="FF0000"/>
                </a:solidFill>
              </a:rPr>
              <a:t>이름</a:t>
            </a:r>
            <a:r>
              <a:rPr lang="en-US" altLang="ko-KR" dirty="0" smtClean="0">
                <a:solidFill>
                  <a:srgbClr val="FF0000"/>
                </a:solidFill>
              </a:rPr>
              <a:t>_</a:t>
            </a:r>
            <a:r>
              <a:rPr lang="ko-KR" altLang="en-US" dirty="0" smtClean="0">
                <a:solidFill>
                  <a:srgbClr val="FF0000"/>
                </a:solidFill>
              </a:rPr>
              <a:t>과제제출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hlinkClick r:id="rId2"/>
              </a:rPr>
              <a:t>gowns0719@gmail.com</a:t>
            </a:r>
            <a:r>
              <a:rPr lang="ko-KR" altLang="en-US" dirty="0">
                <a:hlinkClick r:id="rId2"/>
              </a:rPr>
              <a:t>으로</a:t>
            </a:r>
            <a:r>
              <a:rPr lang="ko-KR" altLang="en-US" dirty="0"/>
              <a:t> 제출</a:t>
            </a:r>
          </a:p>
        </p:txBody>
      </p:sp>
    </p:spTree>
    <p:extLst>
      <p:ext uri="{BB962C8B-B14F-4D97-AF65-F5344CB8AC3E}">
        <p14:creationId xmlns:p14="http://schemas.microsoft.com/office/powerpoint/2010/main" val="65826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45061-A433-44F4-99A6-22B9245C6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Q &amp; A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84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깜빡하고 안 알려준 것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문법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var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전역변수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l</a:t>
            </a:r>
            <a:r>
              <a:rPr lang="en-US" altLang="ko-KR" dirty="0" smtClean="0"/>
              <a:t>et</a:t>
            </a:r>
            <a:r>
              <a:rPr lang="ko-KR" altLang="en-US" dirty="0" smtClean="0"/>
              <a:t>은 지역변수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/>
              <a:t>c</a:t>
            </a:r>
            <a:r>
              <a:rPr lang="en-US" altLang="ko-KR" dirty="0" err="1" smtClean="0"/>
              <a:t>onst</a:t>
            </a:r>
            <a:r>
              <a:rPr lang="ko-KR" altLang="en-US" dirty="0" smtClean="0"/>
              <a:t>는 상수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29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깜빡하고 안 알려준 것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전역변수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var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922" y="1890107"/>
            <a:ext cx="1905000" cy="8001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522" y="4448694"/>
            <a:ext cx="60198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깜빡하고 안 알려준 것 </a:t>
            </a:r>
            <a:r>
              <a:rPr lang="en-US" altLang="ko-KR" dirty="0"/>
              <a:t>– </a:t>
            </a:r>
            <a:r>
              <a:rPr lang="ko-KR" altLang="en-US" dirty="0" smtClean="0"/>
              <a:t>지역변수 </a:t>
            </a:r>
            <a:r>
              <a:rPr lang="en-US" altLang="ko-KR" dirty="0" smtClean="0"/>
              <a:t>let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793" y="3517083"/>
            <a:ext cx="5372446" cy="27779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387" y="1731302"/>
            <a:ext cx="2305050" cy="990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91" y="4455622"/>
            <a:ext cx="5106641" cy="103415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2803" y="1821789"/>
            <a:ext cx="187642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281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깜빡하고 안 알려준 </a:t>
            </a:r>
            <a:r>
              <a:rPr lang="ko-KR" altLang="en-US" dirty="0" smtClean="0"/>
              <a:t>것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상수 </a:t>
            </a:r>
            <a:r>
              <a:rPr lang="en-US" altLang="ko-KR" dirty="0" err="1" smtClean="0"/>
              <a:t>const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068" y="1858241"/>
            <a:ext cx="1790700" cy="647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418" y="3070946"/>
            <a:ext cx="60960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901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깜빡하고 안 알려준 </a:t>
            </a:r>
            <a:r>
              <a:rPr lang="ko-KR" altLang="en-US" dirty="0" smtClean="0"/>
              <a:t>것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변수를 변수로 초기화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932" y="1621808"/>
            <a:ext cx="2066925" cy="10191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958" y="4242955"/>
            <a:ext cx="62388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276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897</Words>
  <Application>Microsoft Office PowerPoint</Application>
  <PresentationFormat>와이드스크린</PresentationFormat>
  <Paragraphs>199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6" baseType="lpstr">
      <vt:lpstr>맑은 고딕</vt:lpstr>
      <vt:lpstr>Arial</vt:lpstr>
      <vt:lpstr>Wingdings</vt:lpstr>
      <vt:lpstr>Office 테마</vt:lpstr>
      <vt:lpstr>JavaScript</vt:lpstr>
      <vt:lpstr>PowerPoint 프레젠테이션</vt:lpstr>
      <vt:lpstr>Part 1. 깜빡하고 안 알려준 것</vt:lpstr>
      <vt:lpstr>깜빡하고 안 알려준 것 – 지역변수, 전역변수, 상수</vt:lpstr>
      <vt:lpstr>깜빡하고 안 알려준 것 – 문법</vt:lpstr>
      <vt:lpstr>깜빡하고 안 알려준 것 – 전역변수 var</vt:lpstr>
      <vt:lpstr>깜빡하고 안 알려준 것 – 지역변수 let</vt:lpstr>
      <vt:lpstr>깜빡하고 안 알려준 것 – 상수 const</vt:lpstr>
      <vt:lpstr>깜빡하고 안 알려준 것 – 변수를 변수로 초기화</vt:lpstr>
      <vt:lpstr>깜빡하고 안 알려준 것 – 변수 이름 규칙</vt:lpstr>
      <vt:lpstr>깜빡하고 안 알려준 것 – 암묵적인 규칙</vt:lpstr>
      <vt:lpstr>Part 2. 주석 (Annotation)</vt:lpstr>
      <vt:lpstr>주석 (Annotation) – 개요</vt:lpstr>
      <vt:lpstr>주석 (Annotation) – 문법</vt:lpstr>
      <vt:lpstr>주석 (Annotation) – 예제</vt:lpstr>
      <vt:lpstr>주석을 꼭 써야 할까요?</vt:lpstr>
      <vt:lpstr>주석 (Annotation) – 사용하는 이유</vt:lpstr>
      <vt:lpstr>Part 3. 제어문</vt:lpstr>
      <vt:lpstr>제어문 – 개요</vt:lpstr>
      <vt:lpstr>제어문 - 예시 문장</vt:lpstr>
      <vt:lpstr>제어문 – 문법1 </vt:lpstr>
      <vt:lpstr>제어문 – 문법2 </vt:lpstr>
      <vt:lpstr>제어문 – 문법3 </vt:lpstr>
      <vt:lpstr>제어문 – 중괄호와 else if, else의 위치</vt:lpstr>
      <vt:lpstr>제어문 – 예제</vt:lpstr>
      <vt:lpstr>제어문 – 실습</vt:lpstr>
      <vt:lpstr>제어문 – 여러가지 조건식 1</vt:lpstr>
      <vt:lpstr>제어문 – 여러가지 조건식 2</vt:lpstr>
      <vt:lpstr>제어문 – 여러가지 조건식 예제 1</vt:lpstr>
      <vt:lpstr>제어문 – 여러가지 조건식 예제 2</vt:lpstr>
      <vt:lpstr>제어문 – 여러가지 조건식 예제 3</vt:lpstr>
      <vt:lpstr>제어문 – switch</vt:lpstr>
      <vt:lpstr>제어문 – switch 문법</vt:lpstr>
      <vt:lpstr>제어문 – switch 예제 1</vt:lpstr>
      <vt:lpstr>제어문 – switch 예제 2</vt:lpstr>
      <vt:lpstr>제어문 - 중첩</vt:lpstr>
      <vt:lpstr>Part 4. 과제</vt:lpstr>
      <vt:lpstr>과제1 – 짝수 홀수 구하기</vt:lpstr>
      <vt:lpstr>과제2,3 – 성적 계산 프로그램</vt:lpstr>
      <vt:lpstr>과제4 – 윤년(Leap Year) 구하기 (난이도 중상)</vt:lpstr>
      <vt:lpstr>과제 – 양식 및 제출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해준 고</dc:creator>
  <cp:lastModifiedBy>Windows 사용자</cp:lastModifiedBy>
  <cp:revision>91</cp:revision>
  <dcterms:created xsi:type="dcterms:W3CDTF">2019-03-10T09:22:48Z</dcterms:created>
  <dcterms:modified xsi:type="dcterms:W3CDTF">2019-04-01T08:58:03Z</dcterms:modified>
</cp:coreProperties>
</file>