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8" r:id="rId3"/>
    <p:sldId id="279" r:id="rId4"/>
    <p:sldId id="269" r:id="rId5"/>
    <p:sldId id="268" r:id="rId6"/>
    <p:sldId id="272" r:id="rId7"/>
    <p:sldId id="273" r:id="rId8"/>
    <p:sldId id="267" r:id="rId9"/>
    <p:sldId id="281" r:id="rId10"/>
    <p:sldId id="274" r:id="rId11"/>
    <p:sldId id="282" r:id="rId12"/>
    <p:sldId id="276" r:id="rId13"/>
    <p:sldId id="277" r:id="rId14"/>
    <p:sldId id="260" r:id="rId15"/>
    <p:sldId id="261" r:id="rId16"/>
    <p:sldId id="275" r:id="rId17"/>
    <p:sldId id="262" r:id="rId18"/>
    <p:sldId id="264" r:id="rId19"/>
    <p:sldId id="280" r:id="rId20"/>
    <p:sldId id="257" r:id="rId21"/>
    <p:sldId id="265" r:id="rId22"/>
    <p:sldId id="259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MS PGothic" panose="020B0600070205080204" pitchFamily="34" charset="-128"/>
      <p:regular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CC9B00"/>
    <a:srgbClr val="EEB50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Specially designed NOT gate that relies on different length of transient execution. With the NOT gate, we can construct any circuits.</a:t>
            </a:r>
          </a:p>
        </p:txBody>
      </p:sp>
    </p:spTree>
    <p:extLst>
      <p:ext uri="{BB962C8B-B14F-4D97-AF65-F5344CB8AC3E}">
        <p14:creationId xmlns:p14="http://schemas.microsoft.com/office/powerpoint/2010/main" val="396498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</p:spTree>
    <p:extLst>
      <p:ext uri="{BB962C8B-B14F-4D97-AF65-F5344CB8AC3E}">
        <p14:creationId xmlns:p14="http://schemas.microsoft.com/office/powerpoint/2010/main" val="403368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obfuscation</a:t>
            </a:r>
          </a:p>
          <a:p>
            <a:r>
              <a:rPr lang="en-US" dirty="0"/>
              <a:t>Use memory operations to compute</a:t>
            </a:r>
          </a:p>
        </p:txBody>
      </p:sp>
    </p:spTree>
    <p:extLst>
      <p:ext uri="{BB962C8B-B14F-4D97-AF65-F5344CB8AC3E}">
        <p14:creationId xmlns:p14="http://schemas.microsoft.com/office/powerpoint/2010/main" val="256967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Background: transient execution attacks and TSX microarchitectural WMs</a:t>
            </a:r>
          </a:p>
        </p:txBody>
      </p:sp>
    </p:spTree>
    <p:extLst>
      <p:ext uri="{BB962C8B-B14F-4D97-AF65-F5344CB8AC3E}">
        <p14:creationId xmlns:p14="http://schemas.microsoft.com/office/powerpoint/2010/main" val="342788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design of our WM. How do gates work</a:t>
            </a:r>
          </a:p>
        </p:txBody>
      </p:sp>
    </p:spTree>
    <p:extLst>
      <p:ext uri="{BB962C8B-B14F-4D97-AF65-F5344CB8AC3E}">
        <p14:creationId xmlns:p14="http://schemas.microsoft.com/office/powerpoint/2010/main" val="55205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35588" y="1679550"/>
            <a:ext cx="7688100" cy="1664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5765" y="3530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35779" y="518244"/>
            <a:ext cx="1491579" cy="45900"/>
            <a:chOff x="535779" y="518244"/>
            <a:chExt cx="1491579" cy="459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1072200" y="354764"/>
              <a:ext cx="45826" cy="372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700872" y="353188"/>
              <a:ext cx="45826" cy="37601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1817958" y="354744"/>
              <a:ext cx="45900" cy="37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446554" y="353244"/>
              <a:ext cx="45900" cy="37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535775" y="780125"/>
            <a:ext cx="8000400" cy="535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35775" y="1531300"/>
            <a:ext cx="8000400" cy="33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  <a:defRPr sz="1800"/>
            </a:lvl1pPr>
            <a:lvl2pPr marL="822960" lvl="1" indent="-285750">
              <a:spcBef>
                <a:spcPts val="0"/>
              </a:spcBef>
              <a:spcAft>
                <a:spcPts val="200"/>
              </a:spcAft>
              <a:buSzPts val="1600"/>
              <a:buFont typeface="Courier New" panose="02070309020205020404" pitchFamily="49" charset="0"/>
              <a:buChar char="o"/>
              <a:defRPr sz="1600"/>
            </a:lvl2pPr>
            <a:lvl3pPr marL="1371600" lvl="2" indent="-330200">
              <a:spcBef>
                <a:spcPts val="0"/>
              </a:spcBef>
              <a:spcAft>
                <a:spcPts val="200"/>
              </a:spcAft>
              <a:buSzPts val="1600"/>
              <a:buChar char="■"/>
              <a:defRPr sz="16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pPr lvl="0"/>
            <a:endParaRPr lang="en-US"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535779" y="518207"/>
            <a:ext cx="1491579" cy="45938"/>
            <a:chOff x="535779" y="518207"/>
            <a:chExt cx="1491579" cy="45938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1072183" y="354707"/>
              <a:ext cx="45900" cy="37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700779" y="353207"/>
              <a:ext cx="459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1817958" y="354744"/>
              <a:ext cx="45900" cy="37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1446554" y="353244"/>
              <a:ext cx="45900" cy="37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4"/>
          <p:cNvSpPr/>
          <p:nvPr/>
        </p:nvSpPr>
        <p:spPr>
          <a:xfrm>
            <a:off x="0" y="0"/>
            <a:ext cx="9144000" cy="4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5775" y="1531300"/>
            <a:ext cx="39663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70000" y="1531300"/>
            <a:ext cx="39663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535779" y="518207"/>
            <a:ext cx="1491579" cy="45938"/>
            <a:chOff x="535779" y="518207"/>
            <a:chExt cx="1491579" cy="45938"/>
          </a:xfrm>
        </p:grpSpPr>
        <p:sp>
          <p:nvSpPr>
            <p:cNvPr id="39" name="Google Shape;39;p5"/>
            <p:cNvSpPr/>
            <p:nvPr/>
          </p:nvSpPr>
          <p:spPr>
            <a:xfrm rot="-5400000">
              <a:off x="1072183" y="354707"/>
              <a:ext cx="45900" cy="37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-5400000">
              <a:off x="700779" y="353207"/>
              <a:ext cx="459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1817958" y="354744"/>
              <a:ext cx="45900" cy="37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 rot="-5400000">
              <a:off x="1446554" y="353244"/>
              <a:ext cx="45900" cy="37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5"/>
          <p:cNvSpPr/>
          <p:nvPr/>
        </p:nvSpPr>
        <p:spPr>
          <a:xfrm>
            <a:off x="0" y="0"/>
            <a:ext cx="9144000" cy="4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535775" y="780125"/>
            <a:ext cx="8000400" cy="535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535775" y="899750"/>
            <a:ext cx="7688400" cy="535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35779" y="518207"/>
            <a:ext cx="1491579" cy="45938"/>
            <a:chOff x="535779" y="518207"/>
            <a:chExt cx="1491579" cy="45938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072183" y="354707"/>
              <a:ext cx="45900" cy="37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700779" y="353207"/>
              <a:ext cx="459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-5400000">
              <a:off x="1817958" y="354744"/>
              <a:ext cx="45900" cy="37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-5400000">
              <a:off x="1446554" y="353244"/>
              <a:ext cx="45900" cy="37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6"/>
          <p:cNvSpPr/>
          <p:nvPr/>
        </p:nvSpPr>
        <p:spPr>
          <a:xfrm>
            <a:off x="0" y="0"/>
            <a:ext cx="9144000" cy="4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35775" y="899750"/>
            <a:ext cx="3495000" cy="1381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21225" y="23628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535779" y="518207"/>
            <a:ext cx="1491579" cy="45938"/>
            <a:chOff x="535779" y="518207"/>
            <a:chExt cx="1491579" cy="45938"/>
          </a:xfrm>
        </p:grpSpPr>
        <p:sp>
          <p:nvSpPr>
            <p:cNvPr id="59" name="Google Shape;59;p7"/>
            <p:cNvSpPr/>
            <p:nvPr/>
          </p:nvSpPr>
          <p:spPr>
            <a:xfrm rot="-5400000">
              <a:off x="1072183" y="354707"/>
              <a:ext cx="45900" cy="37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-5400000">
              <a:off x="700779" y="353207"/>
              <a:ext cx="459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-5400000">
              <a:off x="1817958" y="354744"/>
              <a:ext cx="45900" cy="37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 rot="-5400000">
              <a:off x="1446554" y="353244"/>
              <a:ext cx="45900" cy="37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7"/>
          <p:cNvSpPr/>
          <p:nvPr/>
        </p:nvSpPr>
        <p:spPr>
          <a:xfrm>
            <a:off x="0" y="0"/>
            <a:ext cx="9144000" cy="4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806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535775" y="899775"/>
            <a:ext cx="3495000" cy="1687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530850" y="2742650"/>
            <a:ext cx="34950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5053625" y="933750"/>
            <a:ext cx="34950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>
            <a:off x="535779" y="518207"/>
            <a:ext cx="1491579" cy="45938"/>
            <a:chOff x="535779" y="518207"/>
            <a:chExt cx="1491579" cy="45938"/>
          </a:xfrm>
        </p:grpSpPr>
        <p:sp>
          <p:nvSpPr>
            <p:cNvPr id="77" name="Google Shape;77;p9"/>
            <p:cNvSpPr/>
            <p:nvPr/>
          </p:nvSpPr>
          <p:spPr>
            <a:xfrm rot="-5400000">
              <a:off x="1072183" y="354707"/>
              <a:ext cx="45900" cy="37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 rot="-5400000">
              <a:off x="700779" y="353207"/>
              <a:ext cx="45900" cy="375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 rot="-5400000">
              <a:off x="1817958" y="354744"/>
              <a:ext cx="45900" cy="37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1446554" y="353244"/>
              <a:ext cx="45900" cy="37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ywang4/Transient-Weird-Machin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ywang4/Transient-Weird-Machin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ctrTitle"/>
          </p:nvPr>
        </p:nvSpPr>
        <p:spPr>
          <a:xfrm>
            <a:off x="535587" y="1679550"/>
            <a:ext cx="7688101" cy="1664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ghost </a:t>
            </a:r>
            <a:r>
              <a:rPr lang="en-US" sz="3200" i="1" dirty="0"/>
              <a:t>is</a:t>
            </a:r>
            <a:r>
              <a:rPr lang="en-US" sz="3200" dirty="0"/>
              <a:t> the machine:</a:t>
            </a:r>
            <a:br>
              <a:rPr lang="en-US" sz="3200" dirty="0"/>
            </a:br>
            <a:r>
              <a:rPr lang="en-US" sz="3200" dirty="0"/>
              <a:t>Weird machines in transient execution</a:t>
            </a:r>
            <a:endParaRPr sz="3200" dirty="0"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535590" y="39402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err="1"/>
              <a:t>Ping-Lun</a:t>
            </a:r>
            <a:r>
              <a:rPr lang="en-US" u="sng" dirty="0"/>
              <a:t> Wang</a:t>
            </a:r>
            <a:r>
              <a:rPr lang="en-US" dirty="0"/>
              <a:t>, Fraser Brown, </a:t>
            </a:r>
            <a:r>
              <a:rPr lang="en-US" dirty="0" err="1"/>
              <a:t>Riad</a:t>
            </a:r>
            <a:r>
              <a:rPr lang="en-US" dirty="0"/>
              <a:t> S. </a:t>
            </a:r>
            <a:r>
              <a:rPr lang="en-US" dirty="0" err="1"/>
              <a:t>Wahby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WOOT, 05/25 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10D72-6D39-4819-B4CC-6666721B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132" y="3371637"/>
            <a:ext cx="2388066" cy="11371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83813-86D7-4C85-BE63-6DCA27675370}"/>
              </a:ext>
            </a:extLst>
          </p:cNvPr>
          <p:cNvSpPr txBox="1"/>
          <p:nvPr/>
        </p:nvSpPr>
        <p:spPr>
          <a:xfrm>
            <a:off x="535775" y="1451754"/>
            <a:ext cx="2709075" cy="3139321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INIT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I[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SIGFPE {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 EXIT;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}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444444"/>
                </a:solidFill>
                <a:latin typeface="Consolas" panose="020B0609020204030204" pitchFamily="49" charset="0"/>
              </a:rPr>
              <a:t>clflush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(Y);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AX /=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Out[I[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]] 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EXIT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...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F10F6-F5C1-4218-A239-AD5A4F26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Assign</a:t>
            </a:r>
            <a:r>
              <a:rPr lang="en-US" dirty="0"/>
              <a:t>: input latency controls output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162AF-6E4A-47EF-B9B8-B159F1EFB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32D74-577C-4816-9159-23676BEF6745}"/>
              </a:ext>
            </a:extLst>
          </p:cNvPr>
          <p:cNvSpPr txBox="1"/>
          <p:nvPr/>
        </p:nvSpPr>
        <p:spPr>
          <a:xfrm>
            <a:off x="3367912" y="1668801"/>
            <a:ext cx="176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①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Lato" panose="020B0604020202020204" charset="0"/>
                <a:ea typeface="MS PGothic" panose="020B0600070205080204" pitchFamily="34" charset="-128"/>
              </a:rPr>
              <a:t> is in cache</a:t>
            </a:r>
            <a:endParaRPr lang="en-US" b="1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2AC6B-0721-40F2-AFA2-ADBCB99EC5F2}"/>
              </a:ext>
            </a:extLst>
          </p:cNvPr>
          <p:cNvSpPr txBox="1"/>
          <p:nvPr/>
        </p:nvSpPr>
        <p:spPr>
          <a:xfrm>
            <a:off x="3379410" y="3334848"/>
            <a:ext cx="193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②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I</a:t>
            </a:r>
            <a:r>
              <a:rPr lang="en-US" b="1" dirty="0">
                <a:solidFill>
                  <a:schemeClr val="accent1"/>
                </a:solidFill>
                <a:latin typeface="Lato" panose="020B0604020202020204" charset="0"/>
                <a:ea typeface="MS PGothic" panose="020B0600070205080204" pitchFamily="34" charset="-128"/>
              </a:rPr>
              <a:t> is NOT in cache</a:t>
            </a:r>
            <a:endParaRPr lang="en-US" b="1" dirty="0">
              <a:solidFill>
                <a:schemeClr val="accent1"/>
              </a:solidFill>
              <a:latin typeface="Lato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33FFA-3BED-461E-ABA9-C6CDF0B8B0E5}"/>
              </a:ext>
            </a:extLst>
          </p:cNvPr>
          <p:cNvGrpSpPr/>
          <p:nvPr/>
        </p:nvGrpSpPr>
        <p:grpSpPr>
          <a:xfrm>
            <a:off x="5176880" y="1668801"/>
            <a:ext cx="2154197" cy="418585"/>
            <a:chOff x="4383558" y="2016736"/>
            <a:chExt cx="2154197" cy="41858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DAAFEF-D439-4068-BDBD-1A87B6129D0A}"/>
                </a:ext>
              </a:extLst>
            </p:cNvPr>
            <p:cNvSpPr/>
            <p:nvPr/>
          </p:nvSpPr>
          <p:spPr>
            <a:xfrm>
              <a:off x="4383558" y="2016736"/>
              <a:ext cx="1204781" cy="41858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B83A24-89D7-489A-8FC1-D52A97978C43}"/>
                </a:ext>
              </a:extLst>
            </p:cNvPr>
            <p:cNvSpPr txBox="1"/>
            <p:nvPr/>
          </p:nvSpPr>
          <p:spPr>
            <a:xfrm>
              <a:off x="5332992" y="2066565"/>
              <a:ext cx="1204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" panose="020B0604020202020204" charset="0"/>
                </a:rPr>
                <a:t>Cache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AD5B3FC-E996-481D-8B9D-EB187DF8179E}"/>
              </a:ext>
            </a:extLst>
          </p:cNvPr>
          <p:cNvSpPr txBox="1"/>
          <p:nvPr/>
        </p:nvSpPr>
        <p:spPr>
          <a:xfrm>
            <a:off x="5313748" y="1726240"/>
            <a:ext cx="44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A7BF4-DAF9-4CAD-AE22-B5D6F3FBC719}"/>
              </a:ext>
            </a:extLst>
          </p:cNvPr>
          <p:cNvSpPr txBox="1"/>
          <p:nvPr/>
        </p:nvSpPr>
        <p:spPr>
          <a:xfrm>
            <a:off x="5758590" y="1344002"/>
            <a:ext cx="486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EE9F8A-758B-4630-A8C9-534BC74E7474}"/>
              </a:ext>
            </a:extLst>
          </p:cNvPr>
          <p:cNvGrpSpPr/>
          <p:nvPr/>
        </p:nvGrpSpPr>
        <p:grpSpPr>
          <a:xfrm>
            <a:off x="5188378" y="3296903"/>
            <a:ext cx="2147218" cy="418585"/>
            <a:chOff x="4383558" y="2016736"/>
            <a:chExt cx="2147218" cy="41858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ED09958-46F8-4EA3-ABCD-E570E021EC2D}"/>
                </a:ext>
              </a:extLst>
            </p:cNvPr>
            <p:cNvSpPr/>
            <p:nvPr/>
          </p:nvSpPr>
          <p:spPr>
            <a:xfrm>
              <a:off x="4383558" y="2016736"/>
              <a:ext cx="1204781" cy="41858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45BCBB-9945-4C47-B75D-1004FA9EA72A}"/>
                </a:ext>
              </a:extLst>
            </p:cNvPr>
            <p:cNvSpPr txBox="1"/>
            <p:nvPr/>
          </p:nvSpPr>
          <p:spPr>
            <a:xfrm>
              <a:off x="5326013" y="2064701"/>
              <a:ext cx="1204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" panose="020B0604020202020204" charset="0"/>
                </a:rPr>
                <a:t>Cache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A52BA0D-7215-4B60-A328-3AD7140DCA95}"/>
              </a:ext>
            </a:extLst>
          </p:cNvPr>
          <p:cNvSpPr txBox="1"/>
          <p:nvPr/>
        </p:nvSpPr>
        <p:spPr>
          <a:xfrm>
            <a:off x="5325246" y="2972104"/>
            <a:ext cx="44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9683AE-95F6-42C1-95CB-DC5760D2B43C}"/>
              </a:ext>
            </a:extLst>
          </p:cNvPr>
          <p:cNvSpPr txBox="1"/>
          <p:nvPr/>
        </p:nvSpPr>
        <p:spPr>
          <a:xfrm>
            <a:off x="5739877" y="2972104"/>
            <a:ext cx="54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0B954B-6373-4565-BBD9-FC5C4ED26C65}"/>
              </a:ext>
            </a:extLst>
          </p:cNvPr>
          <p:cNvCxnSpPr/>
          <p:nvPr/>
        </p:nvCxnSpPr>
        <p:spPr>
          <a:xfrm>
            <a:off x="4251327" y="2713022"/>
            <a:ext cx="3295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D47901-4EE9-43C0-A031-3FCC248F93A2}"/>
              </a:ext>
            </a:extLst>
          </p:cNvPr>
          <p:cNvSpPr txBox="1"/>
          <p:nvPr/>
        </p:nvSpPr>
        <p:spPr>
          <a:xfrm>
            <a:off x="7546977" y="2559133"/>
            <a:ext cx="98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DIV by 0!!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DC3C80-8199-41AB-B6CA-2D92EB17DB0B}"/>
              </a:ext>
            </a:extLst>
          </p:cNvPr>
          <p:cNvGrpSpPr/>
          <p:nvPr/>
        </p:nvGrpSpPr>
        <p:grpSpPr>
          <a:xfrm>
            <a:off x="4203347" y="2277878"/>
            <a:ext cx="1151580" cy="322698"/>
            <a:chOff x="3579527" y="2409825"/>
            <a:chExt cx="1035624" cy="3226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9DDC372-2D4D-48CA-900E-E5049535BCAF}"/>
                </a:ext>
              </a:extLst>
            </p:cNvPr>
            <p:cNvCxnSpPr>
              <a:cxnSpLocks/>
            </p:cNvCxnSpPr>
            <p:nvPr/>
          </p:nvCxnSpPr>
          <p:spPr>
            <a:xfrm>
              <a:off x="3622675" y="2732523"/>
              <a:ext cx="9924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D73003-C4F9-4189-8160-FFEA37A275DF}"/>
                </a:ext>
              </a:extLst>
            </p:cNvPr>
            <p:cNvSpPr txBox="1"/>
            <p:nvPr/>
          </p:nvSpPr>
          <p:spPr>
            <a:xfrm>
              <a:off x="3579527" y="2409825"/>
              <a:ext cx="10356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Lato" panose="020B0604020202020204" charset="0"/>
                </a:rPr>
                <a:t>Fetch </a:t>
              </a:r>
              <a:r>
                <a:rPr lang="en-US" altLang="zh-TW" dirty="0">
                  <a:solidFill>
                    <a:srgbClr val="444444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[</a:t>
              </a:r>
              <a:r>
                <a:rPr lang="en-US" dirty="0">
                  <a:solidFill>
                    <a:srgbClr val="88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]</a:t>
              </a:r>
              <a:endParaRPr lang="en-US" dirty="0">
                <a:solidFill>
                  <a:schemeClr val="tx1"/>
                </a:solidFill>
                <a:latin typeface="Lato" panose="020B060402020202020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51BCA4E-2D55-4844-977B-270FCD18BA17}"/>
              </a:ext>
            </a:extLst>
          </p:cNvPr>
          <p:cNvGrpSpPr/>
          <p:nvPr/>
        </p:nvGrpSpPr>
        <p:grpSpPr>
          <a:xfrm>
            <a:off x="5435602" y="2278454"/>
            <a:ext cx="1895475" cy="322698"/>
            <a:chOff x="3622675" y="2409825"/>
            <a:chExt cx="1460500" cy="3226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51289B-7E12-4034-9FE8-EEF58D34C463}"/>
                </a:ext>
              </a:extLst>
            </p:cNvPr>
            <p:cNvCxnSpPr/>
            <p:nvPr/>
          </p:nvCxnSpPr>
          <p:spPr>
            <a:xfrm>
              <a:off x="3622675" y="2732523"/>
              <a:ext cx="14605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23E5E1-16D8-47E9-9F4B-7177C2AD49FC}"/>
                </a:ext>
              </a:extLst>
            </p:cNvPr>
            <p:cNvSpPr txBox="1"/>
            <p:nvPr/>
          </p:nvSpPr>
          <p:spPr>
            <a:xfrm>
              <a:off x="3622675" y="2409825"/>
              <a:ext cx="13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Lato" panose="020B0604020202020204" charset="0"/>
                </a:rPr>
                <a:t>Fetch </a:t>
              </a:r>
              <a:r>
                <a:rPr lang="en-US" altLang="zh-TW" dirty="0">
                  <a:solidFill>
                    <a:srgbClr val="444444"/>
                  </a:solidFill>
                  <a:latin typeface="Consolas" panose="020B0609020204030204" pitchFamily="49" charset="0"/>
                </a:rPr>
                <a:t>Out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[</a:t>
              </a:r>
              <a:r>
                <a:rPr lang="en-US" dirty="0">
                  <a:solidFill>
                    <a:srgbClr val="88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]</a:t>
              </a:r>
              <a:endParaRPr lang="en-US" dirty="0">
                <a:solidFill>
                  <a:schemeClr val="tx1"/>
                </a:solidFill>
                <a:latin typeface="Lato" panose="020B0604020202020204" charset="0"/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42A81E-4EB4-4C74-AA02-14B60DB6847B}"/>
              </a:ext>
            </a:extLst>
          </p:cNvPr>
          <p:cNvCxnSpPr/>
          <p:nvPr/>
        </p:nvCxnSpPr>
        <p:spPr>
          <a:xfrm>
            <a:off x="1574800" y="4035425"/>
            <a:ext cx="0" cy="251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96885B-BF79-44D6-83BE-E1B02E97DD2E}"/>
              </a:ext>
            </a:extLst>
          </p:cNvPr>
          <p:cNvCxnSpPr>
            <a:cxnSpLocks/>
          </p:cNvCxnSpPr>
          <p:nvPr/>
        </p:nvCxnSpPr>
        <p:spPr>
          <a:xfrm>
            <a:off x="1568450" y="4287081"/>
            <a:ext cx="19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592ACF1-4AB2-4F9D-830D-99446E0A408C}"/>
              </a:ext>
            </a:extLst>
          </p:cNvPr>
          <p:cNvSpPr txBox="1"/>
          <p:nvPr/>
        </p:nvSpPr>
        <p:spPr>
          <a:xfrm>
            <a:off x="1762125" y="4133192"/>
            <a:ext cx="117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Assign</a:t>
            </a:r>
            <a:r>
              <a:rPr lang="en-US" dirty="0">
                <a:latin typeface="Lato" panose="020B0604020202020204" charset="0"/>
              </a:rPr>
              <a:t> gate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77F596-D4E7-4682-BE18-9C6647926981}"/>
              </a:ext>
            </a:extLst>
          </p:cNvPr>
          <p:cNvSpPr txBox="1"/>
          <p:nvPr/>
        </p:nvSpPr>
        <p:spPr>
          <a:xfrm>
            <a:off x="3189580" y="2576706"/>
            <a:ext cx="111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Transient exec.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F328FC-2272-4FF0-8AD7-FF4A34015441}"/>
              </a:ext>
            </a:extLst>
          </p:cNvPr>
          <p:cNvSpPr txBox="1"/>
          <p:nvPr/>
        </p:nvSpPr>
        <p:spPr>
          <a:xfrm>
            <a:off x="3474279" y="2368803"/>
            <a:ext cx="83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Assign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CF82B4-B6A9-4485-A0D0-BA3F0F46F609}"/>
              </a:ext>
            </a:extLst>
          </p:cNvPr>
          <p:cNvCxnSpPr/>
          <p:nvPr/>
        </p:nvCxnSpPr>
        <p:spPr>
          <a:xfrm>
            <a:off x="4251327" y="4422588"/>
            <a:ext cx="3295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EA28ECF-0095-4C96-A303-28316F5BD6DD}"/>
              </a:ext>
            </a:extLst>
          </p:cNvPr>
          <p:cNvSpPr txBox="1"/>
          <p:nvPr/>
        </p:nvSpPr>
        <p:spPr>
          <a:xfrm>
            <a:off x="7546977" y="4268699"/>
            <a:ext cx="98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DIV by 0!!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411A0A-2A24-4345-A52A-AD41E06DEC1B}"/>
              </a:ext>
            </a:extLst>
          </p:cNvPr>
          <p:cNvSpPr txBox="1"/>
          <p:nvPr/>
        </p:nvSpPr>
        <p:spPr>
          <a:xfrm>
            <a:off x="3316103" y="4286272"/>
            <a:ext cx="98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Transient exec.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7418A8-70A5-4972-AC1F-288D760889CB}"/>
              </a:ext>
            </a:extLst>
          </p:cNvPr>
          <p:cNvSpPr txBox="1"/>
          <p:nvPr/>
        </p:nvSpPr>
        <p:spPr>
          <a:xfrm>
            <a:off x="3474279" y="4078369"/>
            <a:ext cx="83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Assign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D5E5D9-ABD4-4F02-8A0B-22BD29B2E6E6}"/>
              </a:ext>
            </a:extLst>
          </p:cNvPr>
          <p:cNvGrpSpPr/>
          <p:nvPr/>
        </p:nvGrpSpPr>
        <p:grpSpPr>
          <a:xfrm>
            <a:off x="4249356" y="3988380"/>
            <a:ext cx="1895475" cy="322698"/>
            <a:chOff x="3622675" y="2409825"/>
            <a:chExt cx="1460500" cy="322698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F235A6A-19CB-4666-9719-C72CD5140901}"/>
                </a:ext>
              </a:extLst>
            </p:cNvPr>
            <p:cNvCxnSpPr/>
            <p:nvPr/>
          </p:nvCxnSpPr>
          <p:spPr>
            <a:xfrm>
              <a:off x="3622675" y="2732523"/>
              <a:ext cx="14605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2F95C56-B335-4F82-89E1-A7875D2287AD}"/>
                </a:ext>
              </a:extLst>
            </p:cNvPr>
            <p:cNvSpPr txBox="1"/>
            <p:nvPr/>
          </p:nvSpPr>
          <p:spPr>
            <a:xfrm>
              <a:off x="3622675" y="2409825"/>
              <a:ext cx="13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Lato" panose="020B0604020202020204" charset="0"/>
                </a:rPr>
                <a:t>Fetch </a:t>
              </a:r>
              <a:r>
                <a:rPr lang="en-US" altLang="zh-TW" dirty="0">
                  <a:solidFill>
                    <a:srgbClr val="444444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[</a:t>
              </a:r>
              <a:r>
                <a:rPr lang="en-US" dirty="0">
                  <a:solidFill>
                    <a:srgbClr val="88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]</a:t>
              </a:r>
              <a:endParaRPr lang="en-US" dirty="0">
                <a:solidFill>
                  <a:schemeClr val="tx1"/>
                </a:solidFill>
                <a:latin typeface="Lato" panose="020B060402020202020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DA52CF6-0993-44EB-A646-88972D7D6343}"/>
              </a:ext>
            </a:extLst>
          </p:cNvPr>
          <p:cNvGrpSpPr/>
          <p:nvPr/>
        </p:nvGrpSpPr>
        <p:grpSpPr>
          <a:xfrm>
            <a:off x="6201599" y="3988020"/>
            <a:ext cx="1895475" cy="472550"/>
            <a:chOff x="6201599" y="3988020"/>
            <a:chExt cx="1895475" cy="472550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CBF8D88-20C8-413E-9645-2E02CB6D390A}"/>
                </a:ext>
              </a:extLst>
            </p:cNvPr>
            <p:cNvCxnSpPr/>
            <p:nvPr/>
          </p:nvCxnSpPr>
          <p:spPr>
            <a:xfrm>
              <a:off x="6201599" y="4310718"/>
              <a:ext cx="1895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389575-F522-4251-A614-2CD33E6CAEFA}"/>
                </a:ext>
              </a:extLst>
            </p:cNvPr>
            <p:cNvSpPr txBox="1"/>
            <p:nvPr/>
          </p:nvSpPr>
          <p:spPr>
            <a:xfrm>
              <a:off x="6201599" y="3988020"/>
              <a:ext cx="18130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Lato" panose="020B0604020202020204" charset="0"/>
                </a:rPr>
                <a:t>Fetch </a:t>
              </a:r>
              <a:r>
                <a:rPr lang="en-US" altLang="zh-TW" dirty="0">
                  <a:solidFill>
                    <a:srgbClr val="444444"/>
                  </a:solidFill>
                  <a:latin typeface="Consolas" panose="020B0609020204030204" pitchFamily="49" charset="0"/>
                </a:rPr>
                <a:t>Out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[</a:t>
              </a:r>
              <a:r>
                <a:rPr lang="en-US" dirty="0">
                  <a:solidFill>
                    <a:srgbClr val="88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]</a:t>
              </a:r>
              <a:endParaRPr lang="en-US" dirty="0">
                <a:solidFill>
                  <a:schemeClr val="tx1"/>
                </a:solidFill>
                <a:latin typeface="Lato" panose="020B060402020202020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CBE2E5-1248-4BDF-A5A4-47F717EBBF4E}"/>
                </a:ext>
              </a:extLst>
            </p:cNvPr>
            <p:cNvSpPr txBox="1"/>
            <p:nvPr/>
          </p:nvSpPr>
          <p:spPr>
            <a:xfrm>
              <a:off x="7301982" y="4152793"/>
              <a:ext cx="384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FF0000"/>
                  </a:solidFill>
                  <a:latin typeface="Lato" panose="020B0604020202020204" charset="0"/>
                </a:rPr>
                <a:t>❌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DE951EB-3C8D-455F-8C63-99461B0C5837}"/>
              </a:ext>
            </a:extLst>
          </p:cNvPr>
          <p:cNvSpPr txBox="1"/>
          <p:nvPr/>
        </p:nvSpPr>
        <p:spPr>
          <a:xfrm>
            <a:off x="7248665" y="2330812"/>
            <a:ext cx="536821" cy="30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✔️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C38C595-F28F-4702-90DE-65A3EBDD8BE0}"/>
              </a:ext>
            </a:extLst>
          </p:cNvPr>
          <p:cNvSpPr/>
          <p:nvPr/>
        </p:nvSpPr>
        <p:spPr>
          <a:xfrm>
            <a:off x="4249357" y="2654571"/>
            <a:ext cx="1105572" cy="98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83BF01A-E696-4FD9-AF45-74A6516D0952}"/>
              </a:ext>
            </a:extLst>
          </p:cNvPr>
          <p:cNvSpPr/>
          <p:nvPr/>
        </p:nvSpPr>
        <p:spPr>
          <a:xfrm>
            <a:off x="5354928" y="2660731"/>
            <a:ext cx="1976150" cy="104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EA1D520-0A34-4934-922C-0230941A7EAF}"/>
              </a:ext>
            </a:extLst>
          </p:cNvPr>
          <p:cNvSpPr/>
          <p:nvPr/>
        </p:nvSpPr>
        <p:spPr>
          <a:xfrm>
            <a:off x="7331077" y="2649451"/>
            <a:ext cx="263883" cy="11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ED4FC5-F6AC-4CC8-BBE2-1C129C95E5A6}"/>
              </a:ext>
            </a:extLst>
          </p:cNvPr>
          <p:cNvSpPr/>
          <p:nvPr/>
        </p:nvSpPr>
        <p:spPr>
          <a:xfrm>
            <a:off x="4249356" y="4386147"/>
            <a:ext cx="1895474" cy="89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6A8D2FF-F3B3-41CA-85E8-6F62427ED738}"/>
              </a:ext>
            </a:extLst>
          </p:cNvPr>
          <p:cNvSpPr/>
          <p:nvPr/>
        </p:nvSpPr>
        <p:spPr>
          <a:xfrm>
            <a:off x="6144830" y="4379681"/>
            <a:ext cx="1402146" cy="9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167B1E-80AF-4A3D-8CDE-B11E7D403563}"/>
              </a:ext>
            </a:extLst>
          </p:cNvPr>
          <p:cNvSpPr txBox="1"/>
          <p:nvPr/>
        </p:nvSpPr>
        <p:spPr>
          <a:xfrm>
            <a:off x="5187952" y="2273826"/>
            <a:ext cx="53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endParaRPr lang="en-US" dirty="0">
              <a:latin typeface="Lato" panose="020B060402020202020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871C2E-57CA-4A18-ADDF-46C1C0B9633A}"/>
              </a:ext>
            </a:extLst>
          </p:cNvPr>
          <p:cNvSpPr txBox="1"/>
          <p:nvPr/>
        </p:nvSpPr>
        <p:spPr>
          <a:xfrm>
            <a:off x="5899152" y="3988019"/>
            <a:ext cx="53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endParaRPr lang="en-US" dirty="0">
              <a:latin typeface="Lato" panose="020B060402020202020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11A088-2EA8-47CB-B81A-C9D47C676860}"/>
              </a:ext>
            </a:extLst>
          </p:cNvPr>
          <p:cNvCxnSpPr>
            <a:cxnSpLocks/>
          </p:cNvCxnSpPr>
          <p:nvPr/>
        </p:nvCxnSpPr>
        <p:spPr>
          <a:xfrm>
            <a:off x="612775" y="3984909"/>
            <a:ext cx="17660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6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6.17284E-7 L 1.11022E-16 0.07562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6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95062E-6 L 2.77778E-6 0.07376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15" grpId="1"/>
      <p:bldP spid="15" grpId="2"/>
      <p:bldP spid="19" grpId="0"/>
      <p:bldP spid="19" grpId="1"/>
      <p:bldP spid="19" grpId="2"/>
      <p:bldP spid="20" grpId="0"/>
      <p:bldP spid="23" grpId="0"/>
      <p:bldP spid="63" grpId="0"/>
      <p:bldP spid="64" grpId="0"/>
      <p:bldP spid="66" grpId="0"/>
      <p:bldP spid="73" grpId="0"/>
      <p:bldP spid="74" grpId="0"/>
      <p:bldP spid="79" grpId="0"/>
      <p:bldP spid="80" grpId="0" animBg="1"/>
      <p:bldP spid="82" grpId="0" animBg="1"/>
      <p:bldP spid="83" grpId="0" animBg="1"/>
      <p:bldP spid="84" grpId="0" animBg="1"/>
      <p:bldP spid="85" grpId="0" animBg="1"/>
      <p:bldP spid="87" grpId="0"/>
      <p:bldP spid="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A9E4-BA62-41F9-89CA-66883176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latin typeface="Consolas" panose="020B0609020204030204" pitchFamily="49" charset="0"/>
              </a:rPr>
              <a:t>Assign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&amp;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 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A3BDF-8B86-4405-9AF0-15FA2A49EB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AB401-DD59-415A-9589-2AC244D9A3CD}"/>
              </a:ext>
            </a:extLst>
          </p:cNvPr>
          <p:cNvSpPr txBox="1"/>
          <p:nvPr/>
        </p:nvSpPr>
        <p:spPr>
          <a:xfrm>
            <a:off x="5217312" y="2057347"/>
            <a:ext cx="2709075" cy="646331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Out[I</a:t>
            </a:r>
            <a:r>
              <a:rPr lang="en-US" sz="1800" baseline="-25000" dirty="0">
                <a:solidFill>
                  <a:srgbClr val="444444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]] 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Out[I</a:t>
            </a:r>
            <a:r>
              <a:rPr lang="en-US" sz="1800" baseline="-25000" dirty="0">
                <a:solidFill>
                  <a:srgbClr val="444444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]] 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7BAD5-887F-4F6E-99A8-A6E70716C75C}"/>
              </a:ext>
            </a:extLst>
          </p:cNvPr>
          <p:cNvSpPr txBox="1"/>
          <p:nvPr/>
        </p:nvSpPr>
        <p:spPr>
          <a:xfrm>
            <a:off x="5217311" y="3695731"/>
            <a:ext cx="2709075" cy="36933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Out[I</a:t>
            </a:r>
            <a:r>
              <a:rPr lang="en-US" sz="1800" baseline="-25000" dirty="0">
                <a:solidFill>
                  <a:srgbClr val="444444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[I</a:t>
            </a:r>
            <a:r>
              <a:rPr lang="en-US" sz="1800" baseline="-25000" dirty="0">
                <a:solidFill>
                  <a:srgbClr val="444444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]]] 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6DB09-AC28-432B-90AE-7FA3BF135754}"/>
              </a:ext>
            </a:extLst>
          </p:cNvPr>
          <p:cNvSpPr txBox="1"/>
          <p:nvPr/>
        </p:nvSpPr>
        <p:spPr>
          <a:xfrm>
            <a:off x="5986062" y="2703678"/>
            <a:ext cx="117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>
                <a:latin typeface="Lato" panose="020B0604020202020204" charset="0"/>
              </a:rPr>
              <a:t> 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29C38-2FD4-4609-9279-6BEFA3345249}"/>
              </a:ext>
            </a:extLst>
          </p:cNvPr>
          <p:cNvSpPr txBox="1"/>
          <p:nvPr/>
        </p:nvSpPr>
        <p:spPr>
          <a:xfrm>
            <a:off x="5986062" y="4065063"/>
            <a:ext cx="117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>
                <a:latin typeface="Lato" panose="020B0604020202020204" charset="0"/>
              </a:rPr>
              <a:t> gate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91977-C55F-4D6A-B505-BC6BB170C4B4}"/>
              </a:ext>
            </a:extLst>
          </p:cNvPr>
          <p:cNvSpPr txBox="1"/>
          <p:nvPr/>
        </p:nvSpPr>
        <p:spPr>
          <a:xfrm>
            <a:off x="535775" y="1629872"/>
            <a:ext cx="2709075" cy="3139321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INIT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I[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SIGFPE {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 EXIT;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}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444444"/>
                </a:solidFill>
                <a:latin typeface="Consolas" panose="020B0609020204030204" pitchFamily="49" charset="0"/>
              </a:rPr>
              <a:t>clflush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(Y);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AX /=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Out[I[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]] 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EXIT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...</a:t>
            </a:r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EA260C-13F5-4584-BFC3-719103E7A4F5}"/>
              </a:ext>
            </a:extLst>
          </p:cNvPr>
          <p:cNvCxnSpPr>
            <a:cxnSpLocks/>
          </p:cNvCxnSpPr>
          <p:nvPr/>
        </p:nvCxnSpPr>
        <p:spPr>
          <a:xfrm>
            <a:off x="612775" y="4147409"/>
            <a:ext cx="17660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CC7E0-3B3C-46A1-A754-7DD08515F0AB}"/>
              </a:ext>
            </a:extLst>
          </p:cNvPr>
          <p:cNvCxnSpPr/>
          <p:nvPr/>
        </p:nvCxnSpPr>
        <p:spPr>
          <a:xfrm>
            <a:off x="1574800" y="4213543"/>
            <a:ext cx="0" cy="251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DB2CB1-2B09-4452-AD01-8F963A8B9BF1}"/>
              </a:ext>
            </a:extLst>
          </p:cNvPr>
          <p:cNvCxnSpPr>
            <a:cxnSpLocks/>
          </p:cNvCxnSpPr>
          <p:nvPr/>
        </p:nvCxnSpPr>
        <p:spPr>
          <a:xfrm>
            <a:off x="1568450" y="4465199"/>
            <a:ext cx="19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F5ED0-127A-4DD1-B306-79EB66027865}"/>
              </a:ext>
            </a:extLst>
          </p:cNvPr>
          <p:cNvSpPr txBox="1"/>
          <p:nvPr/>
        </p:nvSpPr>
        <p:spPr>
          <a:xfrm>
            <a:off x="1762125" y="4311310"/>
            <a:ext cx="117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Assign</a:t>
            </a:r>
            <a:r>
              <a:rPr lang="en-US" dirty="0">
                <a:latin typeface="Lato" panose="020B0604020202020204" charset="0"/>
              </a:rPr>
              <a:t> gate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97639A-27FE-47BD-968C-A81EB93B954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450306" y="2380513"/>
            <a:ext cx="2767006" cy="1609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77DF50-4CFB-41F7-8AC8-9C997C159C8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50306" y="3880397"/>
            <a:ext cx="2767005" cy="1091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17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53D3-B3EE-4A8A-AD30-5690F01F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604020202020204" charset="0"/>
              </a:rPr>
              <a:t>Ho</a:t>
            </a:r>
            <a:r>
              <a:rPr lang="en-US" dirty="0"/>
              <a:t>w to construct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gate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A3DE8-0D32-441E-BA40-02F401A15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955E5D-4ADC-4B87-A657-9C69E6691DF7}"/>
              </a:ext>
            </a:extLst>
          </p:cNvPr>
          <p:cNvCxnSpPr/>
          <p:nvPr/>
        </p:nvCxnSpPr>
        <p:spPr>
          <a:xfrm>
            <a:off x="3416847" y="3814428"/>
            <a:ext cx="3295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F4445-9ACD-4572-916D-7CED75128ED6}"/>
              </a:ext>
            </a:extLst>
          </p:cNvPr>
          <p:cNvSpPr txBox="1"/>
          <p:nvPr/>
        </p:nvSpPr>
        <p:spPr>
          <a:xfrm>
            <a:off x="6712497" y="3660539"/>
            <a:ext cx="98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DIV by 0!!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51178-F508-46CC-AF67-44251DBE7E98}"/>
              </a:ext>
            </a:extLst>
          </p:cNvPr>
          <p:cNvSpPr txBox="1"/>
          <p:nvPr/>
        </p:nvSpPr>
        <p:spPr>
          <a:xfrm>
            <a:off x="1969833" y="3660538"/>
            <a:ext cx="1500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Transient exec.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07F9C-21DE-4DEC-A239-9599214AC7FA}"/>
              </a:ext>
            </a:extLst>
          </p:cNvPr>
          <p:cNvCxnSpPr>
            <a:cxnSpLocks/>
          </p:cNvCxnSpPr>
          <p:nvPr/>
        </p:nvCxnSpPr>
        <p:spPr>
          <a:xfrm>
            <a:off x="3418153" y="2538890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1E1E1D-F031-47AF-B071-85FC92071853}"/>
              </a:ext>
            </a:extLst>
          </p:cNvPr>
          <p:cNvSpPr txBox="1"/>
          <p:nvPr/>
        </p:nvSpPr>
        <p:spPr>
          <a:xfrm>
            <a:off x="3418154" y="221619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44444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tx1"/>
                </a:solidFill>
                <a:latin typeface="Lato" panose="020B0604020202020204" charset="0"/>
              </a:rPr>
              <a:t> in cache → fast</a:t>
            </a:r>
            <a:endParaRPr lang="en-US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70D8CF-5731-45A1-80CD-14CFEBF0C9F5}"/>
              </a:ext>
            </a:extLst>
          </p:cNvPr>
          <p:cNvSpPr txBox="1"/>
          <p:nvPr/>
        </p:nvSpPr>
        <p:spPr>
          <a:xfrm>
            <a:off x="2643076" y="2385503"/>
            <a:ext cx="83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71986-9BFD-463B-A18F-28BC00DE2EDB}"/>
              </a:ext>
            </a:extLst>
          </p:cNvPr>
          <p:cNvSpPr txBox="1"/>
          <p:nvPr/>
        </p:nvSpPr>
        <p:spPr>
          <a:xfrm>
            <a:off x="6158116" y="2268550"/>
            <a:ext cx="536821" cy="30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✔️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1A888-0AA4-4EA9-A50B-CBD20C318736}"/>
              </a:ext>
            </a:extLst>
          </p:cNvPr>
          <p:cNvSpPr txBox="1"/>
          <p:nvPr/>
        </p:nvSpPr>
        <p:spPr>
          <a:xfrm>
            <a:off x="2643076" y="3057115"/>
            <a:ext cx="83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Assign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B0776C-9285-4E96-868F-BBF3114F3E68}"/>
              </a:ext>
            </a:extLst>
          </p:cNvPr>
          <p:cNvCxnSpPr>
            <a:cxnSpLocks/>
          </p:cNvCxnSpPr>
          <p:nvPr/>
        </p:nvCxnSpPr>
        <p:spPr>
          <a:xfrm>
            <a:off x="3418153" y="3215041"/>
            <a:ext cx="4133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8DDECF5-5E34-4EE5-BC89-950C04771CC6}"/>
              </a:ext>
            </a:extLst>
          </p:cNvPr>
          <p:cNvSpPr txBox="1"/>
          <p:nvPr/>
        </p:nvSpPr>
        <p:spPr>
          <a:xfrm>
            <a:off x="3418154" y="2892343"/>
            <a:ext cx="305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44444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Lato" panose="020B0604020202020204" charset="0"/>
              </a:rPr>
              <a:t>not</a:t>
            </a:r>
            <a:r>
              <a:rPr lang="en-US" altLang="zh-TW" dirty="0">
                <a:solidFill>
                  <a:schemeClr val="tx1"/>
                </a:solidFill>
                <a:latin typeface="Lato" panose="020B0604020202020204" charset="0"/>
              </a:rPr>
              <a:t> in cache → slow</a:t>
            </a:r>
            <a:endParaRPr lang="en-US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1C2859-A27E-4CD7-A5D3-8636E7C7A53B}"/>
              </a:ext>
            </a:extLst>
          </p:cNvPr>
          <p:cNvSpPr txBox="1"/>
          <p:nvPr/>
        </p:nvSpPr>
        <p:spPr>
          <a:xfrm>
            <a:off x="6502849" y="3057116"/>
            <a:ext cx="38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033B91-7F9E-466A-A35B-C44A329984AF}"/>
              </a:ext>
            </a:extLst>
          </p:cNvPr>
          <p:cNvSpPr txBox="1"/>
          <p:nvPr/>
        </p:nvSpPr>
        <p:spPr>
          <a:xfrm>
            <a:off x="314325" y="2543219"/>
            <a:ext cx="2214430" cy="646331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AX /=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Out[I[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]] 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9392FB-AC4F-4C95-822D-F7EA91B95FA2}"/>
              </a:ext>
            </a:extLst>
          </p:cNvPr>
          <p:cNvCxnSpPr>
            <a:cxnSpLocks/>
          </p:cNvCxnSpPr>
          <p:nvPr/>
        </p:nvCxnSpPr>
        <p:spPr>
          <a:xfrm>
            <a:off x="804709" y="3149618"/>
            <a:ext cx="685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A1DC368-196D-4BE0-99F6-334371DD8413}"/>
              </a:ext>
            </a:extLst>
          </p:cNvPr>
          <p:cNvSpPr txBox="1"/>
          <p:nvPr/>
        </p:nvSpPr>
        <p:spPr>
          <a:xfrm>
            <a:off x="535775" y="3189550"/>
            <a:ext cx="1771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▲ </a:t>
            </a:r>
            <a:r>
              <a:rPr lang="en-US" dirty="0">
                <a:latin typeface="Consolas" panose="020B0609020204030204" pitchFamily="49" charset="0"/>
              </a:rPr>
              <a:t>Assign</a:t>
            </a:r>
            <a:r>
              <a:rPr lang="en-US" dirty="0">
                <a:latin typeface="Lato" panose="020B0604020202020204" charset="0"/>
              </a:rPr>
              <a:t> gate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102C7-ED84-4A70-8A3B-FAEC30A99019}"/>
              </a:ext>
            </a:extLst>
          </p:cNvPr>
          <p:cNvSpPr txBox="1"/>
          <p:nvPr/>
        </p:nvSpPr>
        <p:spPr>
          <a:xfrm>
            <a:off x="3720836" y="3814426"/>
            <a:ext cx="244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Lato" panose="020B0604020202020204" charset="0"/>
              </a:rPr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354EFA-5228-48B9-91DC-01EAFC7F2172}"/>
              </a:ext>
            </a:extLst>
          </p:cNvPr>
          <p:cNvCxnSpPr>
            <a:cxnSpLocks/>
          </p:cNvCxnSpPr>
          <p:nvPr/>
        </p:nvCxnSpPr>
        <p:spPr>
          <a:xfrm>
            <a:off x="6706972" y="2268550"/>
            <a:ext cx="0" cy="19819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CFC9ED-C81C-4B7B-89D7-9512C3AA3DA8}"/>
              </a:ext>
            </a:extLst>
          </p:cNvPr>
          <p:cNvSpPr txBox="1"/>
          <p:nvPr/>
        </p:nvSpPr>
        <p:spPr>
          <a:xfrm>
            <a:off x="6887024" y="2505137"/>
            <a:ext cx="189248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Lato" panose="020B0604020202020204" charset="0"/>
              </a:rPr>
              <a:t>How to fetch output when input is slow?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34C5A-6A10-40DB-8A40-B1844964DB80}"/>
              </a:ext>
            </a:extLst>
          </p:cNvPr>
          <p:cNvCxnSpPr>
            <a:cxnSpLocks/>
          </p:cNvCxnSpPr>
          <p:nvPr/>
        </p:nvCxnSpPr>
        <p:spPr>
          <a:xfrm>
            <a:off x="3529012" y="1293894"/>
            <a:ext cx="14930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DF7866-E4A0-4A04-826F-A051E4E82A83}"/>
              </a:ext>
            </a:extLst>
          </p:cNvPr>
          <p:cNvSpPr txBox="1"/>
          <p:nvPr/>
        </p:nvSpPr>
        <p:spPr>
          <a:xfrm>
            <a:off x="4046402" y="1293037"/>
            <a:ext cx="4243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B0604020202020204" charset="0"/>
              </a:rPr>
              <a:t>→ Fetch output when input is</a:t>
            </a:r>
            <a:r>
              <a:rPr lang="en-US" dirty="0">
                <a:solidFill>
                  <a:schemeClr val="accent3"/>
                </a:solidFill>
                <a:latin typeface="Lato" panose="020B0604020202020204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Lato" panose="020B0604020202020204" charset="0"/>
              </a:rPr>
              <a:t>not</a:t>
            </a:r>
            <a:r>
              <a:rPr lang="en-US" dirty="0">
                <a:solidFill>
                  <a:schemeClr val="accent3"/>
                </a:solidFill>
                <a:latin typeface="Lato" panose="020B0604020202020204" charset="0"/>
              </a:rPr>
              <a:t> in 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05354-E0FD-4A3B-AF61-A235B8B0A7D3}"/>
              </a:ext>
            </a:extLst>
          </p:cNvPr>
          <p:cNvSpPr txBox="1"/>
          <p:nvPr/>
        </p:nvSpPr>
        <p:spPr>
          <a:xfrm>
            <a:off x="6694936" y="3249830"/>
            <a:ext cx="289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Lato" panose="020B0604020202020204" charset="0"/>
              </a:rPr>
              <a:t>Too slow to fetch output…</a:t>
            </a:r>
          </a:p>
        </p:txBody>
      </p:sp>
    </p:spTree>
    <p:extLst>
      <p:ext uri="{BB962C8B-B14F-4D97-AF65-F5344CB8AC3E}">
        <p14:creationId xmlns:p14="http://schemas.microsoft.com/office/powerpoint/2010/main" val="5614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4F90FB0-8A3B-4471-803A-D0E020A23D17}"/>
              </a:ext>
            </a:extLst>
          </p:cNvPr>
          <p:cNvSpPr txBox="1"/>
          <p:nvPr/>
        </p:nvSpPr>
        <p:spPr>
          <a:xfrm>
            <a:off x="3409096" y="3601036"/>
            <a:ext cx="3283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44444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Lato" panose="020B0604020202020204" charset="0"/>
              </a:rPr>
              <a:t>not</a:t>
            </a:r>
            <a:r>
              <a:rPr lang="en-US" altLang="zh-TW" dirty="0">
                <a:solidFill>
                  <a:srgbClr val="FF0000"/>
                </a:solidFill>
                <a:latin typeface="Lato" panose="020B0604020202020204" charset="0"/>
              </a:rPr>
              <a:t> in cache → slow</a:t>
            </a:r>
            <a:endParaRPr lang="en-US" dirty="0">
              <a:solidFill>
                <a:srgbClr val="FF0000"/>
              </a:solidFill>
              <a:latin typeface="Lato" panose="020B060402020202020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C53D3-B3EE-4A8A-AD30-5690F01F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604020202020204" charset="0"/>
              </a:rPr>
              <a:t>Ho</a:t>
            </a:r>
            <a:r>
              <a:rPr lang="en-US" dirty="0"/>
              <a:t>w to construct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gate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A3DE8-0D32-441E-BA40-02F401A15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955E5D-4ADC-4B87-A657-9C69E6691DF7}"/>
              </a:ext>
            </a:extLst>
          </p:cNvPr>
          <p:cNvCxnSpPr/>
          <p:nvPr/>
        </p:nvCxnSpPr>
        <p:spPr>
          <a:xfrm>
            <a:off x="3411067" y="3240827"/>
            <a:ext cx="2743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F4445-9ACD-4572-916D-7CED75128ED6}"/>
              </a:ext>
            </a:extLst>
          </p:cNvPr>
          <p:cNvSpPr txBox="1"/>
          <p:nvPr/>
        </p:nvSpPr>
        <p:spPr>
          <a:xfrm>
            <a:off x="6264892" y="3086938"/>
            <a:ext cx="98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DIV by 0!!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1A888-0AA4-4EA9-A50B-CBD20C318736}"/>
              </a:ext>
            </a:extLst>
          </p:cNvPr>
          <p:cNvSpPr txBox="1"/>
          <p:nvPr/>
        </p:nvSpPr>
        <p:spPr>
          <a:xfrm>
            <a:off x="2637296" y="2338312"/>
            <a:ext cx="83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B0776C-9285-4E96-868F-BBF3114F3E68}"/>
              </a:ext>
            </a:extLst>
          </p:cNvPr>
          <p:cNvCxnSpPr>
            <a:cxnSpLocks/>
          </p:cNvCxnSpPr>
          <p:nvPr/>
        </p:nvCxnSpPr>
        <p:spPr>
          <a:xfrm>
            <a:off x="3412373" y="2497411"/>
            <a:ext cx="38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8DDECF5-5E34-4EE5-BC89-950C04771CC6}"/>
              </a:ext>
            </a:extLst>
          </p:cNvPr>
          <p:cNvSpPr txBox="1"/>
          <p:nvPr/>
        </p:nvSpPr>
        <p:spPr>
          <a:xfrm>
            <a:off x="3412374" y="2174713"/>
            <a:ext cx="384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Lato" panose="020B0604020202020204" charset="0"/>
              </a:rPr>
              <a:t>Fetch output</a:t>
            </a:r>
            <a:endParaRPr lang="en-US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D94A8-F4C1-4BAB-A0A7-16D226BE6CE5}"/>
              </a:ext>
            </a:extLst>
          </p:cNvPr>
          <p:cNvSpPr txBox="1"/>
          <p:nvPr/>
        </p:nvSpPr>
        <p:spPr>
          <a:xfrm>
            <a:off x="3409096" y="2933049"/>
            <a:ext cx="2743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444444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ato" panose="020B0604020202020204" charset="0"/>
              </a:rPr>
              <a:t>in cache → fast</a:t>
            </a:r>
            <a:endParaRPr lang="en-US" dirty="0">
              <a:solidFill>
                <a:srgbClr val="FF0000"/>
              </a:solidFill>
              <a:latin typeface="Lato" panose="020B060402020202020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83D10E-C770-4860-9172-33F2698DFC2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11067" y="3908814"/>
            <a:ext cx="4135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520B4E-9006-4607-934C-152F82E5A149}"/>
              </a:ext>
            </a:extLst>
          </p:cNvPr>
          <p:cNvSpPr txBox="1"/>
          <p:nvPr/>
        </p:nvSpPr>
        <p:spPr>
          <a:xfrm>
            <a:off x="7546977" y="3754925"/>
            <a:ext cx="98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DIV by 0!!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B462C-B40E-4AF9-B6D1-A29BA93CA9FD}"/>
              </a:ext>
            </a:extLst>
          </p:cNvPr>
          <p:cNvSpPr txBox="1"/>
          <p:nvPr/>
        </p:nvSpPr>
        <p:spPr>
          <a:xfrm>
            <a:off x="6023174" y="2878699"/>
            <a:ext cx="38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0FF623-558E-4EE8-9320-1289178EAE11}"/>
              </a:ext>
            </a:extLst>
          </p:cNvPr>
          <p:cNvSpPr txBox="1"/>
          <p:nvPr/>
        </p:nvSpPr>
        <p:spPr>
          <a:xfrm>
            <a:off x="7278566" y="3525642"/>
            <a:ext cx="536821" cy="30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✔️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6BB0FA-CE93-4557-9286-692EA7B1BF36}"/>
              </a:ext>
            </a:extLst>
          </p:cNvPr>
          <p:cNvSpPr txBox="1"/>
          <p:nvPr/>
        </p:nvSpPr>
        <p:spPr>
          <a:xfrm>
            <a:off x="1964053" y="3086937"/>
            <a:ext cx="1500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Transient exec.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BC211-D8DD-453E-9550-9AAD10847D33}"/>
              </a:ext>
            </a:extLst>
          </p:cNvPr>
          <p:cNvSpPr txBox="1"/>
          <p:nvPr/>
        </p:nvSpPr>
        <p:spPr>
          <a:xfrm>
            <a:off x="1964053" y="3754925"/>
            <a:ext cx="1500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Transient exec.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79EDEF-CE1D-4FB5-9B48-47AADC7179E4}"/>
              </a:ext>
            </a:extLst>
          </p:cNvPr>
          <p:cNvSpPr txBox="1"/>
          <p:nvPr/>
        </p:nvSpPr>
        <p:spPr>
          <a:xfrm>
            <a:off x="407195" y="2174713"/>
            <a:ext cx="2201720" cy="646331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AX /= I[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Out[</a:t>
            </a:r>
            <a:r>
              <a:rPr lang="en-US" sz="1800" dirty="0" err="1">
                <a:solidFill>
                  <a:srgbClr val="444444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]] 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E9308-0067-48A8-919A-711F30296B70}"/>
              </a:ext>
            </a:extLst>
          </p:cNvPr>
          <p:cNvSpPr txBox="1"/>
          <p:nvPr/>
        </p:nvSpPr>
        <p:spPr>
          <a:xfrm>
            <a:off x="535775" y="2826319"/>
            <a:ext cx="1771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▲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>
                <a:latin typeface="Lato" panose="020B0604020202020204" charset="0"/>
              </a:rPr>
              <a:t> gate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B11A7-A7B0-49FB-943C-1632E1E6A40C}"/>
              </a:ext>
            </a:extLst>
          </p:cNvPr>
          <p:cNvSpPr txBox="1"/>
          <p:nvPr/>
        </p:nvSpPr>
        <p:spPr>
          <a:xfrm>
            <a:off x="3406372" y="2513267"/>
            <a:ext cx="384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ato" panose="020B0604020202020204" charset="0"/>
              </a:rPr>
              <a:t>Time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738A25-B083-475F-A38B-6644B010C22B}"/>
              </a:ext>
            </a:extLst>
          </p:cNvPr>
          <p:cNvCxnSpPr>
            <a:cxnSpLocks/>
          </p:cNvCxnSpPr>
          <p:nvPr/>
        </p:nvCxnSpPr>
        <p:spPr>
          <a:xfrm>
            <a:off x="7254090" y="2095946"/>
            <a:ext cx="0" cy="19819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433B88-162A-4D0E-BE50-CCD177165997}"/>
              </a:ext>
            </a:extLst>
          </p:cNvPr>
          <p:cNvGrpSpPr/>
          <p:nvPr/>
        </p:nvGrpSpPr>
        <p:grpSpPr>
          <a:xfrm>
            <a:off x="1071359" y="1644758"/>
            <a:ext cx="873392" cy="852653"/>
            <a:chOff x="1071359" y="1644758"/>
            <a:chExt cx="873392" cy="85265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907339-DCFA-44A9-8AE1-B8BE916104C4}"/>
                </a:ext>
              </a:extLst>
            </p:cNvPr>
            <p:cNvCxnSpPr>
              <a:cxnSpLocks/>
            </p:cNvCxnSpPr>
            <p:nvPr/>
          </p:nvCxnSpPr>
          <p:spPr>
            <a:xfrm>
              <a:off x="1184275" y="2497411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4886145-E7D4-428B-A882-20A5A8091012}"/>
                </a:ext>
              </a:extLst>
            </p:cNvPr>
            <p:cNvSpPr txBox="1"/>
            <p:nvPr/>
          </p:nvSpPr>
          <p:spPr>
            <a:xfrm>
              <a:off x="1071359" y="1644758"/>
              <a:ext cx="873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Lato" panose="020B0604020202020204" charset="0"/>
                </a:rPr>
                <a:t>Input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Lato" panose="020B0604020202020204" charset="0"/>
                </a:rPr>
                <a:t>↓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94A648C-B067-436B-9221-2DB1E487F36C}"/>
              </a:ext>
            </a:extLst>
          </p:cNvPr>
          <p:cNvSpPr txBox="1"/>
          <p:nvPr/>
        </p:nvSpPr>
        <p:spPr>
          <a:xfrm>
            <a:off x="2193132" y="4183852"/>
            <a:ext cx="3959166" cy="30777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Insight</a:t>
            </a:r>
            <a:r>
              <a:rPr lang="en-US" dirty="0">
                <a:latin typeface="Lato" panose="020B0604020202020204" charset="0"/>
              </a:rPr>
              <a:t>: transient execution time is not constant!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7F91B-F149-404A-9E50-200540A06E22}"/>
              </a:ext>
            </a:extLst>
          </p:cNvPr>
          <p:cNvSpPr txBox="1"/>
          <p:nvPr/>
        </p:nvSpPr>
        <p:spPr>
          <a:xfrm>
            <a:off x="7254090" y="4181061"/>
            <a:ext cx="1738519" cy="5232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B0604020202020204" charset="0"/>
              </a:rPr>
              <a:t>Slow input →</a:t>
            </a:r>
          </a:p>
          <a:p>
            <a:r>
              <a:rPr lang="en-US" dirty="0">
                <a:latin typeface="Lato" panose="020B0604020202020204" charset="0"/>
              </a:rPr>
              <a:t>Slow transient exec.</a:t>
            </a:r>
          </a:p>
        </p:txBody>
      </p:sp>
    </p:spTree>
    <p:extLst>
      <p:ext uri="{BB962C8B-B14F-4D97-AF65-F5344CB8AC3E}">
        <p14:creationId xmlns:p14="http://schemas.microsoft.com/office/powerpoint/2010/main" val="3315457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9505-F13E-4157-BAB8-E7068C8E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75" y="780125"/>
            <a:ext cx="8332652" cy="53520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: input latency controls </a:t>
            </a:r>
            <a:r>
              <a:rPr lang="en-US" dirty="0">
                <a:solidFill>
                  <a:schemeClr val="tx1"/>
                </a:solidFill>
              </a:rPr>
              <a:t>transient execution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46FE-3B81-496B-A420-BB3127A55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5DBF1-779E-42C4-B853-6E0A807B435F}"/>
              </a:ext>
            </a:extLst>
          </p:cNvPr>
          <p:cNvSpPr txBox="1"/>
          <p:nvPr/>
        </p:nvSpPr>
        <p:spPr>
          <a:xfrm>
            <a:off x="535775" y="1451754"/>
            <a:ext cx="2709075" cy="341632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INIT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I[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 = O[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SIGFPE {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 EXIT;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}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444444"/>
                </a:solidFill>
                <a:latin typeface="Consolas" panose="020B0609020204030204" pitchFamily="49" charset="0"/>
              </a:rPr>
              <a:t>clflush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(O);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444444"/>
                </a:solidFill>
                <a:latin typeface="Consolas" panose="020B0609020204030204" pitchFamily="49" charset="0"/>
              </a:rPr>
              <a:t>clflush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44444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AX /= I[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Out[</a:t>
            </a:r>
            <a:r>
              <a:rPr lang="en-US" sz="1800" dirty="0" err="1">
                <a:solidFill>
                  <a:srgbClr val="444444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]] =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</a:rPr>
              <a:t>EXIT</a:t>
            </a: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44444"/>
                </a:solidFill>
                <a:latin typeface="Consolas" panose="020B0609020204030204" pitchFamily="49" charset="0"/>
              </a:rPr>
              <a:t>    ...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616F8-F396-4641-AC75-7819BD48288B}"/>
              </a:ext>
            </a:extLst>
          </p:cNvPr>
          <p:cNvSpPr txBox="1"/>
          <p:nvPr/>
        </p:nvSpPr>
        <p:spPr>
          <a:xfrm>
            <a:off x="3367912" y="1596585"/>
            <a:ext cx="176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①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Lato" panose="020B0604020202020204" charset="0"/>
                <a:ea typeface="MS PGothic" panose="020B0600070205080204" pitchFamily="34" charset="-128"/>
              </a:rPr>
              <a:t> is in cache</a:t>
            </a:r>
            <a:endParaRPr lang="en-US" b="1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F8184-0B2B-40FD-839B-7B8B47991E52}"/>
              </a:ext>
            </a:extLst>
          </p:cNvPr>
          <p:cNvSpPr txBox="1"/>
          <p:nvPr/>
        </p:nvSpPr>
        <p:spPr>
          <a:xfrm>
            <a:off x="3379410" y="3376013"/>
            <a:ext cx="193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②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I</a:t>
            </a:r>
            <a:r>
              <a:rPr lang="en-US" b="1" dirty="0">
                <a:solidFill>
                  <a:schemeClr val="accent1"/>
                </a:solidFill>
                <a:latin typeface="Lato" panose="020B0604020202020204" charset="0"/>
                <a:ea typeface="MS PGothic" panose="020B0600070205080204" pitchFamily="34" charset="-128"/>
              </a:rPr>
              <a:t> is NOT in cache</a:t>
            </a:r>
            <a:endParaRPr lang="en-US" b="1" dirty="0">
              <a:solidFill>
                <a:schemeClr val="accent1"/>
              </a:solidFill>
              <a:latin typeface="Lato" panose="020B060402020202020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7A3C0A-03EF-42E3-9ED0-A14520CE8BC4}"/>
              </a:ext>
            </a:extLst>
          </p:cNvPr>
          <p:cNvCxnSpPr>
            <a:cxnSpLocks/>
          </p:cNvCxnSpPr>
          <p:nvPr/>
        </p:nvCxnSpPr>
        <p:spPr>
          <a:xfrm>
            <a:off x="612775" y="4278173"/>
            <a:ext cx="20018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5882BD-05A1-427D-B9AC-9424688629CB}"/>
              </a:ext>
            </a:extLst>
          </p:cNvPr>
          <p:cNvCxnSpPr/>
          <p:nvPr/>
        </p:nvCxnSpPr>
        <p:spPr>
          <a:xfrm>
            <a:off x="1574800" y="4344307"/>
            <a:ext cx="0" cy="251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738AF-D927-4F1C-9AFD-D37AA1B88ED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68450" y="4595963"/>
            <a:ext cx="574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A538A2-3CBD-4C02-8D6F-FA26729DA050}"/>
              </a:ext>
            </a:extLst>
          </p:cNvPr>
          <p:cNvSpPr txBox="1"/>
          <p:nvPr/>
        </p:nvSpPr>
        <p:spPr>
          <a:xfrm>
            <a:off x="2143132" y="4442074"/>
            <a:ext cx="117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>
                <a:latin typeface="Lato" panose="020B0604020202020204" charset="0"/>
              </a:rPr>
              <a:t> gate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94528A-4150-48C6-A093-ABD1003371EB}"/>
              </a:ext>
            </a:extLst>
          </p:cNvPr>
          <p:cNvCxnSpPr>
            <a:cxnSpLocks/>
          </p:cNvCxnSpPr>
          <p:nvPr/>
        </p:nvCxnSpPr>
        <p:spPr>
          <a:xfrm>
            <a:off x="1336675" y="3979723"/>
            <a:ext cx="685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6BC3D4-CD32-4B70-9EEC-A8199BF473A0}"/>
              </a:ext>
            </a:extLst>
          </p:cNvPr>
          <p:cNvCxnSpPr>
            <a:cxnSpLocks/>
          </p:cNvCxnSpPr>
          <p:nvPr/>
        </p:nvCxnSpPr>
        <p:spPr>
          <a:xfrm>
            <a:off x="2076450" y="3979723"/>
            <a:ext cx="6524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77F3A-4945-4D5C-9480-C8FAA354C467}"/>
              </a:ext>
            </a:extLst>
          </p:cNvPr>
          <p:cNvCxnSpPr>
            <a:cxnSpLocks/>
          </p:cNvCxnSpPr>
          <p:nvPr/>
        </p:nvCxnSpPr>
        <p:spPr>
          <a:xfrm>
            <a:off x="2728917" y="3979723"/>
            <a:ext cx="0" cy="489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EB1C74-ED28-491E-85D9-380A059F6C33}"/>
              </a:ext>
            </a:extLst>
          </p:cNvPr>
          <p:cNvGrpSpPr/>
          <p:nvPr/>
        </p:nvGrpSpPr>
        <p:grpSpPr>
          <a:xfrm>
            <a:off x="5203825" y="1676626"/>
            <a:ext cx="2179506" cy="418585"/>
            <a:chOff x="4383558" y="2016736"/>
            <a:chExt cx="2179506" cy="41858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1574EFF-8012-4D24-99C7-67198AEDAA29}"/>
                </a:ext>
              </a:extLst>
            </p:cNvPr>
            <p:cNvSpPr/>
            <p:nvPr/>
          </p:nvSpPr>
          <p:spPr>
            <a:xfrm>
              <a:off x="4383558" y="2016736"/>
              <a:ext cx="1204781" cy="41858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83C6F5-FDE0-4AE6-844E-43DC0A9D03DA}"/>
                </a:ext>
              </a:extLst>
            </p:cNvPr>
            <p:cNvSpPr txBox="1"/>
            <p:nvPr/>
          </p:nvSpPr>
          <p:spPr>
            <a:xfrm>
              <a:off x="5358301" y="2074175"/>
              <a:ext cx="1204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" panose="020B0604020202020204" charset="0"/>
                </a:rPr>
                <a:t>Cache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A1A806-354E-4DB3-AB2C-F61BC1EC1A99}"/>
              </a:ext>
            </a:extLst>
          </p:cNvPr>
          <p:cNvSpPr txBox="1"/>
          <p:nvPr/>
        </p:nvSpPr>
        <p:spPr>
          <a:xfrm>
            <a:off x="5203825" y="1734065"/>
            <a:ext cx="44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FE5044-AA5B-4987-8EC7-28602E6F20CA}"/>
              </a:ext>
            </a:extLst>
          </p:cNvPr>
          <p:cNvSpPr txBox="1"/>
          <p:nvPr/>
        </p:nvSpPr>
        <p:spPr>
          <a:xfrm>
            <a:off x="5488780" y="1351827"/>
            <a:ext cx="50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tmp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7EFEFA-1D20-402D-A902-4142F62DFA9C}"/>
              </a:ext>
            </a:extLst>
          </p:cNvPr>
          <p:cNvSpPr txBox="1"/>
          <p:nvPr/>
        </p:nvSpPr>
        <p:spPr>
          <a:xfrm>
            <a:off x="5826882" y="1351739"/>
            <a:ext cx="65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838958-E1FC-493D-94C8-4EDF8E6BBF8E}"/>
              </a:ext>
            </a:extLst>
          </p:cNvPr>
          <p:cNvGrpSpPr/>
          <p:nvPr/>
        </p:nvGrpSpPr>
        <p:grpSpPr>
          <a:xfrm>
            <a:off x="5203825" y="3474497"/>
            <a:ext cx="2179506" cy="418585"/>
            <a:chOff x="4383558" y="2016736"/>
            <a:chExt cx="2179506" cy="41858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BF9C897-86C3-4CD3-953C-0083A7C83177}"/>
                </a:ext>
              </a:extLst>
            </p:cNvPr>
            <p:cNvSpPr/>
            <p:nvPr/>
          </p:nvSpPr>
          <p:spPr>
            <a:xfrm>
              <a:off x="4383558" y="2016736"/>
              <a:ext cx="1204781" cy="41858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7E24FC-A24E-4772-BEE8-FC6664887718}"/>
                </a:ext>
              </a:extLst>
            </p:cNvPr>
            <p:cNvSpPr txBox="1"/>
            <p:nvPr/>
          </p:nvSpPr>
          <p:spPr>
            <a:xfrm>
              <a:off x="5358301" y="2074175"/>
              <a:ext cx="1204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" panose="020B0604020202020204" charset="0"/>
                </a:rPr>
                <a:t>Cache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ED77B49-6E61-4D73-A3BD-C38503277123}"/>
              </a:ext>
            </a:extLst>
          </p:cNvPr>
          <p:cNvSpPr txBox="1"/>
          <p:nvPr/>
        </p:nvSpPr>
        <p:spPr>
          <a:xfrm>
            <a:off x="5203825" y="3145203"/>
            <a:ext cx="44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795EF4-3939-4244-B30E-3BF284E0C897}"/>
              </a:ext>
            </a:extLst>
          </p:cNvPr>
          <p:cNvSpPr txBox="1"/>
          <p:nvPr/>
        </p:nvSpPr>
        <p:spPr>
          <a:xfrm>
            <a:off x="5488781" y="3149698"/>
            <a:ext cx="50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tmp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FA2B5B-A573-4EBF-A845-AAD1D89E042A}"/>
              </a:ext>
            </a:extLst>
          </p:cNvPr>
          <p:cNvSpPr txBox="1"/>
          <p:nvPr/>
        </p:nvSpPr>
        <p:spPr>
          <a:xfrm>
            <a:off x="5899907" y="3149610"/>
            <a:ext cx="50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85A41A-4AFC-4AA2-8CDC-3F17785C247E}"/>
              </a:ext>
            </a:extLst>
          </p:cNvPr>
          <p:cNvSpPr txBox="1"/>
          <p:nvPr/>
        </p:nvSpPr>
        <p:spPr>
          <a:xfrm>
            <a:off x="3347444" y="2599685"/>
            <a:ext cx="95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Transient exec.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17828D-A2F9-4766-A8D6-D80C3BF16091}"/>
              </a:ext>
            </a:extLst>
          </p:cNvPr>
          <p:cNvSpPr txBox="1"/>
          <p:nvPr/>
        </p:nvSpPr>
        <p:spPr>
          <a:xfrm>
            <a:off x="3474279" y="2391782"/>
            <a:ext cx="83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7D17D19-D9B2-4823-8F26-42529DAC7071}"/>
              </a:ext>
            </a:extLst>
          </p:cNvPr>
          <p:cNvGrpSpPr/>
          <p:nvPr/>
        </p:nvGrpSpPr>
        <p:grpSpPr>
          <a:xfrm>
            <a:off x="3362326" y="4092552"/>
            <a:ext cx="942976" cy="731123"/>
            <a:chOff x="3362326" y="4218860"/>
            <a:chExt cx="942976" cy="73112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2473B4-F373-49AA-8A51-CF04F0DAA9AD}"/>
                </a:ext>
              </a:extLst>
            </p:cNvPr>
            <p:cNvSpPr txBox="1"/>
            <p:nvPr/>
          </p:nvSpPr>
          <p:spPr>
            <a:xfrm>
              <a:off x="3362326" y="4426763"/>
              <a:ext cx="942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  <a:latin typeface="Lato" panose="020B0604020202020204" charset="0"/>
                </a:rPr>
                <a:t>Transient exec.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BCA72D-EC70-4F2A-A21E-52ACF18680DA}"/>
                </a:ext>
              </a:extLst>
            </p:cNvPr>
            <p:cNvSpPr txBox="1"/>
            <p:nvPr/>
          </p:nvSpPr>
          <p:spPr>
            <a:xfrm>
              <a:off x="3474279" y="4218860"/>
              <a:ext cx="831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NOT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76C52E-5381-41A5-93A6-BA8159C0504A}"/>
              </a:ext>
            </a:extLst>
          </p:cNvPr>
          <p:cNvCxnSpPr>
            <a:cxnSpLocks/>
          </p:cNvCxnSpPr>
          <p:nvPr/>
        </p:nvCxnSpPr>
        <p:spPr>
          <a:xfrm>
            <a:off x="4352925" y="2629668"/>
            <a:ext cx="1495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769980E-A944-4B5A-B0DC-E21B992986A7}"/>
              </a:ext>
            </a:extLst>
          </p:cNvPr>
          <p:cNvGrpSpPr/>
          <p:nvPr/>
        </p:nvGrpSpPr>
        <p:grpSpPr>
          <a:xfrm>
            <a:off x="4259649" y="2724918"/>
            <a:ext cx="1054099" cy="319530"/>
            <a:chOff x="4259649" y="2597109"/>
            <a:chExt cx="1054099" cy="31953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B8F6F2-71AF-4B40-886F-FB53C0924B7E}"/>
                </a:ext>
              </a:extLst>
            </p:cNvPr>
            <p:cNvCxnSpPr>
              <a:cxnSpLocks/>
            </p:cNvCxnSpPr>
            <p:nvPr/>
          </p:nvCxnSpPr>
          <p:spPr>
            <a:xfrm>
              <a:off x="4352925" y="2597109"/>
              <a:ext cx="9334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A2F62B-4FD3-4690-805C-49E7C11ABC3C}"/>
                </a:ext>
              </a:extLst>
            </p:cNvPr>
            <p:cNvSpPr txBox="1"/>
            <p:nvPr/>
          </p:nvSpPr>
          <p:spPr>
            <a:xfrm>
              <a:off x="4259649" y="2608862"/>
              <a:ext cx="105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Lato" panose="020B0604020202020204" charset="0"/>
                </a:rPr>
                <a:t>Fetch</a:t>
              </a:r>
              <a:r>
                <a:rPr lang="en-US" dirty="0">
                  <a:latin typeface="Lato" panose="020B0604020202020204" charset="0"/>
                </a:rPr>
                <a:t> 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I[</a:t>
              </a:r>
              <a:r>
                <a:rPr lang="en-US" dirty="0">
                  <a:solidFill>
                    <a:srgbClr val="88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]</a:t>
              </a:r>
              <a:endParaRPr lang="en-US" dirty="0">
                <a:latin typeface="Lato" panose="020B060402020202020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C6C1798-EE1A-437E-933B-6D6BB0A66166}"/>
              </a:ext>
            </a:extLst>
          </p:cNvPr>
          <p:cNvSpPr txBox="1"/>
          <p:nvPr/>
        </p:nvSpPr>
        <p:spPr>
          <a:xfrm>
            <a:off x="4432136" y="2326021"/>
            <a:ext cx="1259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Fetch</a:t>
            </a:r>
            <a:r>
              <a:rPr lang="en-US" dirty="0">
                <a:latin typeface="Lato" panose="020B0604020202020204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]</a:t>
            </a:r>
            <a:endParaRPr lang="en-US" dirty="0">
              <a:latin typeface="Lato" panose="020B060402020202020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4BBE59-B69C-4D08-8BAB-8EC2A332309A}"/>
              </a:ext>
            </a:extLst>
          </p:cNvPr>
          <p:cNvCxnSpPr>
            <a:cxnSpLocks/>
          </p:cNvCxnSpPr>
          <p:nvPr/>
        </p:nvCxnSpPr>
        <p:spPr>
          <a:xfrm>
            <a:off x="5895974" y="2632350"/>
            <a:ext cx="1495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A71AB5-8C3E-4AD2-8133-1CD68FF9AB2C}"/>
              </a:ext>
            </a:extLst>
          </p:cNvPr>
          <p:cNvSpPr txBox="1"/>
          <p:nvPr/>
        </p:nvSpPr>
        <p:spPr>
          <a:xfrm>
            <a:off x="5848348" y="2328703"/>
            <a:ext cx="143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Fetch</a:t>
            </a:r>
            <a:r>
              <a:rPr lang="en-US" dirty="0">
                <a:latin typeface="Lato" panose="020B0604020202020204" charset="0"/>
              </a:rPr>
              <a:t> 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Out[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]</a:t>
            </a:r>
            <a:endParaRPr lang="en-US" dirty="0">
              <a:latin typeface="Lato" panose="020B060402020202020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57C8C-5615-4F9F-A288-7FDD5C950FB7}"/>
              </a:ext>
            </a:extLst>
          </p:cNvPr>
          <p:cNvCxnSpPr>
            <a:cxnSpLocks/>
          </p:cNvCxnSpPr>
          <p:nvPr/>
        </p:nvCxnSpPr>
        <p:spPr>
          <a:xfrm>
            <a:off x="5313748" y="2724918"/>
            <a:ext cx="18181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6DD755-7A98-47B3-96A5-03AFAA9CE773}"/>
              </a:ext>
            </a:extLst>
          </p:cNvPr>
          <p:cNvSpPr txBox="1"/>
          <p:nvPr/>
        </p:nvSpPr>
        <p:spPr>
          <a:xfrm>
            <a:off x="7131877" y="2636480"/>
            <a:ext cx="98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DIV by 0!!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7F35FC-FD61-48D8-8A85-8696ABD4EDEE}"/>
              </a:ext>
            </a:extLst>
          </p:cNvPr>
          <p:cNvSpPr txBox="1"/>
          <p:nvPr/>
        </p:nvSpPr>
        <p:spPr>
          <a:xfrm>
            <a:off x="5726850" y="2736671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Division</a:t>
            </a:r>
            <a:endParaRPr lang="en-US" dirty="0">
              <a:latin typeface="Lato" panose="020B060402020202020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0DDA6B8-A9E7-4D9E-A143-595B2CAFD8DB}"/>
              </a:ext>
            </a:extLst>
          </p:cNvPr>
          <p:cNvGrpSpPr/>
          <p:nvPr/>
        </p:nvGrpSpPr>
        <p:grpSpPr>
          <a:xfrm>
            <a:off x="5895974" y="4030772"/>
            <a:ext cx="1495425" cy="307777"/>
            <a:chOff x="5895974" y="4157080"/>
            <a:chExt cx="1495425" cy="307777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05A0285-7421-46AF-8D6D-AB31511D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895974" y="4460727"/>
              <a:ext cx="1495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AB5A8BD-5321-44AA-A744-A09B50A381E7}"/>
                </a:ext>
              </a:extLst>
            </p:cNvPr>
            <p:cNvSpPr txBox="1"/>
            <p:nvPr/>
          </p:nvSpPr>
          <p:spPr>
            <a:xfrm>
              <a:off x="5973707" y="4157080"/>
              <a:ext cx="1262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Lato" panose="020B0604020202020204" charset="0"/>
                </a:rPr>
                <a:t>Fetch</a:t>
              </a:r>
              <a:r>
                <a:rPr lang="en-US" dirty="0">
                  <a:latin typeface="Lato" panose="020B0604020202020204" charset="0"/>
                </a:rPr>
                <a:t> 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Out[</a:t>
              </a:r>
              <a:r>
                <a:rPr lang="en-US" dirty="0">
                  <a:solidFill>
                    <a:srgbClr val="88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]</a:t>
              </a:r>
              <a:endParaRPr lang="en-US" dirty="0">
                <a:latin typeface="Lato" panose="020B060402020202020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F5B155-7C8F-499A-870E-CAA077259BDE}"/>
              </a:ext>
            </a:extLst>
          </p:cNvPr>
          <p:cNvGrpSpPr/>
          <p:nvPr/>
        </p:nvGrpSpPr>
        <p:grpSpPr>
          <a:xfrm>
            <a:off x="4352925" y="4028090"/>
            <a:ext cx="1495425" cy="713676"/>
            <a:chOff x="4352925" y="4154398"/>
            <a:chExt cx="1495425" cy="713676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0277211-8A9F-403B-BFB3-597F9EC68B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2925" y="4458045"/>
              <a:ext cx="1495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FD2C8DD-5CA0-46B5-AB38-F4E2E29C536A}"/>
                </a:ext>
              </a:extLst>
            </p:cNvPr>
            <p:cNvSpPr txBox="1"/>
            <p:nvPr/>
          </p:nvSpPr>
          <p:spPr>
            <a:xfrm>
              <a:off x="4432137" y="4154398"/>
              <a:ext cx="1259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Lato" panose="020B0604020202020204" charset="0"/>
                </a:rPr>
                <a:t>Fetch</a:t>
              </a:r>
              <a:r>
                <a:rPr lang="en-US" dirty="0">
                  <a:latin typeface="Lato" panose="020B0604020202020204" charset="0"/>
                </a:rPr>
                <a:t> </a:t>
              </a:r>
              <a:r>
                <a:rPr lang="en-US" dirty="0" err="1">
                  <a:solidFill>
                    <a:srgbClr val="444444"/>
                  </a:solidFill>
                  <a:latin typeface="Consolas" panose="020B0609020204030204" pitchFamily="49" charset="0"/>
                </a:rPr>
                <a:t>tmp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[</a:t>
              </a:r>
              <a:r>
                <a:rPr lang="en-US" dirty="0">
                  <a:solidFill>
                    <a:srgbClr val="88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]</a:t>
              </a:r>
              <a:endParaRPr lang="en-US" dirty="0">
                <a:latin typeface="Lato" panose="020B0604020202020204" charset="0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D425B8E-004F-484D-8B37-5DA61277B17C}"/>
                </a:ext>
              </a:extLst>
            </p:cNvPr>
            <p:cNvCxnSpPr>
              <a:cxnSpLocks/>
            </p:cNvCxnSpPr>
            <p:nvPr/>
          </p:nvCxnSpPr>
          <p:spPr>
            <a:xfrm>
              <a:off x="4352925" y="4550120"/>
              <a:ext cx="149542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3A874E-D70C-4B97-B77F-A8923BAD0183}"/>
                </a:ext>
              </a:extLst>
            </p:cNvPr>
            <p:cNvSpPr txBox="1"/>
            <p:nvPr/>
          </p:nvSpPr>
          <p:spPr>
            <a:xfrm>
              <a:off x="4534729" y="4560297"/>
              <a:ext cx="1054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Lato" panose="020B0604020202020204" charset="0"/>
                </a:rPr>
                <a:t>Fetch</a:t>
              </a:r>
              <a:r>
                <a:rPr lang="en-US" dirty="0">
                  <a:latin typeface="Lato" panose="020B0604020202020204" charset="0"/>
                </a:rPr>
                <a:t> 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I[</a:t>
              </a:r>
              <a:r>
                <a:rPr lang="en-US" dirty="0">
                  <a:solidFill>
                    <a:srgbClr val="88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444444"/>
                  </a:solidFill>
                  <a:latin typeface="Consolas" panose="020B0609020204030204" pitchFamily="49" charset="0"/>
                </a:rPr>
                <a:t>]</a:t>
              </a:r>
              <a:endParaRPr lang="en-US" dirty="0">
                <a:latin typeface="Lato" panose="020B0604020202020204" charset="0"/>
              </a:endParaRP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FA31DE2-0AB1-4C60-B07A-15CD8417E111}"/>
              </a:ext>
            </a:extLst>
          </p:cNvPr>
          <p:cNvCxnSpPr>
            <a:cxnSpLocks/>
          </p:cNvCxnSpPr>
          <p:nvPr/>
        </p:nvCxnSpPr>
        <p:spPr>
          <a:xfrm>
            <a:off x="5895974" y="4423812"/>
            <a:ext cx="18181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11C5517-20BA-4ECE-AE25-DC4014650B23}"/>
              </a:ext>
            </a:extLst>
          </p:cNvPr>
          <p:cNvSpPr txBox="1"/>
          <p:nvPr/>
        </p:nvSpPr>
        <p:spPr>
          <a:xfrm>
            <a:off x="6309076" y="4435565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Division</a:t>
            </a:r>
            <a:endParaRPr lang="en-US" dirty="0">
              <a:latin typeface="Lato" panose="020B060402020202020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7A08DD-6867-4523-AD22-7C6C2650992D}"/>
              </a:ext>
            </a:extLst>
          </p:cNvPr>
          <p:cNvSpPr txBox="1"/>
          <p:nvPr/>
        </p:nvSpPr>
        <p:spPr>
          <a:xfrm>
            <a:off x="7698545" y="4269923"/>
            <a:ext cx="98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DIV by 0!!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E303EC-A1D6-48BA-B249-B71F9F55FC2E}"/>
              </a:ext>
            </a:extLst>
          </p:cNvPr>
          <p:cNvSpPr txBox="1"/>
          <p:nvPr/>
        </p:nvSpPr>
        <p:spPr>
          <a:xfrm>
            <a:off x="7300789" y="4083953"/>
            <a:ext cx="536821" cy="30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✔️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4E6CDD-3794-4401-9C13-BD35A7D2A183}"/>
              </a:ext>
            </a:extLst>
          </p:cNvPr>
          <p:cNvSpPr txBox="1"/>
          <p:nvPr/>
        </p:nvSpPr>
        <p:spPr>
          <a:xfrm>
            <a:off x="6916614" y="2476716"/>
            <a:ext cx="38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❌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5BEC2A-8A67-46EC-ADC0-95D0BAC7D180}"/>
              </a:ext>
            </a:extLst>
          </p:cNvPr>
          <p:cNvSpPr/>
          <p:nvPr/>
        </p:nvSpPr>
        <p:spPr>
          <a:xfrm>
            <a:off x="4328518" y="2579141"/>
            <a:ext cx="957857" cy="107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4F6ADB1-DD8E-4551-930D-CEE444593857}"/>
              </a:ext>
            </a:extLst>
          </p:cNvPr>
          <p:cNvSpPr/>
          <p:nvPr/>
        </p:nvSpPr>
        <p:spPr>
          <a:xfrm>
            <a:off x="5281706" y="2579040"/>
            <a:ext cx="566644" cy="18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C79A95-9452-408E-B988-FE3FCD20CA31}"/>
              </a:ext>
            </a:extLst>
          </p:cNvPr>
          <p:cNvSpPr/>
          <p:nvPr/>
        </p:nvSpPr>
        <p:spPr>
          <a:xfrm>
            <a:off x="5848349" y="2573132"/>
            <a:ext cx="1543050" cy="18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7057A6-29FE-4584-9ECD-E398163E7874}"/>
              </a:ext>
            </a:extLst>
          </p:cNvPr>
          <p:cNvSpPr/>
          <p:nvPr/>
        </p:nvSpPr>
        <p:spPr>
          <a:xfrm>
            <a:off x="5895974" y="4376100"/>
            <a:ext cx="1485901" cy="93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EAF67D-9A62-4CA3-8374-5864CF58E78D}"/>
              </a:ext>
            </a:extLst>
          </p:cNvPr>
          <p:cNvSpPr/>
          <p:nvPr/>
        </p:nvSpPr>
        <p:spPr>
          <a:xfrm>
            <a:off x="7363176" y="4376100"/>
            <a:ext cx="350928" cy="93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1.38889E-6 0.07408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97531E-6 L -2.77778E-6 0.075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95062E-6 L -1.38889E-6 0.07408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95062E-6 L 3.33333E-6 0.07408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4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2" grpId="0"/>
      <p:bldP spid="23" grpId="0"/>
      <p:bldP spid="23" grpId="1"/>
      <p:bldP spid="23" grpId="2"/>
      <p:bldP spid="29" grpId="0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36" grpId="0"/>
      <p:bldP spid="37" grpId="0"/>
      <p:bldP spid="49" grpId="0"/>
      <p:bldP spid="51" grpId="0"/>
      <p:bldP spid="55" grpId="0"/>
      <p:bldP spid="56" grpId="0"/>
      <p:bldP spid="65" grpId="0"/>
      <p:bldP spid="66" grpId="0"/>
      <p:bldP spid="67" grpId="0"/>
      <p:bldP spid="68" grpId="0"/>
      <p:bldP spid="69" grpId="0" animBg="1"/>
      <p:bldP spid="70" grpId="0" animBg="1"/>
      <p:bldP spid="71" grpId="0" animBg="1"/>
      <p:bldP spid="75" grpId="0" animBg="1"/>
      <p:bldP spid="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BACA-1F01-4E1B-AD47-CE6B72F9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accuracy and runtime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B379-6B46-4739-8F60-F903F02E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775" y="1531299"/>
            <a:ext cx="3174213" cy="2935925"/>
          </a:xfrm>
        </p:spPr>
        <p:txBody>
          <a:bodyPr/>
          <a:lstStyle/>
          <a:p>
            <a:r>
              <a:rPr lang="en-US" dirty="0"/>
              <a:t>Test on 3 CPUs</a:t>
            </a:r>
          </a:p>
          <a:p>
            <a:pPr lvl="1"/>
            <a:r>
              <a:rPr lang="en-US" dirty="0"/>
              <a:t>AMD EPYC 7R13</a:t>
            </a:r>
          </a:p>
          <a:p>
            <a:pPr lvl="1"/>
            <a:r>
              <a:rPr lang="en-US" dirty="0"/>
              <a:t>ARM Graviton 1</a:t>
            </a:r>
          </a:p>
          <a:p>
            <a:pPr lvl="1"/>
            <a:r>
              <a:rPr lang="en-US" dirty="0"/>
              <a:t>Intel Xeon E7-8800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C/C++ and </a:t>
            </a:r>
            <a:r>
              <a:rPr lang="en-US" dirty="0" err="1"/>
              <a:t>asm</a:t>
            </a:r>
            <a:endParaRPr lang="en-US" dirty="0"/>
          </a:p>
          <a:p>
            <a:pPr lvl="1"/>
            <a:r>
              <a:rPr lang="en-US" dirty="0"/>
              <a:t>1,379 LoC</a:t>
            </a:r>
          </a:p>
          <a:p>
            <a:pPr lvl="1"/>
            <a:r>
              <a:rPr lang="en-US" dirty="0"/>
              <a:t>Available on </a:t>
            </a:r>
            <a:r>
              <a:rPr lang="en-US" dirty="0">
                <a:hlinkClick r:id="rId3"/>
              </a:rPr>
              <a:t>GitHub</a:t>
            </a:r>
            <a:r>
              <a:rPr lang="en-US" dirty="0"/>
              <a:t>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58388-312E-4B18-81E2-EC5BC2CBF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B911B8-0E6E-452A-BA5A-E58FB54EDDC8}"/>
              </a:ext>
            </a:extLst>
          </p:cNvPr>
          <p:cNvGrpSpPr/>
          <p:nvPr/>
        </p:nvGrpSpPr>
        <p:grpSpPr>
          <a:xfrm>
            <a:off x="5003800" y="1885950"/>
            <a:ext cx="2241549" cy="1762125"/>
            <a:chOff x="5003800" y="1885950"/>
            <a:chExt cx="2241549" cy="17621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91787B-6504-4A32-AB25-23A46B5482C7}"/>
                </a:ext>
              </a:extLst>
            </p:cNvPr>
            <p:cNvGrpSpPr/>
            <p:nvPr/>
          </p:nvGrpSpPr>
          <p:grpSpPr>
            <a:xfrm>
              <a:off x="5181600" y="2076450"/>
              <a:ext cx="2063749" cy="1371600"/>
              <a:chOff x="5181600" y="2076450"/>
              <a:chExt cx="2063749" cy="13716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6DF367D-F954-409C-B8ED-FBF60B9CB332}"/>
                  </a:ext>
                </a:extLst>
              </p:cNvPr>
              <p:cNvGrpSpPr/>
              <p:nvPr/>
            </p:nvGrpSpPr>
            <p:grpSpPr>
              <a:xfrm>
                <a:off x="5181600" y="2076450"/>
                <a:ext cx="949325" cy="1371600"/>
                <a:chOff x="5264150" y="2174875"/>
                <a:chExt cx="949325" cy="13716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4592D88-EFC0-4B8E-B13D-605BDB570EB1}"/>
                    </a:ext>
                  </a:extLst>
                </p:cNvPr>
                <p:cNvSpPr/>
                <p:nvPr/>
              </p:nvSpPr>
              <p:spPr>
                <a:xfrm>
                  <a:off x="5264150" y="2520950"/>
                  <a:ext cx="949325" cy="67945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Weird Gates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2C9854A3-A273-4CAD-8A1C-E141AE743F35}"/>
                    </a:ext>
                  </a:extLst>
                </p:cNvPr>
                <p:cNvCxnSpPr/>
                <p:nvPr/>
              </p:nvCxnSpPr>
              <p:spPr>
                <a:xfrm>
                  <a:off x="5530850" y="2174875"/>
                  <a:ext cx="0" cy="3460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F4982C6-3B0B-4BED-83FA-544125C84CE3}"/>
                    </a:ext>
                  </a:extLst>
                </p:cNvPr>
                <p:cNvCxnSpPr/>
                <p:nvPr/>
              </p:nvCxnSpPr>
              <p:spPr>
                <a:xfrm>
                  <a:off x="5949950" y="2174875"/>
                  <a:ext cx="0" cy="3460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F72BB4B-6E41-49C9-A794-2F020A44E4C4}"/>
                    </a:ext>
                  </a:extLst>
                </p:cNvPr>
                <p:cNvCxnSpPr/>
                <p:nvPr/>
              </p:nvCxnSpPr>
              <p:spPr>
                <a:xfrm>
                  <a:off x="5738812" y="3200400"/>
                  <a:ext cx="0" cy="3460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4E7512-9DC3-49B0-8D12-D16218737888}"/>
                  </a:ext>
                </a:extLst>
              </p:cNvPr>
              <p:cNvSpPr txBox="1"/>
              <p:nvPr/>
            </p:nvSpPr>
            <p:spPr>
              <a:xfrm>
                <a:off x="6091252" y="2500640"/>
                <a:ext cx="11540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Lato" panose="020B0604020202020204" charset="0"/>
                  </a:rPr>
                  <a:t>1M operations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DCCD6F-65C3-4710-BE02-6F6B828F8206}"/>
                </a:ext>
              </a:extLst>
            </p:cNvPr>
            <p:cNvSpPr/>
            <p:nvPr/>
          </p:nvSpPr>
          <p:spPr>
            <a:xfrm>
              <a:off x="5003800" y="1885950"/>
              <a:ext cx="2124075" cy="176212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AABEF2-06F7-4564-BDC1-935350B78CD7}"/>
              </a:ext>
            </a:extLst>
          </p:cNvPr>
          <p:cNvGrpSpPr/>
          <p:nvPr/>
        </p:nvGrpSpPr>
        <p:grpSpPr>
          <a:xfrm>
            <a:off x="6067425" y="1660525"/>
            <a:ext cx="2517772" cy="2133601"/>
            <a:chOff x="6067425" y="1660525"/>
            <a:chExt cx="2517772" cy="21336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EAD709-3AEA-4BF3-BE33-2A9CA2A068D7}"/>
                </a:ext>
              </a:extLst>
            </p:cNvPr>
            <p:cNvCxnSpPr>
              <a:cxnSpLocks/>
            </p:cNvCxnSpPr>
            <p:nvPr/>
          </p:nvCxnSpPr>
          <p:spPr>
            <a:xfrm>
              <a:off x="6067425" y="3702050"/>
              <a:ext cx="0" cy="9207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281CE0-DF5F-4834-9C2C-CA2ECE47EE33}"/>
                </a:ext>
              </a:extLst>
            </p:cNvPr>
            <p:cNvCxnSpPr/>
            <p:nvPr/>
          </p:nvCxnSpPr>
          <p:spPr>
            <a:xfrm>
              <a:off x="6067425" y="3794125"/>
              <a:ext cx="11779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F9200D-7BB2-4A0F-8C5D-D8F5B3F42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350" y="1660525"/>
              <a:ext cx="0" cy="21336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1FD563-0A52-4788-A85E-059A7F148A11}"/>
                </a:ext>
              </a:extLst>
            </p:cNvPr>
            <p:cNvCxnSpPr/>
            <p:nvPr/>
          </p:nvCxnSpPr>
          <p:spPr>
            <a:xfrm>
              <a:off x="6067425" y="1660525"/>
              <a:ext cx="0" cy="1905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5E3A36-EDEF-41C0-BF7F-BB67D5B5FBAE}"/>
                </a:ext>
              </a:extLst>
            </p:cNvPr>
            <p:cNvCxnSpPr/>
            <p:nvPr/>
          </p:nvCxnSpPr>
          <p:spPr>
            <a:xfrm>
              <a:off x="6067425" y="1660525"/>
              <a:ext cx="11779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75D8BA-C51C-4D83-B1C7-BDBEF7B10E51}"/>
                </a:ext>
              </a:extLst>
            </p:cNvPr>
            <p:cNvSpPr txBox="1"/>
            <p:nvPr/>
          </p:nvSpPr>
          <p:spPr>
            <a:xfrm>
              <a:off x="7245350" y="2500640"/>
              <a:ext cx="13398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accent1"/>
                  </a:solidFill>
                  <a:latin typeface="Lato" panose="020B0604020202020204" charset="0"/>
                </a:rPr>
                <a:t>Repeat 1,000 times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BEDEF4-069C-4630-9553-79538F131617}"/>
              </a:ext>
            </a:extLst>
          </p:cNvPr>
          <p:cNvGrpSpPr/>
          <p:nvPr/>
        </p:nvGrpSpPr>
        <p:grpSpPr>
          <a:xfrm>
            <a:off x="4746629" y="3940175"/>
            <a:ext cx="2638416" cy="716946"/>
            <a:chOff x="4746629" y="3940175"/>
            <a:chExt cx="2638416" cy="716946"/>
          </a:xfrm>
        </p:grpSpPr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B8130906-0CC8-480D-89AC-E4FB873344BB}"/>
                </a:ext>
              </a:extLst>
            </p:cNvPr>
            <p:cNvSpPr/>
            <p:nvPr/>
          </p:nvSpPr>
          <p:spPr>
            <a:xfrm>
              <a:off x="5976937" y="3940175"/>
              <a:ext cx="177800" cy="358955"/>
            </a:xfrm>
            <a:prstGeom prst="down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489359-88D6-4BA9-84AD-4EDFD2889F21}"/>
                </a:ext>
              </a:extLst>
            </p:cNvPr>
            <p:cNvSpPr txBox="1"/>
            <p:nvPr/>
          </p:nvSpPr>
          <p:spPr>
            <a:xfrm>
              <a:off x="4746629" y="4345947"/>
              <a:ext cx="2638416" cy="31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Lato" panose="020B0604020202020204" charset="0"/>
                </a:rPr>
                <a:t>Median accuracy &amp; runtime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435A9D5-991E-43C3-9D88-8299D7DF9E38}"/>
              </a:ext>
            </a:extLst>
          </p:cNvPr>
          <p:cNvSpPr txBox="1"/>
          <p:nvPr/>
        </p:nvSpPr>
        <p:spPr>
          <a:xfrm>
            <a:off x="535775" y="4867415"/>
            <a:ext cx="8312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ato" panose="020B0604020202020204" charset="0"/>
                <a:hlinkClick r:id="rId3"/>
              </a:rPr>
              <a:t>*https://github.com/joeywang4/Transient-Weird-Machine</a:t>
            </a:r>
            <a:endParaRPr lang="en-US" sz="1000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5A88-87DD-4BE0-9942-1C18A096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runtime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54E92-C2DC-4035-BA1C-9ED7EFEC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775" y="4363375"/>
            <a:ext cx="4000200" cy="6277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3693B-E948-44F7-8322-D53ABF8A0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CC3FD6-F277-4BEB-BCA9-75424E5FA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16504"/>
              </p:ext>
            </p:extLst>
          </p:nvPr>
        </p:nvGraphicFramePr>
        <p:xfrm>
          <a:off x="535475" y="1767495"/>
          <a:ext cx="40005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3193939739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23651674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781647186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4226125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0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99.96%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99.99%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98.89%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00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100.00%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99.99%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99.46%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55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99.99%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99.99%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99.42%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3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99.51%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99.99%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99.29%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17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94.36%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95.58%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97.97%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01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98.17%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99.93%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97.64%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2220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8B2F28-59DF-4F13-B21C-6FA66A71D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43895"/>
              </p:ext>
            </p:extLst>
          </p:nvPr>
        </p:nvGraphicFramePr>
        <p:xfrm>
          <a:off x="4732825" y="1767495"/>
          <a:ext cx="40005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3193939739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23651674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781647186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4226125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0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32.521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00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2.551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32.506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55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2.637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32.378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3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32.573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17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7.403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15.648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130.898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01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5.870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11.975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131.150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222052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605589F-A281-4854-8338-8CD5F8CEE139}"/>
              </a:ext>
            </a:extLst>
          </p:cNvPr>
          <p:cNvSpPr txBox="1">
            <a:spLocks/>
          </p:cNvSpPr>
          <p:nvPr/>
        </p:nvSpPr>
        <p:spPr>
          <a:xfrm>
            <a:off x="4732824" y="4363375"/>
            <a:ext cx="4000499" cy="6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2296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 panose="02070309020205020404" pitchFamily="49" charset="0"/>
              <a:buChar char="o"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4300" indent="0" algn="ctr">
              <a:buNone/>
            </a:pPr>
            <a:r>
              <a:rPr lang="en-US" dirty="0"/>
              <a:t>Runtime (s/Mops)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1FF402-EB3C-4FF0-8CA6-894099255DB6}"/>
              </a:ext>
            </a:extLst>
          </p:cNvPr>
          <p:cNvSpPr/>
          <p:nvPr/>
        </p:nvSpPr>
        <p:spPr>
          <a:xfrm>
            <a:off x="535775" y="1767495"/>
            <a:ext cx="3004350" cy="1851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31FC-30D1-40EF-9686-0B8BB5BF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program obfuscation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A1C2-325F-4FC9-A2E0-B30F5139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775" y="1531300"/>
            <a:ext cx="8000400" cy="900750"/>
          </a:xfrm>
        </p:spPr>
        <p:txBody>
          <a:bodyPr/>
          <a:lstStyle/>
          <a:p>
            <a:r>
              <a:rPr lang="en-US" dirty="0"/>
              <a:t>Obfuscate </a:t>
            </a:r>
            <a:r>
              <a:rPr lang="en-US" dirty="0">
                <a:solidFill>
                  <a:schemeClr val="tx1"/>
                </a:solidFill>
              </a:rPr>
              <a:t>computations</a:t>
            </a:r>
            <a:r>
              <a:rPr lang="en-US" dirty="0"/>
              <a:t> and </a:t>
            </a:r>
            <a:r>
              <a:rPr lang="en-US" dirty="0">
                <a:solidFill>
                  <a:schemeClr val="tx1"/>
                </a:solidFill>
              </a:rPr>
              <a:t>control flows</a:t>
            </a:r>
          </a:p>
          <a:p>
            <a:r>
              <a:rPr lang="en-US" dirty="0"/>
              <a:t>Future work: </a:t>
            </a:r>
            <a:r>
              <a:rPr lang="en-US" dirty="0">
                <a:solidFill>
                  <a:schemeClr val="tx1"/>
                </a:solidFill>
              </a:rPr>
              <a:t>compiler</a:t>
            </a:r>
            <a:r>
              <a:rPr lang="en-US" dirty="0"/>
              <a:t> to construct circuits of weird 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7F55C-CBB8-42BA-950F-2D43A5ACE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CE716F-AF05-40FE-B183-9D7FE2A398D8}"/>
              </a:ext>
            </a:extLst>
          </p:cNvPr>
          <p:cNvSpPr/>
          <p:nvPr/>
        </p:nvSpPr>
        <p:spPr>
          <a:xfrm>
            <a:off x="535775" y="2921551"/>
            <a:ext cx="3111954" cy="1477328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(input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^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password) {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fail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success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30FBE71-82E4-4970-A62E-D9EDD7F01151}"/>
              </a:ext>
            </a:extLst>
          </p:cNvPr>
          <p:cNvSpPr/>
          <p:nvPr/>
        </p:nvSpPr>
        <p:spPr>
          <a:xfrm rot="10800000">
            <a:off x="5711825" y="2533725"/>
            <a:ext cx="660400" cy="1082040"/>
          </a:xfrm>
          <a:prstGeom prst="arc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734B925-B52B-4FD0-B0AA-F87CA6C95E13}"/>
              </a:ext>
            </a:extLst>
          </p:cNvPr>
          <p:cNvSpPr/>
          <p:nvPr/>
        </p:nvSpPr>
        <p:spPr>
          <a:xfrm rot="10800000" flipH="1">
            <a:off x="5711825" y="2533725"/>
            <a:ext cx="660400" cy="1082040"/>
          </a:xfrm>
          <a:prstGeom prst="arc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155BDA8-275B-4098-A500-D91A80DBDED3}"/>
              </a:ext>
            </a:extLst>
          </p:cNvPr>
          <p:cNvSpPr/>
          <p:nvPr/>
        </p:nvSpPr>
        <p:spPr>
          <a:xfrm rot="10800000">
            <a:off x="5711825" y="3000389"/>
            <a:ext cx="660400" cy="148411"/>
          </a:xfrm>
          <a:prstGeom prst="arc">
            <a:avLst>
              <a:gd name="adj1" fmla="val 10824393"/>
              <a:gd name="adj2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2167AF8-661B-4431-A827-B34E3D63E07B}"/>
              </a:ext>
            </a:extLst>
          </p:cNvPr>
          <p:cNvSpPr/>
          <p:nvPr/>
        </p:nvSpPr>
        <p:spPr>
          <a:xfrm rot="10800000">
            <a:off x="5711825" y="2954669"/>
            <a:ext cx="660400" cy="148411"/>
          </a:xfrm>
          <a:prstGeom prst="arc">
            <a:avLst>
              <a:gd name="adj1" fmla="val 10824393"/>
              <a:gd name="adj2" fmla="val 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460E-D48B-473D-A903-9680F8D16A21}"/>
              </a:ext>
            </a:extLst>
          </p:cNvPr>
          <p:cNvSpPr txBox="1"/>
          <p:nvPr/>
        </p:nvSpPr>
        <p:spPr>
          <a:xfrm>
            <a:off x="5754125" y="31488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XOR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9B8BC8-6BF0-4E71-8F26-5EF65B7BE183}"/>
              </a:ext>
            </a:extLst>
          </p:cNvPr>
          <p:cNvCxnSpPr/>
          <p:nvPr/>
        </p:nvCxnSpPr>
        <p:spPr>
          <a:xfrm>
            <a:off x="5874385" y="2842909"/>
            <a:ext cx="0" cy="29718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14563B-8D28-41A8-A59A-248E7CBABEAA}"/>
              </a:ext>
            </a:extLst>
          </p:cNvPr>
          <p:cNvCxnSpPr/>
          <p:nvPr/>
        </p:nvCxnSpPr>
        <p:spPr>
          <a:xfrm>
            <a:off x="6227445" y="2842909"/>
            <a:ext cx="0" cy="29718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C5DFF4-C735-4579-94A1-101BC2BA3498}"/>
              </a:ext>
            </a:extLst>
          </p:cNvPr>
          <p:cNvCxnSpPr/>
          <p:nvPr/>
        </p:nvCxnSpPr>
        <p:spPr>
          <a:xfrm>
            <a:off x="6044564" y="3615765"/>
            <a:ext cx="0" cy="29718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32060D-3F85-4017-BBEA-4DAFD3135644}"/>
              </a:ext>
            </a:extLst>
          </p:cNvPr>
          <p:cNvCxnSpPr>
            <a:cxnSpLocks/>
          </p:cNvCxnSpPr>
          <p:nvPr/>
        </p:nvCxnSpPr>
        <p:spPr>
          <a:xfrm>
            <a:off x="6042024" y="3912945"/>
            <a:ext cx="601981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D5D00A-073F-4348-AF58-791AE77AA877}"/>
              </a:ext>
            </a:extLst>
          </p:cNvPr>
          <p:cNvGrpSpPr/>
          <p:nvPr/>
        </p:nvGrpSpPr>
        <p:grpSpPr>
          <a:xfrm>
            <a:off x="6509390" y="3239217"/>
            <a:ext cx="1099797" cy="1253953"/>
            <a:chOff x="4254505" y="1762925"/>
            <a:chExt cx="1099797" cy="1253953"/>
          </a:xfrm>
        </p:grpSpPr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AC25B0D1-A983-4FC0-B703-D363597A627B}"/>
                </a:ext>
              </a:extLst>
            </p:cNvPr>
            <p:cNvSpPr/>
            <p:nvPr/>
          </p:nvSpPr>
          <p:spPr>
            <a:xfrm>
              <a:off x="4254505" y="2183923"/>
              <a:ext cx="1099797" cy="411957"/>
            </a:xfrm>
            <a:prstGeom prst="flowChartManualOperation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MUX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057C42A-C1EC-4BD5-A3F8-B4799B0979E8}"/>
                </a:ext>
              </a:extLst>
            </p:cNvPr>
            <p:cNvCxnSpPr/>
            <p:nvPr/>
          </p:nvCxnSpPr>
          <p:spPr>
            <a:xfrm>
              <a:off x="4531360" y="1765786"/>
              <a:ext cx="0" cy="42099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649FFD-200E-4F11-A474-638A5BAFB768}"/>
                </a:ext>
              </a:extLst>
            </p:cNvPr>
            <p:cNvCxnSpPr/>
            <p:nvPr/>
          </p:nvCxnSpPr>
          <p:spPr>
            <a:xfrm>
              <a:off x="5067300" y="1762925"/>
              <a:ext cx="0" cy="42099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56525E-1048-43DD-A8A4-2AACE59516E8}"/>
                </a:ext>
              </a:extLst>
            </p:cNvPr>
            <p:cNvCxnSpPr/>
            <p:nvPr/>
          </p:nvCxnSpPr>
          <p:spPr>
            <a:xfrm>
              <a:off x="4804403" y="2595880"/>
              <a:ext cx="0" cy="42099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1F8714F-BB76-4DEC-A24B-2439EE8B49D8}"/>
              </a:ext>
            </a:extLst>
          </p:cNvPr>
          <p:cNvSpPr txBox="1"/>
          <p:nvPr/>
        </p:nvSpPr>
        <p:spPr>
          <a:xfrm>
            <a:off x="5305198" y="252360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kern="1200" dirty="0">
                <a:solidFill>
                  <a:srgbClr val="657B83"/>
                </a:solidFill>
                <a:latin typeface="Consolas" panose="020B0609020204030204" pitchFamily="49" charset="0"/>
              </a:rPr>
              <a:t>input</a:t>
            </a:r>
            <a:endParaRPr lang="en-US" sz="1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BFDBBF-C90B-4393-BC73-553F6E761441}"/>
              </a:ext>
            </a:extLst>
          </p:cNvPr>
          <p:cNvSpPr txBox="1"/>
          <p:nvPr/>
        </p:nvSpPr>
        <p:spPr>
          <a:xfrm>
            <a:off x="5994033" y="251281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kern="1200" dirty="0">
                <a:solidFill>
                  <a:srgbClr val="657B83"/>
                </a:solidFill>
                <a:latin typeface="Consolas" panose="020B0609020204030204" pitchFamily="49" charset="0"/>
              </a:rPr>
              <a:t>password</a:t>
            </a:r>
            <a:endParaRPr lang="en-US" sz="1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1034D7-3D6F-43A2-9F5A-52138A256824}"/>
              </a:ext>
            </a:extLst>
          </p:cNvPr>
          <p:cNvSpPr txBox="1"/>
          <p:nvPr/>
        </p:nvSpPr>
        <p:spPr>
          <a:xfrm>
            <a:off x="6329924" y="2931389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kern="1200" dirty="0">
                <a:solidFill>
                  <a:srgbClr val="268BD2"/>
                </a:solidFill>
                <a:latin typeface="Consolas" panose="020B0609020204030204" pitchFamily="49" charset="0"/>
              </a:rPr>
              <a:t>success</a:t>
            </a:r>
            <a:endParaRPr lang="en-US" sz="1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5C51B5-3DA3-4D75-9D23-09ABC0263D2A}"/>
              </a:ext>
            </a:extLst>
          </p:cNvPr>
          <p:cNvSpPr txBox="1"/>
          <p:nvPr/>
        </p:nvSpPr>
        <p:spPr>
          <a:xfrm>
            <a:off x="7183761" y="294188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kern="1200" dirty="0">
                <a:solidFill>
                  <a:srgbClr val="268BD2"/>
                </a:solidFill>
                <a:latin typeface="Consolas" panose="020B0609020204030204" pitchFamily="49" charset="0"/>
              </a:rPr>
              <a:t>fail</a:t>
            </a:r>
            <a:endParaRPr lang="en-US" sz="1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C21AEE-5714-4840-A65B-EBE109AA554B}"/>
              </a:ext>
            </a:extLst>
          </p:cNvPr>
          <p:cNvSpPr txBox="1"/>
          <p:nvPr/>
        </p:nvSpPr>
        <p:spPr>
          <a:xfrm>
            <a:off x="6186998" y="4424360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Lato" panose="020B0604020202020204" charset="0"/>
                <a:ea typeface="+mn-ea"/>
                <a:cs typeface="+mn-cs"/>
              </a:rPr>
              <a:t>Function pointer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54ED98-EE72-48F1-894B-7A1BD48399E6}"/>
              </a:ext>
            </a:extLst>
          </p:cNvPr>
          <p:cNvGrpSpPr/>
          <p:nvPr/>
        </p:nvGrpSpPr>
        <p:grpSpPr>
          <a:xfrm>
            <a:off x="3771900" y="3136995"/>
            <a:ext cx="1698625" cy="523220"/>
            <a:chOff x="3771900" y="3136995"/>
            <a:chExt cx="1698625" cy="52322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4DA2AD-EB1E-435B-9E49-02835FE26BE7}"/>
                </a:ext>
              </a:extLst>
            </p:cNvPr>
            <p:cNvCxnSpPr/>
            <p:nvPr/>
          </p:nvCxnSpPr>
          <p:spPr>
            <a:xfrm>
              <a:off x="3771900" y="3660215"/>
              <a:ext cx="1698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420C9D-E48A-4D9B-A0EF-6D599C3DE597}"/>
                </a:ext>
              </a:extLst>
            </p:cNvPr>
            <p:cNvSpPr txBox="1"/>
            <p:nvPr/>
          </p:nvSpPr>
          <p:spPr>
            <a:xfrm>
              <a:off x="3918902" y="3136995"/>
              <a:ext cx="1404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" panose="020B0604020202020204" charset="0"/>
                </a:rPr>
                <a:t>Obfuscate with Transient WM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1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54D3-2AF3-40B9-A05D-796C490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DE981-E743-491A-9902-EE2B5409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775" y="1531301"/>
            <a:ext cx="8000400" cy="1205550"/>
          </a:xfrm>
        </p:spPr>
        <p:txBody>
          <a:bodyPr/>
          <a:lstStyle/>
          <a:p>
            <a:r>
              <a:rPr lang="en-US" dirty="0"/>
              <a:t>TSX WMs + Meltdown &amp; </a:t>
            </a:r>
            <a:r>
              <a:rPr lang="en-US" dirty="0" err="1"/>
              <a:t>Spectre</a:t>
            </a:r>
            <a:r>
              <a:rPr lang="en-US" dirty="0"/>
              <a:t> → </a:t>
            </a:r>
            <a:r>
              <a:rPr lang="en-US" dirty="0">
                <a:solidFill>
                  <a:schemeClr val="tx1"/>
                </a:solidFill>
              </a:rPr>
              <a:t>Transient WMs</a:t>
            </a:r>
          </a:p>
          <a:p>
            <a:r>
              <a:rPr lang="en-US" dirty="0"/>
              <a:t>Novel </a:t>
            </a:r>
            <a:r>
              <a:rPr lang="en-US" dirty="0">
                <a:solidFill>
                  <a:schemeClr val="tx1"/>
                </a:solidFill>
              </a:rPr>
              <a:t>NOT gate</a:t>
            </a:r>
            <a:r>
              <a:rPr lang="en-US" dirty="0"/>
              <a:t> design</a:t>
            </a:r>
          </a:p>
          <a:p>
            <a:r>
              <a:rPr lang="en-US" dirty="0"/>
              <a:t>Obfuscate malware and attack exploits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B5A83-49A5-4CA8-99E2-AB15F70FB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C6B15-73A4-4AC3-86C3-2995845C83CD}"/>
              </a:ext>
            </a:extLst>
          </p:cNvPr>
          <p:cNvSpPr txBox="1"/>
          <p:nvPr/>
        </p:nvSpPr>
        <p:spPr>
          <a:xfrm>
            <a:off x="2968624" y="3711551"/>
            <a:ext cx="455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Lato" panose="020B0604020202020204" charset="0"/>
              </a:rPr>
              <a:t>Thank you for listening!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09726-E0B7-4F33-93B1-333A942C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5" y="2695576"/>
            <a:ext cx="2193138" cy="2193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72A3DD-1482-4DFC-8AD0-A78C250EC86E}"/>
              </a:ext>
            </a:extLst>
          </p:cNvPr>
          <p:cNvSpPr txBox="1"/>
          <p:nvPr/>
        </p:nvSpPr>
        <p:spPr>
          <a:xfrm>
            <a:off x="2663824" y="2870295"/>
            <a:ext cx="5812025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B0604020202020204" charset="0"/>
              </a:rPr>
              <a:t>Github</a:t>
            </a:r>
            <a:r>
              <a:rPr lang="en-US" dirty="0">
                <a:latin typeface="Lato" panose="020B0604020202020204" charset="0"/>
              </a:rPr>
              <a:t>: </a:t>
            </a:r>
            <a:r>
              <a:rPr lang="en-US" dirty="0">
                <a:latin typeface="Lato" panose="020B0604020202020204" charset="0"/>
                <a:hlinkClick r:id="rId3"/>
              </a:rPr>
              <a:t>https://github.com/joeywang4/Transient-Weird-Machine</a:t>
            </a:r>
            <a:endParaRPr lang="en-US" dirty="0">
              <a:latin typeface="Lato" panose="020B060402020202020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 panose="020B0604020202020204" charset="0"/>
              </a:rPr>
              <a:t>Authors: Ping-</a:t>
            </a:r>
            <a:r>
              <a:rPr lang="en-US" dirty="0" err="1">
                <a:latin typeface="Lato" panose="020B0604020202020204" charset="0"/>
              </a:rPr>
              <a:t>Lun</a:t>
            </a:r>
            <a:r>
              <a:rPr lang="en-US" dirty="0">
                <a:latin typeface="Lato" panose="020B0604020202020204" charset="0"/>
              </a:rPr>
              <a:t> Wang, Fraser Brown, </a:t>
            </a:r>
            <a:r>
              <a:rPr lang="en-US" dirty="0" err="1">
                <a:latin typeface="Lato" panose="020B0604020202020204" charset="0"/>
              </a:rPr>
              <a:t>Riad</a:t>
            </a:r>
            <a:r>
              <a:rPr lang="en-US" dirty="0">
                <a:latin typeface="Lato" panose="020B0604020202020204" charset="0"/>
              </a:rPr>
              <a:t> S. </a:t>
            </a:r>
            <a:r>
              <a:rPr lang="en-US" dirty="0" err="1">
                <a:latin typeface="Lato" panose="020B0604020202020204" charset="0"/>
              </a:rPr>
              <a:t>Wahby</a:t>
            </a:r>
            <a:endParaRPr lang="en-US" dirty="0">
              <a:latin typeface="Lato" panose="020B060402020202020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 panose="020B0604020202020204" charset="0"/>
              </a:rPr>
              <a:t>Contact: pinglunw@andrew.cmu.edu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E062D5-1AE7-4C14-B4CA-F6A1F5D52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783" y="3612676"/>
            <a:ext cx="2388066" cy="11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89BD-32DE-470A-8B2B-4B993DE8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transient execution?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F4884-6CDC-477A-AEDE-B75E093D31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AE9BA-293D-4626-8C98-80B8FE88E639}"/>
              </a:ext>
            </a:extLst>
          </p:cNvPr>
          <p:cNvSpPr txBox="1"/>
          <p:nvPr/>
        </p:nvSpPr>
        <p:spPr>
          <a:xfrm>
            <a:off x="3029670" y="1453983"/>
            <a:ext cx="3012610" cy="3170099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    SIGFPE {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goto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 EXIT;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    }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444444"/>
                </a:solidFill>
                <a:latin typeface="Consolas" panose="020B0609020204030204" pitchFamily="49" charset="0"/>
              </a:rPr>
              <a:t>clflush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(X);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AX /=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X[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EXIT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    …</a:t>
            </a:r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FA4D4-7EDD-4916-948E-2E38C1CEB2AE}"/>
              </a:ext>
            </a:extLst>
          </p:cNvPr>
          <p:cNvGrpSpPr/>
          <p:nvPr/>
        </p:nvGrpSpPr>
        <p:grpSpPr>
          <a:xfrm>
            <a:off x="6700537" y="2829741"/>
            <a:ext cx="1204781" cy="691444"/>
            <a:chOff x="4383558" y="2016736"/>
            <a:chExt cx="1204781" cy="69144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1281E51-449F-47DC-B27E-FA795F5A6FF3}"/>
                </a:ext>
              </a:extLst>
            </p:cNvPr>
            <p:cNvSpPr/>
            <p:nvPr/>
          </p:nvSpPr>
          <p:spPr>
            <a:xfrm>
              <a:off x="4383558" y="2016736"/>
              <a:ext cx="1204781" cy="41858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A4DD8C-13A4-4D25-B693-FF49DDF32959}"/>
                </a:ext>
              </a:extLst>
            </p:cNvPr>
            <p:cNvSpPr txBox="1"/>
            <p:nvPr/>
          </p:nvSpPr>
          <p:spPr>
            <a:xfrm>
              <a:off x="4383576" y="2400403"/>
              <a:ext cx="1204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" panose="020B0604020202020204" charset="0"/>
                </a:rPr>
                <a:t>Cache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E867D8-AA52-41D6-AF9E-2BD52FCE524A}"/>
              </a:ext>
            </a:extLst>
          </p:cNvPr>
          <p:cNvSpPr txBox="1"/>
          <p:nvPr/>
        </p:nvSpPr>
        <p:spPr>
          <a:xfrm>
            <a:off x="2416175" y="3015070"/>
            <a:ext cx="64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PC 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74FD4-CB2C-4B65-9993-688594165228}"/>
              </a:ext>
            </a:extLst>
          </p:cNvPr>
          <p:cNvSpPr txBox="1"/>
          <p:nvPr/>
        </p:nvSpPr>
        <p:spPr>
          <a:xfrm>
            <a:off x="1444625" y="3363387"/>
            <a:ext cx="1127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(Waiting…)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FA769-7D6B-47BA-A28A-599CED453A66}"/>
              </a:ext>
            </a:extLst>
          </p:cNvPr>
          <p:cNvSpPr txBox="1"/>
          <p:nvPr/>
        </p:nvSpPr>
        <p:spPr>
          <a:xfrm>
            <a:off x="1352551" y="364991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(Speculative)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C90DD-B628-49E2-8648-ECEB1E6863B4}"/>
              </a:ext>
            </a:extLst>
          </p:cNvPr>
          <p:cNvSpPr txBox="1"/>
          <p:nvPr/>
        </p:nvSpPr>
        <p:spPr>
          <a:xfrm>
            <a:off x="7080506" y="2445620"/>
            <a:ext cx="44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ato" panose="020B0604020202020204" charset="0"/>
              </a:rPr>
              <a:t>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D0F22-5FFA-408B-9329-A88FAF723930}"/>
              </a:ext>
            </a:extLst>
          </p:cNvPr>
          <p:cNvCxnSpPr/>
          <p:nvPr/>
        </p:nvCxnSpPr>
        <p:spPr>
          <a:xfrm>
            <a:off x="3057525" y="3803799"/>
            <a:ext cx="1400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0592A0-DCB0-4E54-A465-9D03C0F9EE8F}"/>
              </a:ext>
            </a:extLst>
          </p:cNvPr>
          <p:cNvSpPr txBox="1"/>
          <p:nvPr/>
        </p:nvSpPr>
        <p:spPr>
          <a:xfrm>
            <a:off x="4213226" y="3344337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DIV by 0!!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160F8-E7B1-4AD6-A3EF-D4DA98E43B04}"/>
              </a:ext>
            </a:extLst>
          </p:cNvPr>
          <p:cNvSpPr txBox="1"/>
          <p:nvPr/>
        </p:nvSpPr>
        <p:spPr>
          <a:xfrm>
            <a:off x="3029670" y="4618107"/>
            <a:ext cx="3012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▲ Transient execution (Meltdown)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B88F8-EFF1-447D-B935-5547C47A822F}"/>
              </a:ext>
            </a:extLst>
          </p:cNvPr>
          <p:cNvSpPr txBox="1"/>
          <p:nvPr/>
        </p:nvSpPr>
        <p:spPr>
          <a:xfrm>
            <a:off x="6735089" y="3401290"/>
            <a:ext cx="113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(Modified!!)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4B30B-0C79-47E2-BF00-EB7E4E6D9ECF}"/>
              </a:ext>
            </a:extLst>
          </p:cNvPr>
          <p:cNvSpPr txBox="1"/>
          <p:nvPr/>
        </p:nvSpPr>
        <p:spPr>
          <a:xfrm>
            <a:off x="187325" y="3936435"/>
            <a:ext cx="238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Transient execution begins!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5282D-3BC1-4CC1-A786-2496534133FE}"/>
              </a:ext>
            </a:extLst>
          </p:cNvPr>
          <p:cNvSpPr txBox="1"/>
          <p:nvPr/>
        </p:nvSpPr>
        <p:spPr>
          <a:xfrm>
            <a:off x="4457700" y="3634961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Transient execution ends!</a:t>
            </a:r>
          </a:p>
        </p:txBody>
      </p:sp>
    </p:spTree>
    <p:extLst>
      <p:ext uri="{BB962C8B-B14F-4D97-AF65-F5344CB8AC3E}">
        <p14:creationId xmlns:p14="http://schemas.microsoft.com/office/powerpoint/2010/main" val="334271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6.17284E-7 L 4.44444E-6 0.067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679 L 4.44444E-6 0.1234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08642E-6 L -1.11111E-6 0.0867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12346 L 4.44444E-6 -0.16975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6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16975 L 4.44444E-6 0.24691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0" grpId="3"/>
      <p:bldP spid="10" grpId="4"/>
      <p:bldP spid="10" grpId="5"/>
      <p:bldP spid="12" grpId="0"/>
      <p:bldP spid="12" grpId="1"/>
      <p:bldP spid="14" grpId="0"/>
      <p:bldP spid="14" grpId="1"/>
      <p:bldP spid="15" grpId="0"/>
      <p:bldP spid="15" grpId="1"/>
      <p:bldP spid="18" grpId="0"/>
      <p:bldP spid="20" grpId="0"/>
      <p:bldP spid="3" grpId="0"/>
      <p:bldP spid="3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059F-73C8-4C2E-928B-01FD727C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weird machines?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C3C4B-E719-4950-BD37-DEB5DE4B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775" y="1531299"/>
            <a:ext cx="8000400" cy="2990597"/>
          </a:xfrm>
        </p:spPr>
        <p:txBody>
          <a:bodyPr/>
          <a:lstStyle/>
          <a:p>
            <a:r>
              <a:rPr lang="en-US" dirty="0"/>
              <a:t>Definition: models a system’s </a:t>
            </a:r>
            <a:r>
              <a:rPr lang="en-US" dirty="0">
                <a:solidFill>
                  <a:schemeClr val="tx1"/>
                </a:solidFill>
              </a:rPr>
              <a:t>unintentional behavior</a:t>
            </a:r>
            <a:r>
              <a:rPr lang="en-US" dirty="0"/>
              <a:t>, usually triggered from </a:t>
            </a:r>
            <a:r>
              <a:rPr lang="en-US" dirty="0">
                <a:solidFill>
                  <a:schemeClr val="tx1"/>
                </a:solidFill>
              </a:rPr>
              <a:t>adversarial input</a:t>
            </a:r>
            <a:endParaRPr lang="en-US" dirty="0"/>
          </a:p>
          <a:p>
            <a:r>
              <a:rPr lang="en-US" dirty="0"/>
              <a:t>Use weird machines as </a:t>
            </a:r>
            <a:r>
              <a:rPr lang="en-US" dirty="0">
                <a:solidFill>
                  <a:schemeClr val="tx1"/>
                </a:solidFill>
              </a:rPr>
              <a:t>computation primitives </a:t>
            </a:r>
          </a:p>
          <a:p>
            <a:r>
              <a:rPr lang="en-US" dirty="0"/>
              <a:t>Perform </a:t>
            </a:r>
            <a:r>
              <a:rPr lang="en-US" dirty="0">
                <a:solidFill>
                  <a:schemeClr val="tx1"/>
                </a:solidFill>
              </a:rPr>
              <a:t>program obfuscation</a:t>
            </a:r>
            <a:r>
              <a:rPr lang="en-US" dirty="0"/>
              <a:t> or </a:t>
            </a:r>
            <a:r>
              <a:rPr lang="en-US" dirty="0">
                <a:solidFill>
                  <a:schemeClr val="tx1"/>
                </a:solidFill>
              </a:rPr>
              <a:t>secret computations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MOV</a:t>
            </a:r>
            <a:r>
              <a:rPr lang="en-US" dirty="0"/>
              <a:t> instruction</a:t>
            </a:r>
            <a:r>
              <a:rPr lang="en-US" baseline="30000" dirty="0"/>
              <a:t>[1]</a:t>
            </a:r>
            <a:endParaRPr lang="en-US" dirty="0"/>
          </a:p>
          <a:p>
            <a:pPr lvl="1"/>
            <a:r>
              <a:rPr lang="en-US" dirty="0"/>
              <a:t>Page fault handler</a:t>
            </a:r>
            <a:r>
              <a:rPr lang="en-US" baseline="30000" dirty="0"/>
              <a:t> [2]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Time</a:t>
            </a:r>
            <a:r>
              <a:rPr lang="en-US" dirty="0"/>
              <a:t> (TSX WM)</a:t>
            </a:r>
            <a:r>
              <a:rPr lang="en-US" baseline="30000" dirty="0"/>
              <a:t>[3]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16002-9115-4341-BBDD-CD65198F76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15693-9E34-4BB2-B24C-8A504401EAED}"/>
              </a:ext>
            </a:extLst>
          </p:cNvPr>
          <p:cNvSpPr txBox="1"/>
          <p:nvPr/>
        </p:nvSpPr>
        <p:spPr>
          <a:xfrm>
            <a:off x="0" y="4599332"/>
            <a:ext cx="6470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ato" panose="020B0604020202020204" charset="0"/>
              </a:rPr>
              <a:t>[1] S. Dolan, “mov is Turing-complete” (2013)</a:t>
            </a:r>
          </a:p>
          <a:p>
            <a:r>
              <a:rPr lang="en-US" sz="1000" dirty="0">
                <a:latin typeface="Lato" panose="020B0604020202020204" charset="0"/>
              </a:rPr>
              <a:t>[2] J. </a:t>
            </a:r>
            <a:r>
              <a:rPr lang="en-US" sz="1000" dirty="0" err="1">
                <a:latin typeface="Lato" panose="020B0604020202020204" charset="0"/>
              </a:rPr>
              <a:t>Bangert</a:t>
            </a:r>
            <a:r>
              <a:rPr lang="en-US" sz="1000" dirty="0">
                <a:latin typeface="Lato" panose="020B0604020202020204" charset="0"/>
              </a:rPr>
              <a:t> et al., “The page-fault weird machine: Lessons in instruction-less computation” (WOOT 2013)</a:t>
            </a:r>
          </a:p>
          <a:p>
            <a:r>
              <a:rPr lang="en-US" sz="1000" dirty="0">
                <a:latin typeface="Lato" panose="020B0604020202020204" charset="0"/>
              </a:rPr>
              <a:t>[3] D. </a:t>
            </a:r>
            <a:r>
              <a:rPr lang="en-US" sz="1000" dirty="0" err="1">
                <a:latin typeface="Lato" panose="020B0604020202020204" charset="0"/>
              </a:rPr>
              <a:t>Evtyushkin</a:t>
            </a:r>
            <a:r>
              <a:rPr lang="en-US" sz="1000" dirty="0">
                <a:latin typeface="Lato" panose="020B0604020202020204" charset="0"/>
              </a:rPr>
              <a:t> et al., “Computing with time: Microarchitectural weird machines” (ASPLOS 2021)</a:t>
            </a:r>
          </a:p>
        </p:txBody>
      </p:sp>
    </p:spTree>
    <p:extLst>
      <p:ext uri="{BB962C8B-B14F-4D97-AF65-F5344CB8AC3E}">
        <p14:creationId xmlns:p14="http://schemas.microsoft.com/office/powerpoint/2010/main" val="111743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DCD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DCDC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4451-0D04-4F7E-8D2C-E3ABC1EF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Meltdown &amp; </a:t>
            </a:r>
            <a:r>
              <a:rPr lang="en-US" altLang="zh-TW" dirty="0" err="1"/>
              <a:t>Spectre</a:t>
            </a:r>
            <a:r>
              <a:rPr lang="en-US" altLang="zh-TW" dirty="0"/>
              <a:t> perform computations?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9C234-3F4B-441B-8714-C1D4874333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27B09-CF33-4EAC-93F9-0EFBDD925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75" y="3498308"/>
            <a:ext cx="1092941" cy="865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ABEB0-A1BC-4B76-B237-F1013177DADA}"/>
              </a:ext>
            </a:extLst>
          </p:cNvPr>
          <p:cNvSpPr txBox="1"/>
          <p:nvPr/>
        </p:nvSpPr>
        <p:spPr>
          <a:xfrm>
            <a:off x="1773196" y="1919526"/>
            <a:ext cx="3563796" cy="738664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raise_exception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88888"/>
                </a:solidFill>
                <a:latin typeface="Consolas" panose="020B0609020204030204" pitchFamily="49" charset="0"/>
              </a:rPr>
              <a:t>// the line below is never reached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access(</a:t>
            </a:r>
            <a:r>
              <a:rPr lang="en-US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probe_array</a:t>
            </a:r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[data * </a:t>
            </a:r>
            <a:r>
              <a:rPr lang="en-US" b="1" dirty="0">
                <a:solidFill>
                  <a:srgbClr val="880000"/>
                </a:solidFill>
                <a:latin typeface="Consolas" panose="020B0609020204030204" pitchFamily="49" charset="0"/>
              </a:rPr>
              <a:t>4096</a:t>
            </a:r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]);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DAAF7-ED3A-45B6-BC6E-E87DDF534551}"/>
              </a:ext>
            </a:extLst>
          </p:cNvPr>
          <p:cNvSpPr txBox="1"/>
          <p:nvPr/>
        </p:nvSpPr>
        <p:spPr>
          <a:xfrm>
            <a:off x="1822888" y="3669231"/>
            <a:ext cx="3514103" cy="52322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if (x &lt; array1_size)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y = array2[array1[x] * </a:t>
            </a:r>
            <a:r>
              <a:rPr lang="en-US" b="1" dirty="0">
                <a:solidFill>
                  <a:srgbClr val="880000"/>
                </a:solidFill>
                <a:latin typeface="Consolas" panose="020B0609020204030204" pitchFamily="49" charset="0"/>
              </a:rPr>
              <a:t>4096</a:t>
            </a:r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];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FE7022-FA05-4906-A97E-11D87BB2D5FA}"/>
              </a:ext>
            </a:extLst>
          </p:cNvPr>
          <p:cNvSpPr txBox="1"/>
          <p:nvPr/>
        </p:nvSpPr>
        <p:spPr>
          <a:xfrm>
            <a:off x="619204" y="436337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Lato" panose="020B0604020202020204" charset="0"/>
              </a:rPr>
              <a:t>Spectre</a:t>
            </a:r>
            <a:endParaRPr lang="en-US" dirty="0">
              <a:latin typeface="Lato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64E93D-524E-4627-9392-DEDFBD9EC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47" y="1698410"/>
            <a:ext cx="713158" cy="11644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077B6D-D535-4110-97F3-5DEF188175A3}"/>
              </a:ext>
            </a:extLst>
          </p:cNvPr>
          <p:cNvSpPr txBox="1"/>
          <p:nvPr/>
        </p:nvSpPr>
        <p:spPr>
          <a:xfrm>
            <a:off x="522222" y="2831971"/>
            <a:ext cx="995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Meltdown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E71645-DD3A-4433-B676-E1AB804529C9}"/>
              </a:ext>
            </a:extLst>
          </p:cNvPr>
          <p:cNvCxnSpPr/>
          <p:nvPr/>
        </p:nvCxnSpPr>
        <p:spPr>
          <a:xfrm flipH="1">
            <a:off x="5205283" y="2523868"/>
            <a:ext cx="111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918B78-5184-4B9C-975C-C30AEFA34ECE}"/>
              </a:ext>
            </a:extLst>
          </p:cNvPr>
          <p:cNvCxnSpPr/>
          <p:nvPr/>
        </p:nvCxnSpPr>
        <p:spPr>
          <a:xfrm flipH="1">
            <a:off x="5205283" y="4062956"/>
            <a:ext cx="111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742A49-9AD3-4F46-9A39-B78CE4D91FBB}"/>
              </a:ext>
            </a:extLst>
          </p:cNvPr>
          <p:cNvCxnSpPr>
            <a:cxnSpLocks/>
          </p:cNvCxnSpPr>
          <p:nvPr/>
        </p:nvCxnSpPr>
        <p:spPr>
          <a:xfrm>
            <a:off x="6323569" y="2332338"/>
            <a:ext cx="0" cy="1730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633426-628C-4F11-8686-4D0BA902D1D4}"/>
              </a:ext>
            </a:extLst>
          </p:cNvPr>
          <p:cNvSpPr txBox="1"/>
          <p:nvPr/>
        </p:nvSpPr>
        <p:spPr>
          <a:xfrm>
            <a:off x="5832392" y="1981587"/>
            <a:ext cx="2855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Lato" panose="020B0604020202020204" charset="0"/>
              </a:rPr>
              <a:t>Can we hide computations here?</a:t>
            </a:r>
            <a:endParaRPr lang="en-US" dirty="0">
              <a:latin typeface="Lato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1D2754-8AF8-4C45-AA34-A0EDC55F5480}"/>
              </a:ext>
            </a:extLst>
          </p:cNvPr>
          <p:cNvSpPr txBox="1"/>
          <p:nvPr/>
        </p:nvSpPr>
        <p:spPr>
          <a:xfrm>
            <a:off x="6323569" y="2773819"/>
            <a:ext cx="2820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Lato" panose="020B0604020202020204" charset="0"/>
              </a:rPr>
              <a:t>Not visible in architectural states!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Lato" panose="020B0604020202020204" charset="0"/>
              </a:rPr>
              <a:t>Encryption or decryption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Lato" panose="020B0604020202020204" charset="0"/>
              </a:rPr>
              <a:t>Malicious code</a:t>
            </a:r>
          </a:p>
        </p:txBody>
      </p:sp>
    </p:spTree>
    <p:extLst>
      <p:ext uri="{BB962C8B-B14F-4D97-AF65-F5344CB8AC3E}">
        <p14:creationId xmlns:p14="http://schemas.microsoft.com/office/powerpoint/2010/main" val="1566962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C380-0788-47D8-BDCB-F09F384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Microarchitectural</a:t>
            </a:r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 weird machines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3ED36-0FEA-487D-A5CF-8086FFA6D9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52B9B-CE8C-4543-A60B-91077A1BC5AF}"/>
              </a:ext>
            </a:extLst>
          </p:cNvPr>
          <p:cNvSpPr txBox="1"/>
          <p:nvPr/>
        </p:nvSpPr>
        <p:spPr>
          <a:xfrm>
            <a:off x="535775" y="1543623"/>
            <a:ext cx="3631541" cy="52322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B0604020202020204" charset="0"/>
              </a:rPr>
              <a:t>Computing with time: Microarchitectural weird machines (ASPLOS’21)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74971-6AFA-4750-B36F-8711D6A5F099}"/>
              </a:ext>
            </a:extLst>
          </p:cNvPr>
          <p:cNvSpPr txBox="1"/>
          <p:nvPr/>
        </p:nvSpPr>
        <p:spPr>
          <a:xfrm>
            <a:off x="535775" y="2167061"/>
            <a:ext cx="36315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83464">
              <a:spcAft>
                <a:spcPts val="1200"/>
              </a:spcAft>
            </a:pPr>
            <a:r>
              <a:rPr lang="zh-TW" altLang="en-US" dirty="0">
                <a:solidFill>
                  <a:srgbClr val="92D050"/>
                </a:solidFill>
                <a:latin typeface="Lato" panose="020B0604020202020204" charset="0"/>
              </a:rPr>
              <a:t>✔️</a:t>
            </a:r>
            <a:r>
              <a:rPr lang="zh-TW" altLang="en-US" dirty="0">
                <a:latin typeface="Lato" panose="020B0604020202020204" charset="0"/>
              </a:rPr>
              <a:t> </a:t>
            </a:r>
            <a:r>
              <a:rPr lang="en-US" altLang="zh-TW" dirty="0">
                <a:latin typeface="Lato" panose="020B0604020202020204" charset="0"/>
              </a:rPr>
              <a:t>Can compute AND, OR, XOR and other 	operations</a:t>
            </a:r>
          </a:p>
          <a:p>
            <a:pPr defTabSz="283464">
              <a:spcAft>
                <a:spcPts val="1200"/>
              </a:spcAft>
            </a:pPr>
            <a:r>
              <a:rPr lang="zh-TW" altLang="en-US" dirty="0">
                <a:solidFill>
                  <a:srgbClr val="92D050"/>
                </a:solidFill>
                <a:latin typeface="Lato" panose="020B0604020202020204" charset="0"/>
              </a:rPr>
              <a:t>✔️ </a:t>
            </a:r>
            <a:r>
              <a:rPr lang="en-US" altLang="zh-TW" dirty="0">
                <a:latin typeface="Lato" panose="020B0604020202020204" charset="0"/>
              </a:rPr>
              <a:t>Compute with microarchitectural states</a:t>
            </a:r>
          </a:p>
          <a:p>
            <a:pPr lvl="1" defTabSz="283464"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❌</a:t>
            </a:r>
            <a:r>
              <a:rPr lang="en-US" dirty="0">
                <a:latin typeface="Lato" panose="020B0604020202020204" charset="0"/>
              </a:rPr>
              <a:t> TSX instructions are easy to detect</a:t>
            </a:r>
          </a:p>
          <a:p>
            <a:pPr lvl="1" defTabSz="283464"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❌</a:t>
            </a:r>
            <a:r>
              <a:rPr lang="en-US" dirty="0">
                <a:latin typeface="Lato" panose="020B0604020202020204" charset="0"/>
              </a:rPr>
              <a:t> Only support some Intel CPUs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25606-DF54-4992-AE00-B65FE204F6BE}"/>
              </a:ext>
            </a:extLst>
          </p:cNvPr>
          <p:cNvSpPr txBox="1"/>
          <p:nvPr/>
        </p:nvSpPr>
        <p:spPr>
          <a:xfrm>
            <a:off x="4572000" y="2167061"/>
            <a:ext cx="3972697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37744">
              <a:spcAft>
                <a:spcPts val="600"/>
              </a:spcAft>
            </a:pPr>
            <a:r>
              <a:rPr lang="en-US" b="1" dirty="0">
                <a:latin typeface="Lato" panose="020B0604020202020204" charset="0"/>
              </a:rPr>
              <a:t>Q: Can we achieve the same computations 	without TSX?</a:t>
            </a:r>
          </a:p>
          <a:p>
            <a:pPr algn="l" defTabSz="237744">
              <a:spcAft>
                <a:spcPts val="600"/>
              </a:spcAft>
            </a:pPr>
            <a:r>
              <a:rPr lang="en-US" dirty="0">
                <a:latin typeface="Lato" panose="020B0604020202020204" charset="0"/>
              </a:rPr>
              <a:t>A: Yes! Any transient execution primitives are 	possible!</a:t>
            </a:r>
          </a:p>
          <a:p>
            <a:pPr defTabSz="228600">
              <a:spcAft>
                <a:spcPts val="600"/>
              </a:spcAft>
            </a:pPr>
            <a:r>
              <a:rPr lang="en-US" b="1" dirty="0">
                <a:latin typeface="Lato" panose="020B0604020202020204" charset="0"/>
              </a:rPr>
              <a:t>Q: Can we add support to other CPUs?</a:t>
            </a:r>
          </a:p>
          <a:p>
            <a:pPr defTabSz="228600">
              <a:spcAft>
                <a:spcPts val="600"/>
              </a:spcAft>
            </a:pPr>
            <a:r>
              <a:rPr lang="en-US" dirty="0">
                <a:latin typeface="Lato" panose="020B0604020202020204" charset="0"/>
              </a:rPr>
              <a:t>A: Yes! AMD, ARM, and Intel CPUs are all 	supported!</a:t>
            </a:r>
          </a:p>
        </p:txBody>
      </p:sp>
    </p:spTree>
    <p:extLst>
      <p:ext uri="{BB962C8B-B14F-4D97-AF65-F5344CB8AC3E}">
        <p14:creationId xmlns:p14="http://schemas.microsoft.com/office/powerpoint/2010/main" val="110768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6AE5DD-FA30-4130-BDB6-CC4A527BB00B}"/>
              </a:ext>
            </a:extLst>
          </p:cNvPr>
          <p:cNvSpPr txBox="1"/>
          <p:nvPr/>
        </p:nvSpPr>
        <p:spPr>
          <a:xfrm>
            <a:off x="1338964" y="1700737"/>
            <a:ext cx="1845990" cy="2031325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A7800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    X[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clflush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(Y);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TSX {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/=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Y[X[</a:t>
            </a:r>
            <a:r>
              <a:rPr lang="en-US" b="1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]] = </a:t>
            </a:r>
            <a:r>
              <a:rPr lang="en-US" b="1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…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1275C-4D59-4122-8DD5-7BBBD7CAEA18}"/>
              </a:ext>
            </a:extLst>
          </p:cNvPr>
          <p:cNvSpPr txBox="1"/>
          <p:nvPr/>
        </p:nvSpPr>
        <p:spPr>
          <a:xfrm>
            <a:off x="937378" y="2947629"/>
            <a:ext cx="93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DIV by 0!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F3DA1-CD79-429E-999F-0EF6C844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TSX gates: the </a:t>
            </a:r>
            <a:r>
              <a:rPr lang="en-US" dirty="0">
                <a:latin typeface="Consolas" panose="020B0609020204030204" pitchFamily="49" charset="0"/>
              </a:rPr>
              <a:t>Assign</a:t>
            </a:r>
            <a:r>
              <a:rPr lang="en-US" dirty="0"/>
              <a:t> gate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B4C25-328B-4FB1-9890-690CE3392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4C1B80-85C2-4D0E-A383-F22F98EF0464}"/>
              </a:ext>
            </a:extLst>
          </p:cNvPr>
          <p:cNvCxnSpPr/>
          <p:nvPr/>
        </p:nvCxnSpPr>
        <p:spPr>
          <a:xfrm>
            <a:off x="974439" y="2172243"/>
            <a:ext cx="0" cy="753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9BB57A-562E-42DD-ABC9-CF8E28665E1D}"/>
              </a:ext>
            </a:extLst>
          </p:cNvPr>
          <p:cNvCxnSpPr>
            <a:cxnSpLocks/>
          </p:cNvCxnSpPr>
          <p:nvPr/>
        </p:nvCxnSpPr>
        <p:spPr>
          <a:xfrm>
            <a:off x="974439" y="2979551"/>
            <a:ext cx="0" cy="6198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C8B9-1D36-4B9A-820D-9FB91382A09F}"/>
              </a:ext>
            </a:extLst>
          </p:cNvPr>
          <p:cNvCxnSpPr>
            <a:cxnSpLocks/>
          </p:cNvCxnSpPr>
          <p:nvPr/>
        </p:nvCxnSpPr>
        <p:spPr>
          <a:xfrm>
            <a:off x="974439" y="2926005"/>
            <a:ext cx="8309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075BD6-19F8-47F7-907A-836A33937952}"/>
              </a:ext>
            </a:extLst>
          </p:cNvPr>
          <p:cNvSpPr txBox="1"/>
          <p:nvPr/>
        </p:nvSpPr>
        <p:spPr>
          <a:xfrm>
            <a:off x="535775" y="2384021"/>
            <a:ext cx="43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PC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C6B05A-0981-4A8B-8B4F-B5F1AA9676F1}"/>
              </a:ext>
            </a:extLst>
          </p:cNvPr>
          <p:cNvCxnSpPr>
            <a:cxnSpLocks/>
          </p:cNvCxnSpPr>
          <p:nvPr/>
        </p:nvCxnSpPr>
        <p:spPr>
          <a:xfrm>
            <a:off x="974439" y="2979551"/>
            <a:ext cx="83099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003EC2-0C7A-4999-9538-3F4ECC008376}"/>
              </a:ext>
            </a:extLst>
          </p:cNvPr>
          <p:cNvCxnSpPr>
            <a:cxnSpLocks/>
          </p:cNvCxnSpPr>
          <p:nvPr/>
        </p:nvCxnSpPr>
        <p:spPr>
          <a:xfrm>
            <a:off x="974439" y="3599449"/>
            <a:ext cx="3985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27F722-299C-4815-B7EB-373150F88761}"/>
              </a:ext>
            </a:extLst>
          </p:cNvPr>
          <p:cNvSpPr txBox="1"/>
          <p:nvPr/>
        </p:nvSpPr>
        <p:spPr>
          <a:xfrm>
            <a:off x="535775" y="3588985"/>
            <a:ext cx="93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Exit TSX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C3FDF8-67E0-4CE8-9AD1-7E960C6D0078}"/>
              </a:ext>
            </a:extLst>
          </p:cNvPr>
          <p:cNvSpPr txBox="1"/>
          <p:nvPr/>
        </p:nvSpPr>
        <p:spPr>
          <a:xfrm>
            <a:off x="2744744" y="2473607"/>
            <a:ext cx="8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Lato" panose="020B0604020202020204" charset="0"/>
              </a:rPr>
              <a:t>Pipeline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095E9D-3634-4841-9E28-46787F36B868}"/>
              </a:ext>
            </a:extLst>
          </p:cNvPr>
          <p:cNvCxnSpPr>
            <a:cxnSpLocks/>
          </p:cNvCxnSpPr>
          <p:nvPr/>
        </p:nvCxnSpPr>
        <p:spPr>
          <a:xfrm>
            <a:off x="3095367" y="2781384"/>
            <a:ext cx="0" cy="6852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9A5714-1DC3-4D0F-B276-C314B91A47E2}"/>
              </a:ext>
            </a:extLst>
          </p:cNvPr>
          <p:cNvCxnSpPr/>
          <p:nvPr/>
        </p:nvCxnSpPr>
        <p:spPr>
          <a:xfrm>
            <a:off x="1834978" y="3255406"/>
            <a:ext cx="114917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507A70-C1FF-4F9D-AD7C-D368105507DE}"/>
              </a:ext>
            </a:extLst>
          </p:cNvPr>
          <p:cNvCxnSpPr>
            <a:cxnSpLocks/>
          </p:cNvCxnSpPr>
          <p:nvPr/>
        </p:nvCxnSpPr>
        <p:spPr>
          <a:xfrm>
            <a:off x="3039762" y="3172055"/>
            <a:ext cx="49427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02297C-81B5-4ED2-AAC3-E1D2EF4E2B22}"/>
              </a:ext>
            </a:extLst>
          </p:cNvPr>
          <p:cNvCxnSpPr>
            <a:cxnSpLocks/>
          </p:cNvCxnSpPr>
          <p:nvPr/>
        </p:nvCxnSpPr>
        <p:spPr>
          <a:xfrm flipV="1">
            <a:off x="3534033" y="3172055"/>
            <a:ext cx="0" cy="71852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A8312C-6C19-4759-9793-4FF390721D62}"/>
              </a:ext>
            </a:extLst>
          </p:cNvPr>
          <p:cNvCxnSpPr>
            <a:cxnSpLocks/>
          </p:cNvCxnSpPr>
          <p:nvPr/>
        </p:nvCxnSpPr>
        <p:spPr>
          <a:xfrm>
            <a:off x="3534033" y="2456241"/>
            <a:ext cx="134379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08A1B5A-647C-451F-A6FB-6A06A4F2EC03}"/>
              </a:ext>
            </a:extLst>
          </p:cNvPr>
          <p:cNvSpPr txBox="1"/>
          <p:nvPr/>
        </p:nvSpPr>
        <p:spPr>
          <a:xfrm>
            <a:off x="3286897" y="3895854"/>
            <a:ext cx="159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Lato" panose="020B0604020202020204" charset="0"/>
              </a:rPr>
              <a:t>X is </a:t>
            </a:r>
            <a:r>
              <a:rPr lang="en-US" b="1" dirty="0">
                <a:solidFill>
                  <a:srgbClr val="0070C0"/>
                </a:solidFill>
                <a:latin typeface="Lato" panose="020B0604020202020204" charset="0"/>
              </a:rPr>
              <a:t>NOT in cache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ABE971-DA6A-4048-AF70-57A1EAF887D5}"/>
              </a:ext>
            </a:extLst>
          </p:cNvPr>
          <p:cNvCxnSpPr>
            <a:cxnSpLocks/>
          </p:cNvCxnSpPr>
          <p:nvPr/>
        </p:nvCxnSpPr>
        <p:spPr>
          <a:xfrm>
            <a:off x="3534033" y="3890583"/>
            <a:ext cx="134379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77C288A-9963-4E44-977E-C4319FB2A2F5}"/>
              </a:ext>
            </a:extLst>
          </p:cNvPr>
          <p:cNvSpPr txBox="1"/>
          <p:nvPr/>
        </p:nvSpPr>
        <p:spPr>
          <a:xfrm>
            <a:off x="3648337" y="2145828"/>
            <a:ext cx="122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Lato" panose="020B0604020202020204" charset="0"/>
              </a:rPr>
              <a:t>X is </a:t>
            </a:r>
            <a:r>
              <a:rPr lang="en-US" b="1" dirty="0">
                <a:solidFill>
                  <a:srgbClr val="0070C0"/>
                </a:solidFill>
                <a:latin typeface="Lato" panose="020B0604020202020204" charset="0"/>
              </a:rPr>
              <a:t>in cache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02D050-AE79-474D-890B-83F70F70B1AF}"/>
              </a:ext>
            </a:extLst>
          </p:cNvPr>
          <p:cNvSpPr txBox="1"/>
          <p:nvPr/>
        </p:nvSpPr>
        <p:spPr>
          <a:xfrm>
            <a:off x="5067815" y="1977125"/>
            <a:ext cx="1373146" cy="307777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Y[X[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]]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Lato" panose="020B060402020202020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1A7CB7-1DE3-4EF0-8038-F7DC8077FDF4}"/>
              </a:ext>
            </a:extLst>
          </p:cNvPr>
          <p:cNvSpPr txBox="1"/>
          <p:nvPr/>
        </p:nvSpPr>
        <p:spPr>
          <a:xfrm>
            <a:off x="5067815" y="2665957"/>
            <a:ext cx="1373146" cy="307777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Y[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Lato" panose="020B060402020202020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A0D1752-43BA-4488-8645-A6930C116471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5754388" y="2284902"/>
            <a:ext cx="0" cy="38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CE9788-3710-492D-867F-9530830F8CBD}"/>
              </a:ext>
            </a:extLst>
          </p:cNvPr>
          <p:cNvSpPr txBox="1"/>
          <p:nvPr/>
        </p:nvSpPr>
        <p:spPr>
          <a:xfrm>
            <a:off x="5754388" y="2302352"/>
            <a:ext cx="105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X[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endParaRPr lang="en-US" dirty="0">
              <a:latin typeface="Lato" panose="020B060402020202020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DEAB29-C79F-4BEF-97AB-677206DAED6F}"/>
              </a:ext>
            </a:extLst>
          </p:cNvPr>
          <p:cNvSpPr txBox="1"/>
          <p:nvPr/>
        </p:nvSpPr>
        <p:spPr>
          <a:xfrm>
            <a:off x="5067815" y="3529917"/>
            <a:ext cx="1373146" cy="307777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Y[X[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]]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Lato" panose="020B060402020202020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000439-9320-42BA-92B6-1FD032152053}"/>
              </a:ext>
            </a:extLst>
          </p:cNvPr>
          <p:cNvSpPr txBox="1"/>
          <p:nvPr/>
        </p:nvSpPr>
        <p:spPr>
          <a:xfrm>
            <a:off x="5296416" y="4168629"/>
            <a:ext cx="1221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X[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???</a:t>
            </a:r>
            <a:endParaRPr lang="en-US" dirty="0">
              <a:latin typeface="Lato" panose="020B060402020202020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ACB9ACF-8D37-4DEE-A97F-9FBB63B4A508}"/>
              </a:ext>
            </a:extLst>
          </p:cNvPr>
          <p:cNvCxnSpPr/>
          <p:nvPr/>
        </p:nvCxnSpPr>
        <p:spPr>
          <a:xfrm>
            <a:off x="5520639" y="3818047"/>
            <a:ext cx="0" cy="38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A1EF22-C7C5-4C1E-A471-C1C21AB24A41}"/>
              </a:ext>
            </a:extLst>
          </p:cNvPr>
          <p:cNvCxnSpPr>
            <a:cxnSpLocks/>
          </p:cNvCxnSpPr>
          <p:nvPr/>
        </p:nvCxnSpPr>
        <p:spPr>
          <a:xfrm>
            <a:off x="5308772" y="3101882"/>
            <a:ext cx="1299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423F2A-6F04-4043-A944-80244C353C1C}"/>
              </a:ext>
            </a:extLst>
          </p:cNvPr>
          <p:cNvCxnSpPr>
            <a:cxnSpLocks/>
          </p:cNvCxnSpPr>
          <p:nvPr/>
        </p:nvCxnSpPr>
        <p:spPr>
          <a:xfrm>
            <a:off x="5308772" y="2957774"/>
            <a:ext cx="0" cy="14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07D65F3-1141-4D9C-B7C6-04502DFA81B0}"/>
              </a:ext>
            </a:extLst>
          </p:cNvPr>
          <p:cNvSpPr txBox="1"/>
          <p:nvPr/>
        </p:nvSpPr>
        <p:spPr>
          <a:xfrm>
            <a:off x="6607776" y="2950593"/>
            <a:ext cx="197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B0604020202020204" charset="0"/>
              </a:rPr>
              <a:t>Fetch 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Y[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Lato" panose="020B0604020202020204" charset="0"/>
              </a:rPr>
              <a:t> in cache!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5D3C18-A9F9-4F7E-A3B2-91652B991D81}"/>
              </a:ext>
            </a:extLst>
          </p:cNvPr>
          <p:cNvSpPr txBox="1"/>
          <p:nvPr/>
        </p:nvSpPr>
        <p:spPr>
          <a:xfrm>
            <a:off x="6607776" y="4442074"/>
            <a:ext cx="197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Y[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Lato" panose="020B0604020202020204" charset="0"/>
              </a:rPr>
              <a:t> is not fetched…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3AE4666-942D-462E-A319-62BC2F9F35B8}"/>
              </a:ext>
            </a:extLst>
          </p:cNvPr>
          <p:cNvCxnSpPr>
            <a:cxnSpLocks/>
          </p:cNvCxnSpPr>
          <p:nvPr/>
        </p:nvCxnSpPr>
        <p:spPr>
          <a:xfrm>
            <a:off x="5520639" y="4595630"/>
            <a:ext cx="1087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C4C3374-28A2-48C0-8586-13A5862D34A9}"/>
              </a:ext>
            </a:extLst>
          </p:cNvPr>
          <p:cNvCxnSpPr>
            <a:cxnSpLocks/>
          </p:cNvCxnSpPr>
          <p:nvPr/>
        </p:nvCxnSpPr>
        <p:spPr>
          <a:xfrm>
            <a:off x="5520639" y="4451522"/>
            <a:ext cx="0" cy="14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60AA115-CF83-4769-8333-43BB96E608D9}"/>
              </a:ext>
            </a:extLst>
          </p:cNvPr>
          <p:cNvCxnSpPr>
            <a:cxnSpLocks/>
          </p:cNvCxnSpPr>
          <p:nvPr/>
        </p:nvCxnSpPr>
        <p:spPr>
          <a:xfrm flipV="1">
            <a:off x="3534033" y="2451925"/>
            <a:ext cx="0" cy="71852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42B8A98-DCB9-4F0C-98D6-CA306344373B}"/>
              </a:ext>
            </a:extLst>
          </p:cNvPr>
          <p:cNvSpPr txBox="1"/>
          <p:nvPr/>
        </p:nvSpPr>
        <p:spPr>
          <a:xfrm>
            <a:off x="1526734" y="3729428"/>
            <a:ext cx="147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▲ </a:t>
            </a:r>
            <a:r>
              <a:rPr lang="en-US" dirty="0">
                <a:latin typeface="Consolas" panose="020B0609020204030204" pitchFamily="49" charset="0"/>
              </a:rPr>
              <a:t>Assign</a:t>
            </a:r>
            <a:r>
              <a:rPr lang="en-US" dirty="0">
                <a:latin typeface="Lato" panose="020B0604020202020204" charset="0"/>
              </a:rPr>
              <a:t> gate</a:t>
            </a:r>
          </a:p>
        </p:txBody>
      </p:sp>
    </p:spTree>
    <p:extLst>
      <p:ext uri="{BB962C8B-B14F-4D97-AF65-F5344CB8AC3E}">
        <p14:creationId xmlns:p14="http://schemas.microsoft.com/office/powerpoint/2010/main" val="329102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CBFBB-1C1F-44D9-ADE3-812BC5044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B58855-C90B-4401-ADB7-F9A88EA1C7FC}"/>
              </a:ext>
            </a:extLst>
          </p:cNvPr>
          <p:cNvSpPr txBox="1"/>
          <p:nvPr/>
        </p:nvSpPr>
        <p:spPr>
          <a:xfrm>
            <a:off x="1" y="4867415"/>
            <a:ext cx="8848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ato" panose="020B0604020202020204" charset="0"/>
              </a:rPr>
              <a:t>[3] D. </a:t>
            </a:r>
            <a:r>
              <a:rPr lang="en-US" sz="1000" dirty="0" err="1">
                <a:latin typeface="Lato" panose="020B0604020202020204" charset="0"/>
              </a:rPr>
              <a:t>Evtyushkin</a:t>
            </a:r>
            <a:r>
              <a:rPr lang="en-US" sz="1000" dirty="0">
                <a:latin typeface="Lato" panose="020B0604020202020204" charset="0"/>
              </a:rPr>
              <a:t> et al., “Computing with time: Microarchitectural weird machines” (ASPLOS 2021)</a:t>
            </a: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01A0F328-1446-4D93-B397-81151CB0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75" y="780125"/>
            <a:ext cx="8000400" cy="535200"/>
          </a:xfrm>
        </p:spPr>
        <p:txBody>
          <a:bodyPr wrap="none"/>
          <a:lstStyle/>
          <a:p>
            <a:r>
              <a:rPr lang="en-US" dirty="0"/>
              <a:t>TSX weird machines that compute with time</a:t>
            </a:r>
            <a:r>
              <a:rPr lang="en-US" baseline="30000" dirty="0"/>
              <a:t>[3]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2DB9E3-08A6-44ED-82BA-9C37D17936D2}"/>
              </a:ext>
            </a:extLst>
          </p:cNvPr>
          <p:cNvSpPr/>
          <p:nvPr/>
        </p:nvSpPr>
        <p:spPr>
          <a:xfrm>
            <a:off x="1102841" y="2747329"/>
            <a:ext cx="2066667" cy="874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B0604020202020204" charset="0"/>
              </a:rPr>
              <a:t>TSX Weird Gate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557CEC-2367-478B-9A5B-16BCD5E9F1CC}"/>
              </a:ext>
            </a:extLst>
          </p:cNvPr>
          <p:cNvCxnSpPr/>
          <p:nvPr/>
        </p:nvCxnSpPr>
        <p:spPr>
          <a:xfrm flipV="1">
            <a:off x="1584754" y="2153165"/>
            <a:ext cx="0" cy="5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63A30E-FAE6-4151-8361-3DA0B61AF6B2}"/>
              </a:ext>
            </a:extLst>
          </p:cNvPr>
          <p:cNvCxnSpPr/>
          <p:nvPr/>
        </p:nvCxnSpPr>
        <p:spPr>
          <a:xfrm flipV="1">
            <a:off x="2697480" y="2153165"/>
            <a:ext cx="0" cy="5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9D2C17F-B274-485A-A12C-7F4698CD11A4}"/>
              </a:ext>
            </a:extLst>
          </p:cNvPr>
          <p:cNvSpPr txBox="1"/>
          <p:nvPr/>
        </p:nvSpPr>
        <p:spPr>
          <a:xfrm>
            <a:off x="1128173" y="1647879"/>
            <a:ext cx="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Input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Lato" panose="020B0604020202020204" charset="0"/>
              </a:rPr>
              <a:t> in cache?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52DAAA-8AEA-42A7-8EB8-3FA2517C4129}"/>
              </a:ext>
            </a:extLst>
          </p:cNvPr>
          <p:cNvSpPr txBox="1"/>
          <p:nvPr/>
        </p:nvSpPr>
        <p:spPr>
          <a:xfrm>
            <a:off x="2244914" y="1629945"/>
            <a:ext cx="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Input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Lato" panose="020B0604020202020204" charset="0"/>
              </a:rPr>
              <a:t> in cache?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3BD12B-4D4B-474A-80DA-992E7C0FB370}"/>
              </a:ext>
            </a:extLst>
          </p:cNvPr>
          <p:cNvCxnSpPr/>
          <p:nvPr/>
        </p:nvCxnSpPr>
        <p:spPr>
          <a:xfrm flipV="1">
            <a:off x="2136174" y="3621570"/>
            <a:ext cx="0" cy="5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9F86BF-22E9-4610-BFB8-181A514F83E4}"/>
              </a:ext>
            </a:extLst>
          </p:cNvPr>
          <p:cNvSpPr txBox="1"/>
          <p:nvPr/>
        </p:nvSpPr>
        <p:spPr>
          <a:xfrm>
            <a:off x="1376838" y="4215734"/>
            <a:ext cx="151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Fetch output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latin typeface="Lato" panose="020B0604020202020204" charset="0"/>
              </a:rPr>
              <a:t> into cache?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D80B15-1E58-4240-8D0E-C2FCEC1D5007}"/>
              </a:ext>
            </a:extLst>
          </p:cNvPr>
          <p:cNvGrpSpPr/>
          <p:nvPr/>
        </p:nvGrpSpPr>
        <p:grpSpPr>
          <a:xfrm>
            <a:off x="3747190" y="2934934"/>
            <a:ext cx="1204781" cy="691444"/>
            <a:chOff x="4383558" y="2016736"/>
            <a:chExt cx="1204781" cy="691444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0A0DDBB-197E-494D-B76B-C4342D1334C8}"/>
                </a:ext>
              </a:extLst>
            </p:cNvPr>
            <p:cNvSpPr/>
            <p:nvPr/>
          </p:nvSpPr>
          <p:spPr>
            <a:xfrm>
              <a:off x="4383558" y="2016736"/>
              <a:ext cx="1204781" cy="41858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656FFB4-C747-4A5B-89E2-9A717C49FEFB}"/>
                </a:ext>
              </a:extLst>
            </p:cNvPr>
            <p:cNvSpPr txBox="1"/>
            <p:nvPr/>
          </p:nvSpPr>
          <p:spPr>
            <a:xfrm>
              <a:off x="4383576" y="2400403"/>
              <a:ext cx="1204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" panose="020B0604020202020204" charset="0"/>
                </a:rPr>
                <a:t>Cache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4555AC7-BD5B-48EC-AE6E-688550CC1BF3}"/>
              </a:ext>
            </a:extLst>
          </p:cNvPr>
          <p:cNvSpPr txBox="1"/>
          <p:nvPr/>
        </p:nvSpPr>
        <p:spPr>
          <a:xfrm>
            <a:off x="3816760" y="2990337"/>
            <a:ext cx="44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B7EA0D-DE24-4358-88D6-B62F9BF9BACD}"/>
              </a:ext>
            </a:extLst>
          </p:cNvPr>
          <p:cNvSpPr txBox="1"/>
          <p:nvPr/>
        </p:nvSpPr>
        <p:spPr>
          <a:xfrm>
            <a:off x="4383561" y="257175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accent3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A1340AA-45FD-4D71-8CAC-90D74DCABF49}"/>
              </a:ext>
            </a:extLst>
          </p:cNvPr>
          <p:cNvGrpSpPr/>
          <p:nvPr/>
        </p:nvGrpSpPr>
        <p:grpSpPr>
          <a:xfrm>
            <a:off x="5157605" y="2879527"/>
            <a:ext cx="3259097" cy="310865"/>
            <a:chOff x="2511511" y="3805575"/>
            <a:chExt cx="3259097" cy="31086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0DADB4-FF9F-4D66-B611-D982C8ABA746}"/>
                </a:ext>
              </a:extLst>
            </p:cNvPr>
            <p:cNvSpPr txBox="1"/>
            <p:nvPr/>
          </p:nvSpPr>
          <p:spPr>
            <a:xfrm>
              <a:off x="2511511" y="3808663"/>
              <a:ext cx="142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Lato" panose="020B0604020202020204" charset="0"/>
                </a:rPr>
                <a:t>Cache </a:t>
              </a:r>
              <a:r>
                <a:rPr lang="en-US" dirty="0">
                  <a:solidFill>
                    <a:schemeClr val="tx1"/>
                  </a:solidFill>
                  <a:latin typeface="Lato" panose="020B0604020202020204" charset="0"/>
                </a:rPr>
                <a:t>hit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FAFFB2-1EE3-4AAE-8F39-558D0077E642}"/>
                </a:ext>
              </a:extLst>
            </p:cNvPr>
            <p:cNvSpPr txBox="1"/>
            <p:nvPr/>
          </p:nvSpPr>
          <p:spPr>
            <a:xfrm>
              <a:off x="3784259" y="3805575"/>
              <a:ext cx="142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" panose="020B0604020202020204" charset="0"/>
                </a:rPr>
                <a:t>→ short latency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545BC5-D5AA-4175-BA23-CE71A1B77D33}"/>
                </a:ext>
              </a:extLst>
            </p:cNvPr>
            <p:cNvSpPr txBox="1"/>
            <p:nvPr/>
          </p:nvSpPr>
          <p:spPr>
            <a:xfrm>
              <a:off x="5208375" y="3805575"/>
              <a:ext cx="5622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" panose="020B0604020202020204" charset="0"/>
                </a:rPr>
                <a:t>→ </a:t>
              </a:r>
              <a:r>
                <a:rPr lang="en-US" dirty="0">
                  <a:solidFill>
                    <a:schemeClr val="tx1"/>
                  </a:solidFill>
                  <a:latin typeface="Lato" panose="020B0604020202020204" charset="0"/>
                </a:rPr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6F86AC6-3426-4B37-A75B-6A203D9DED2A}"/>
              </a:ext>
            </a:extLst>
          </p:cNvPr>
          <p:cNvGrpSpPr/>
          <p:nvPr/>
        </p:nvGrpSpPr>
        <p:grpSpPr>
          <a:xfrm>
            <a:off x="5157605" y="3089942"/>
            <a:ext cx="3259097" cy="310865"/>
            <a:chOff x="2511511" y="3805575"/>
            <a:chExt cx="3259097" cy="31086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FA5D79-2A30-4982-8561-6E8526A43FEE}"/>
                </a:ext>
              </a:extLst>
            </p:cNvPr>
            <p:cNvSpPr txBox="1"/>
            <p:nvPr/>
          </p:nvSpPr>
          <p:spPr>
            <a:xfrm>
              <a:off x="2511511" y="3808663"/>
              <a:ext cx="142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Lato" panose="020B0604020202020204" charset="0"/>
                </a:rPr>
                <a:t>Cache </a:t>
              </a:r>
              <a:r>
                <a:rPr lang="en-US" dirty="0">
                  <a:solidFill>
                    <a:schemeClr val="accent3"/>
                  </a:solidFill>
                  <a:latin typeface="Lato" panose="020B0604020202020204" charset="0"/>
                </a:rPr>
                <a:t>miss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69A03EF-605C-4920-B8E0-167758C791AA}"/>
                </a:ext>
              </a:extLst>
            </p:cNvPr>
            <p:cNvSpPr txBox="1"/>
            <p:nvPr/>
          </p:nvSpPr>
          <p:spPr>
            <a:xfrm>
              <a:off x="3784259" y="3805575"/>
              <a:ext cx="1424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" panose="020B0604020202020204" charset="0"/>
                </a:rPr>
                <a:t>→ long latency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8C7C79-7D8C-4B38-AC7C-B71728031960}"/>
                </a:ext>
              </a:extLst>
            </p:cNvPr>
            <p:cNvSpPr txBox="1"/>
            <p:nvPr/>
          </p:nvSpPr>
          <p:spPr>
            <a:xfrm>
              <a:off x="5208375" y="3805575"/>
              <a:ext cx="5622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" panose="020B0604020202020204" charset="0"/>
                </a:rPr>
                <a:t>→ </a:t>
              </a:r>
              <a:r>
                <a:rPr lang="en-US" dirty="0">
                  <a:solidFill>
                    <a:schemeClr val="accent3"/>
                  </a:solidFill>
                  <a:latin typeface="Lato" panose="020B0604020202020204" charset="0"/>
                </a:rPr>
                <a:t>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CD8A09-8D4B-470C-8BEA-FB0768698642}"/>
              </a:ext>
            </a:extLst>
          </p:cNvPr>
          <p:cNvSpPr txBox="1"/>
          <p:nvPr/>
        </p:nvSpPr>
        <p:spPr>
          <a:xfrm>
            <a:off x="4093371" y="2979769"/>
            <a:ext cx="95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D0E82-8941-4B8F-B8FB-12F848DF7C8A}"/>
              </a:ext>
            </a:extLst>
          </p:cNvPr>
          <p:cNvSpPr txBox="1"/>
          <p:nvPr/>
        </p:nvSpPr>
        <p:spPr>
          <a:xfrm>
            <a:off x="4678299" y="2575616"/>
            <a:ext cx="95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  <a:latin typeface="Lato" panose="020B0604020202020204" charset="0"/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25521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2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CBFBB-1C1F-44D9-ADE3-812BC5044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40119C-F696-4B9D-BACB-08E686C2C14A}"/>
              </a:ext>
            </a:extLst>
          </p:cNvPr>
          <p:cNvGrpSpPr/>
          <p:nvPr/>
        </p:nvGrpSpPr>
        <p:grpSpPr>
          <a:xfrm>
            <a:off x="7116462" y="2144752"/>
            <a:ext cx="1204781" cy="691444"/>
            <a:chOff x="4383558" y="2016736"/>
            <a:chExt cx="1204781" cy="69144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78E65CD-9E48-4718-A9EA-F76C4A15FA37}"/>
                </a:ext>
              </a:extLst>
            </p:cNvPr>
            <p:cNvSpPr/>
            <p:nvPr/>
          </p:nvSpPr>
          <p:spPr>
            <a:xfrm>
              <a:off x="4383558" y="2016736"/>
              <a:ext cx="1204781" cy="41858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920A7FB-1799-4D35-85EB-ED727B96AF55}"/>
                </a:ext>
              </a:extLst>
            </p:cNvPr>
            <p:cNvSpPr txBox="1"/>
            <p:nvPr/>
          </p:nvSpPr>
          <p:spPr>
            <a:xfrm>
              <a:off x="4383576" y="2400403"/>
              <a:ext cx="1204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" panose="020B0604020202020204" charset="0"/>
                </a:rPr>
                <a:t>Cache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C36BD07-6231-42F7-A890-2B3DAF00D3E3}"/>
              </a:ext>
            </a:extLst>
          </p:cNvPr>
          <p:cNvSpPr txBox="1"/>
          <p:nvPr/>
        </p:nvSpPr>
        <p:spPr>
          <a:xfrm>
            <a:off x="7157457" y="2200155"/>
            <a:ext cx="44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8AF354-0995-409C-A745-A412108A69F2}"/>
              </a:ext>
            </a:extLst>
          </p:cNvPr>
          <p:cNvSpPr txBox="1"/>
          <p:nvPr/>
        </p:nvSpPr>
        <p:spPr>
          <a:xfrm>
            <a:off x="7452793" y="17815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7453E5-7932-437D-BCD2-4A5C7E3B773A}"/>
              </a:ext>
            </a:extLst>
          </p:cNvPr>
          <p:cNvSpPr txBox="1"/>
          <p:nvPr/>
        </p:nvSpPr>
        <p:spPr>
          <a:xfrm>
            <a:off x="7731184" y="1781569"/>
            <a:ext cx="63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BC74D9-1FC7-4E4A-A809-894E93131F47}"/>
              </a:ext>
            </a:extLst>
          </p:cNvPr>
          <p:cNvCxnSpPr>
            <a:cxnSpLocks/>
          </p:cNvCxnSpPr>
          <p:nvPr/>
        </p:nvCxnSpPr>
        <p:spPr>
          <a:xfrm flipV="1">
            <a:off x="4924854" y="1880344"/>
            <a:ext cx="0" cy="16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6547E22-AB82-433D-A27F-E2D00CBAD34A}"/>
              </a:ext>
            </a:extLst>
          </p:cNvPr>
          <p:cNvCxnSpPr>
            <a:cxnSpLocks/>
          </p:cNvCxnSpPr>
          <p:nvPr/>
        </p:nvCxnSpPr>
        <p:spPr>
          <a:xfrm flipV="1">
            <a:off x="5397929" y="1880343"/>
            <a:ext cx="0" cy="16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6207798-4B4A-413E-B81D-71DE65F55569}"/>
              </a:ext>
            </a:extLst>
          </p:cNvPr>
          <p:cNvSpPr txBox="1"/>
          <p:nvPr/>
        </p:nvSpPr>
        <p:spPr>
          <a:xfrm>
            <a:off x="4696972" y="1608349"/>
            <a:ext cx="44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03DE77-4FF5-40A5-9DCC-A3E1210F1D79}"/>
              </a:ext>
            </a:extLst>
          </p:cNvPr>
          <p:cNvSpPr txBox="1"/>
          <p:nvPr/>
        </p:nvSpPr>
        <p:spPr>
          <a:xfrm>
            <a:off x="5169848" y="160331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0788204-48FC-4FE0-B735-7D681BE5D925}"/>
              </a:ext>
            </a:extLst>
          </p:cNvPr>
          <p:cNvCxnSpPr>
            <a:cxnSpLocks/>
          </p:cNvCxnSpPr>
          <p:nvPr/>
        </p:nvCxnSpPr>
        <p:spPr>
          <a:xfrm flipV="1">
            <a:off x="5151764" y="2730663"/>
            <a:ext cx="0" cy="16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114C8B3-BB69-4B7F-8DE4-69524B449AEF}"/>
              </a:ext>
            </a:extLst>
          </p:cNvPr>
          <p:cNvSpPr txBox="1"/>
          <p:nvPr/>
        </p:nvSpPr>
        <p:spPr>
          <a:xfrm>
            <a:off x="4770373" y="2879592"/>
            <a:ext cx="75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C674765-B8FD-4171-82AF-EE24C6F142A2}"/>
              </a:ext>
            </a:extLst>
          </p:cNvPr>
          <p:cNvGrpSpPr/>
          <p:nvPr/>
        </p:nvGrpSpPr>
        <p:grpSpPr>
          <a:xfrm>
            <a:off x="7116462" y="3826726"/>
            <a:ext cx="1204781" cy="691444"/>
            <a:chOff x="4383558" y="2016736"/>
            <a:chExt cx="1204781" cy="691444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9372E8D-E1B5-421E-A32E-8B5EA2E68DD7}"/>
                </a:ext>
              </a:extLst>
            </p:cNvPr>
            <p:cNvSpPr/>
            <p:nvPr/>
          </p:nvSpPr>
          <p:spPr>
            <a:xfrm>
              <a:off x="4383558" y="2016736"/>
              <a:ext cx="1204781" cy="41858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512F815-C047-4545-8102-2CAA5D40DC42}"/>
                </a:ext>
              </a:extLst>
            </p:cNvPr>
            <p:cNvSpPr txBox="1"/>
            <p:nvPr/>
          </p:nvSpPr>
          <p:spPr>
            <a:xfrm>
              <a:off x="4383576" y="2400403"/>
              <a:ext cx="1204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" panose="020B0604020202020204" charset="0"/>
                </a:rPr>
                <a:t>Cache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9C3BCCF-A95B-461C-868E-7EFEC5231CAC}"/>
              </a:ext>
            </a:extLst>
          </p:cNvPr>
          <p:cNvSpPr txBox="1"/>
          <p:nvPr/>
        </p:nvSpPr>
        <p:spPr>
          <a:xfrm>
            <a:off x="7157457" y="3882129"/>
            <a:ext cx="44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715810-6547-4A70-9171-C75969E2B7BB}"/>
              </a:ext>
            </a:extLst>
          </p:cNvPr>
          <p:cNvSpPr txBox="1"/>
          <p:nvPr/>
        </p:nvSpPr>
        <p:spPr>
          <a:xfrm>
            <a:off x="7452793" y="346354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867EEE3-0A0A-410A-BBC5-179DB1732749}"/>
              </a:ext>
            </a:extLst>
          </p:cNvPr>
          <p:cNvSpPr txBox="1"/>
          <p:nvPr/>
        </p:nvSpPr>
        <p:spPr>
          <a:xfrm>
            <a:off x="7772179" y="3463543"/>
            <a:ext cx="54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CD389E-74AF-4719-A68D-8CC1B8B37528}"/>
              </a:ext>
            </a:extLst>
          </p:cNvPr>
          <p:cNvCxnSpPr>
            <a:cxnSpLocks/>
          </p:cNvCxnSpPr>
          <p:nvPr/>
        </p:nvCxnSpPr>
        <p:spPr>
          <a:xfrm flipV="1">
            <a:off x="4924854" y="3576216"/>
            <a:ext cx="0" cy="16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2CED5DB-45C1-4FC3-AB3E-76D3AC7F21E6}"/>
              </a:ext>
            </a:extLst>
          </p:cNvPr>
          <p:cNvCxnSpPr>
            <a:cxnSpLocks/>
          </p:cNvCxnSpPr>
          <p:nvPr/>
        </p:nvCxnSpPr>
        <p:spPr>
          <a:xfrm flipV="1">
            <a:off x="5397929" y="3576215"/>
            <a:ext cx="0" cy="16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646B18B-67CA-4F78-A8BB-6DF7BD7D4FC6}"/>
              </a:ext>
            </a:extLst>
          </p:cNvPr>
          <p:cNvSpPr txBox="1"/>
          <p:nvPr/>
        </p:nvSpPr>
        <p:spPr>
          <a:xfrm>
            <a:off x="4696972" y="3273469"/>
            <a:ext cx="44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228D6F-4371-40CA-91D0-2A4521C2B45C}"/>
              </a:ext>
            </a:extLst>
          </p:cNvPr>
          <p:cNvSpPr txBox="1"/>
          <p:nvPr/>
        </p:nvSpPr>
        <p:spPr>
          <a:xfrm>
            <a:off x="5169848" y="326843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7056B29-8AD2-4B6C-8ECD-88A16003CC6E}"/>
              </a:ext>
            </a:extLst>
          </p:cNvPr>
          <p:cNvCxnSpPr>
            <a:cxnSpLocks/>
          </p:cNvCxnSpPr>
          <p:nvPr/>
        </p:nvCxnSpPr>
        <p:spPr>
          <a:xfrm flipV="1">
            <a:off x="5149537" y="4330655"/>
            <a:ext cx="0" cy="16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6B41E2E-820D-4D4E-B324-5A3F29E7B196}"/>
              </a:ext>
            </a:extLst>
          </p:cNvPr>
          <p:cNvSpPr txBox="1"/>
          <p:nvPr/>
        </p:nvSpPr>
        <p:spPr>
          <a:xfrm>
            <a:off x="4843046" y="4494510"/>
            <a:ext cx="612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B58855-C90B-4401-ADB7-F9A88EA1C7FC}"/>
              </a:ext>
            </a:extLst>
          </p:cNvPr>
          <p:cNvSpPr txBox="1"/>
          <p:nvPr/>
        </p:nvSpPr>
        <p:spPr>
          <a:xfrm>
            <a:off x="1" y="4867415"/>
            <a:ext cx="8848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ato" panose="020B0604020202020204" charset="0"/>
              </a:rPr>
              <a:t>[3] D. </a:t>
            </a:r>
            <a:r>
              <a:rPr lang="en-US" sz="1000" dirty="0" err="1">
                <a:latin typeface="Lato" panose="020B0604020202020204" charset="0"/>
              </a:rPr>
              <a:t>Evtyushkin</a:t>
            </a:r>
            <a:r>
              <a:rPr lang="en-US" sz="1000" dirty="0">
                <a:latin typeface="Lato" panose="020B0604020202020204" charset="0"/>
              </a:rPr>
              <a:t> et al., “Computing with time: Microarchitectural weird machines” (ASPLOS 2021)</a:t>
            </a: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01A0F328-1446-4D93-B397-81151CB0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75" y="780125"/>
            <a:ext cx="8000400" cy="535200"/>
          </a:xfrm>
        </p:spPr>
        <p:txBody>
          <a:bodyPr wrap="none"/>
          <a:lstStyle/>
          <a:p>
            <a:r>
              <a:rPr lang="en-US" dirty="0"/>
              <a:t>TSX weird machines that compute with time</a:t>
            </a:r>
            <a:r>
              <a:rPr lang="en-US" baseline="30000" dirty="0"/>
              <a:t>[3]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2DB9E3-08A6-44ED-82BA-9C37D17936D2}"/>
              </a:ext>
            </a:extLst>
          </p:cNvPr>
          <p:cNvSpPr/>
          <p:nvPr/>
        </p:nvSpPr>
        <p:spPr>
          <a:xfrm>
            <a:off x="1102841" y="2747329"/>
            <a:ext cx="2066667" cy="874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B0604020202020204" charset="0"/>
              </a:rPr>
              <a:t>TSX Weird Gate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557CEC-2367-478B-9A5B-16BCD5E9F1CC}"/>
              </a:ext>
            </a:extLst>
          </p:cNvPr>
          <p:cNvCxnSpPr/>
          <p:nvPr/>
        </p:nvCxnSpPr>
        <p:spPr>
          <a:xfrm flipV="1">
            <a:off x="1584754" y="2153165"/>
            <a:ext cx="0" cy="5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63A30E-FAE6-4151-8361-3DA0B61AF6B2}"/>
              </a:ext>
            </a:extLst>
          </p:cNvPr>
          <p:cNvCxnSpPr/>
          <p:nvPr/>
        </p:nvCxnSpPr>
        <p:spPr>
          <a:xfrm flipV="1">
            <a:off x="2697480" y="2153165"/>
            <a:ext cx="0" cy="5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9D2C17F-B274-485A-A12C-7F4698CD11A4}"/>
              </a:ext>
            </a:extLst>
          </p:cNvPr>
          <p:cNvSpPr txBox="1"/>
          <p:nvPr/>
        </p:nvSpPr>
        <p:spPr>
          <a:xfrm>
            <a:off x="1128173" y="1647879"/>
            <a:ext cx="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Input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Lato" panose="020B0604020202020204" charset="0"/>
              </a:rPr>
              <a:t> in cache?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52DAAA-8AEA-42A7-8EB8-3FA2517C4129}"/>
              </a:ext>
            </a:extLst>
          </p:cNvPr>
          <p:cNvSpPr txBox="1"/>
          <p:nvPr/>
        </p:nvSpPr>
        <p:spPr>
          <a:xfrm>
            <a:off x="2244914" y="1629945"/>
            <a:ext cx="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Input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Lato" panose="020B0604020202020204" charset="0"/>
              </a:rPr>
              <a:t> in cache?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3BD12B-4D4B-474A-80DA-992E7C0FB370}"/>
              </a:ext>
            </a:extLst>
          </p:cNvPr>
          <p:cNvCxnSpPr/>
          <p:nvPr/>
        </p:nvCxnSpPr>
        <p:spPr>
          <a:xfrm flipV="1">
            <a:off x="2136174" y="3621570"/>
            <a:ext cx="0" cy="5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9F86BF-22E9-4610-BFB8-181A514F83E4}"/>
              </a:ext>
            </a:extLst>
          </p:cNvPr>
          <p:cNvSpPr txBox="1"/>
          <p:nvPr/>
        </p:nvSpPr>
        <p:spPr>
          <a:xfrm>
            <a:off x="1376838" y="4215734"/>
            <a:ext cx="151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Fetch output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latin typeface="Lato" panose="020B0604020202020204" charset="0"/>
              </a:rPr>
              <a:t> into cache?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5592B-0572-4DFB-8E0D-F13F8A0B13EA}"/>
              </a:ext>
            </a:extLst>
          </p:cNvPr>
          <p:cNvGrpSpPr/>
          <p:nvPr/>
        </p:nvGrpSpPr>
        <p:grpSpPr>
          <a:xfrm>
            <a:off x="4770373" y="1387851"/>
            <a:ext cx="757956" cy="1330109"/>
            <a:chOff x="4770373" y="1387851"/>
            <a:chExt cx="757956" cy="13301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BD69A78-B39E-40D1-A308-BCDFEAE94965}"/>
                </a:ext>
              </a:extLst>
            </p:cNvPr>
            <p:cNvGrpSpPr/>
            <p:nvPr/>
          </p:nvGrpSpPr>
          <p:grpSpPr>
            <a:xfrm>
              <a:off x="4770373" y="1387851"/>
              <a:ext cx="757956" cy="1330109"/>
              <a:chOff x="3796377" y="960885"/>
              <a:chExt cx="757956" cy="1330109"/>
            </a:xfrm>
          </p:grpSpPr>
          <p:sp>
            <p:nvSpPr>
              <p:cNvPr id="2" name="Arc 1">
                <a:extLst>
                  <a:ext uri="{FF2B5EF4-FFF2-40B4-BE49-F238E27FC236}">
                    <a16:creationId xmlns:a16="http://schemas.microsoft.com/office/drawing/2014/main" id="{D12B0544-8781-4620-BB7B-B33857409318}"/>
                  </a:ext>
                </a:extLst>
              </p:cNvPr>
              <p:cNvSpPr/>
              <p:nvPr/>
            </p:nvSpPr>
            <p:spPr>
              <a:xfrm flipV="1">
                <a:off x="3796377" y="960885"/>
                <a:ext cx="757956" cy="1330109"/>
              </a:xfrm>
              <a:prstGeom prst="arc">
                <a:avLst>
                  <a:gd name="adj1" fmla="val 10831616"/>
                  <a:gd name="adj2" fmla="val 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AB8EBC1-295B-47B6-9D88-582E900DC4DD}"/>
                  </a:ext>
                </a:extLst>
              </p:cNvPr>
              <p:cNvCxnSpPr/>
              <p:nvPr/>
            </p:nvCxnSpPr>
            <p:spPr>
              <a:xfrm>
                <a:off x="3796377" y="1634737"/>
                <a:ext cx="75723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AA230D-D709-45F6-8422-343B91BAFF7B}"/>
                </a:ext>
              </a:extLst>
            </p:cNvPr>
            <p:cNvSpPr txBox="1"/>
            <p:nvPr/>
          </p:nvSpPr>
          <p:spPr>
            <a:xfrm>
              <a:off x="4850224" y="2204950"/>
              <a:ext cx="5975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B0604020202020204" charset="0"/>
                </a:rPr>
                <a:t>AND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CC1922-5139-42EA-B675-2FBFBE21CAE9}"/>
              </a:ext>
            </a:extLst>
          </p:cNvPr>
          <p:cNvGrpSpPr/>
          <p:nvPr/>
        </p:nvGrpSpPr>
        <p:grpSpPr>
          <a:xfrm>
            <a:off x="4770373" y="2992717"/>
            <a:ext cx="757956" cy="1330109"/>
            <a:chOff x="4770373" y="2992717"/>
            <a:chExt cx="757956" cy="13301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4A859DF-5064-469F-97A6-916304D2C3D8}"/>
                </a:ext>
              </a:extLst>
            </p:cNvPr>
            <p:cNvGrpSpPr/>
            <p:nvPr/>
          </p:nvGrpSpPr>
          <p:grpSpPr>
            <a:xfrm>
              <a:off x="4770373" y="2992717"/>
              <a:ext cx="757956" cy="1330109"/>
              <a:chOff x="3591722" y="2814637"/>
              <a:chExt cx="757956" cy="1330109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43EF8420-6851-42AE-859E-01980E5ADDD0}"/>
                  </a:ext>
                </a:extLst>
              </p:cNvPr>
              <p:cNvSpPr/>
              <p:nvPr/>
            </p:nvSpPr>
            <p:spPr>
              <a:xfrm flipV="1">
                <a:off x="3591722" y="2814637"/>
                <a:ext cx="757956" cy="1330109"/>
              </a:xfrm>
              <a:prstGeom prst="arc">
                <a:avLst>
                  <a:gd name="adj1" fmla="val 10831616"/>
                  <a:gd name="adj2" fmla="val 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62985A38-8AE9-42FD-BA84-B470696DCC03}"/>
                  </a:ext>
                </a:extLst>
              </p:cNvPr>
              <p:cNvSpPr/>
              <p:nvPr/>
            </p:nvSpPr>
            <p:spPr>
              <a:xfrm flipV="1">
                <a:off x="3591722" y="3357807"/>
                <a:ext cx="757956" cy="246220"/>
              </a:xfrm>
              <a:prstGeom prst="arc">
                <a:avLst>
                  <a:gd name="adj1" fmla="val 10831616"/>
                  <a:gd name="adj2" fmla="val 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B74FDAE-8FF7-4BFF-A25A-C792680C421E}"/>
                </a:ext>
              </a:extLst>
            </p:cNvPr>
            <p:cNvSpPr txBox="1"/>
            <p:nvPr/>
          </p:nvSpPr>
          <p:spPr>
            <a:xfrm>
              <a:off x="4843046" y="3852244"/>
              <a:ext cx="5975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B0604020202020204" charset="0"/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8.33333E-7 0.102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1.38889E-6 0.1033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5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10246 L -4.44444E-6 -4.81481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-4.5679E-6 L -4.16667E-6 0.0814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97531E-6 L -8.33333E-7 0.10247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-1.38889E-6 0.1034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5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10247 L -4.44444E-6 -3.7037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2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4.93827E-6 L -4.16667E-6 0.08148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93827E-6 L -4.72222E-6 0.08148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83" grpId="0"/>
      <p:bldP spid="83" grpId="1"/>
      <p:bldP spid="84" grpId="0"/>
      <p:bldP spid="84" grpId="1"/>
      <p:bldP spid="86" grpId="0"/>
      <p:bldP spid="86" grpId="1"/>
      <p:bldP spid="91" grpId="0"/>
      <p:bldP spid="92" grpId="0"/>
      <p:bldP spid="92" grpId="1"/>
      <p:bldP spid="92" grpId="2"/>
      <p:bldP spid="93" grpId="0"/>
      <p:bldP spid="93" grpId="1"/>
      <p:bldP spid="93" grpId="2"/>
      <p:bldP spid="96" grpId="0"/>
      <p:bldP spid="96" grpId="1"/>
      <p:bldP spid="96" grpId="2"/>
      <p:bldP spid="97" grpId="0"/>
      <p:bldP spid="97" grpId="1"/>
      <p:bldP spid="97" grpId="2"/>
      <p:bldP spid="99" grpId="0"/>
      <p:bldP spid="9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AF25-25E6-42D7-8C15-15BD3292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 dirty="0"/>
              <a:t>TSX weird machines that compute with time</a:t>
            </a:r>
            <a:r>
              <a:rPr lang="en-US" baseline="30000" dirty="0"/>
              <a:t>[3]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CBFBB-1C1F-44D9-ADE3-812BC5044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2E80F52-5D5D-4003-898C-D888899F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4670" y="1531300"/>
            <a:ext cx="5031505" cy="3306300"/>
          </a:xfrm>
        </p:spPr>
        <p:txBody>
          <a:bodyPr anchor="ctr"/>
          <a:lstStyle/>
          <a:p>
            <a:r>
              <a:rPr lang="en-US" dirty="0"/>
              <a:t>Compute on </a:t>
            </a:r>
            <a:r>
              <a:rPr lang="en-US" dirty="0">
                <a:solidFill>
                  <a:schemeClr val="tx1"/>
                </a:solidFill>
              </a:rPr>
              <a:t>cache states (</a:t>
            </a:r>
            <a:r>
              <a:rPr lang="el-GR" dirty="0">
                <a:solidFill>
                  <a:schemeClr val="tx1"/>
                </a:solidFill>
              </a:rPr>
              <a:t>μ</a:t>
            </a:r>
            <a:r>
              <a:rPr lang="en-US" dirty="0">
                <a:solidFill>
                  <a:schemeClr val="tx1"/>
                </a:solidFill>
              </a:rPr>
              <a:t>Arch)</a:t>
            </a:r>
          </a:p>
          <a:p>
            <a:r>
              <a:rPr lang="en-US" dirty="0">
                <a:solidFill>
                  <a:schemeClr val="tx1"/>
                </a:solidFill>
              </a:rPr>
              <a:t>Not visible </a:t>
            </a:r>
            <a:r>
              <a:rPr lang="en-US" dirty="0"/>
              <a:t>in architectural states!</a:t>
            </a:r>
          </a:p>
          <a:p>
            <a:r>
              <a:rPr lang="en-US" dirty="0"/>
              <a:t>Gates: </a:t>
            </a:r>
            <a:r>
              <a:rPr lang="en-US" dirty="0">
                <a:latin typeface="Consolas" panose="020B0609020204030204" pitchFamily="49" charset="0"/>
              </a:rPr>
              <a:t>Assign, AND, OR, XOR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ECD28-F417-4C33-87A6-84AE3E50FD5F}"/>
              </a:ext>
            </a:extLst>
          </p:cNvPr>
          <p:cNvSpPr txBox="1"/>
          <p:nvPr/>
        </p:nvSpPr>
        <p:spPr>
          <a:xfrm>
            <a:off x="1" y="4867415"/>
            <a:ext cx="8848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ato" panose="020B0604020202020204" charset="0"/>
              </a:rPr>
              <a:t>[3] D. </a:t>
            </a:r>
            <a:r>
              <a:rPr lang="en-US" sz="1000" dirty="0" err="1">
                <a:latin typeface="Lato" panose="020B0604020202020204" charset="0"/>
              </a:rPr>
              <a:t>Evtyushkin</a:t>
            </a:r>
            <a:r>
              <a:rPr lang="en-US" sz="1000" dirty="0">
                <a:latin typeface="Lato" panose="020B0604020202020204" charset="0"/>
              </a:rPr>
              <a:t> et al., “Computing with time: Microarchitectural weird machines” (ASPLOS 2021)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7CE240-A197-471C-A3AD-192FBD6945BD}"/>
              </a:ext>
            </a:extLst>
          </p:cNvPr>
          <p:cNvSpPr/>
          <p:nvPr/>
        </p:nvSpPr>
        <p:spPr>
          <a:xfrm>
            <a:off x="1102841" y="2747329"/>
            <a:ext cx="2066667" cy="874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B0604020202020204" charset="0"/>
              </a:rPr>
              <a:t>TSX Weird Gate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BCB77D-A85C-4803-9B01-556A48144067}"/>
              </a:ext>
            </a:extLst>
          </p:cNvPr>
          <p:cNvCxnSpPr/>
          <p:nvPr/>
        </p:nvCxnSpPr>
        <p:spPr>
          <a:xfrm flipV="1">
            <a:off x="1584754" y="2153165"/>
            <a:ext cx="0" cy="5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25CA06-E081-4B05-B322-7802FE9882B4}"/>
              </a:ext>
            </a:extLst>
          </p:cNvPr>
          <p:cNvCxnSpPr/>
          <p:nvPr/>
        </p:nvCxnSpPr>
        <p:spPr>
          <a:xfrm flipV="1">
            <a:off x="2697480" y="2153165"/>
            <a:ext cx="0" cy="5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E341B7-904A-4BD7-B874-8A739C7FC996}"/>
              </a:ext>
            </a:extLst>
          </p:cNvPr>
          <p:cNvSpPr txBox="1"/>
          <p:nvPr/>
        </p:nvSpPr>
        <p:spPr>
          <a:xfrm>
            <a:off x="1128173" y="1647879"/>
            <a:ext cx="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Input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Lato" panose="020B0604020202020204" charset="0"/>
              </a:rPr>
              <a:t> in cache?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7F82D5-DFCD-420D-8AF0-241042276A49}"/>
              </a:ext>
            </a:extLst>
          </p:cNvPr>
          <p:cNvSpPr txBox="1"/>
          <p:nvPr/>
        </p:nvSpPr>
        <p:spPr>
          <a:xfrm>
            <a:off x="2244914" y="1629945"/>
            <a:ext cx="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Input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Lato" panose="020B0604020202020204" charset="0"/>
              </a:rPr>
              <a:t> in cache?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E274CB-A75C-44DF-8AC7-945F011B9837}"/>
              </a:ext>
            </a:extLst>
          </p:cNvPr>
          <p:cNvCxnSpPr/>
          <p:nvPr/>
        </p:nvCxnSpPr>
        <p:spPr>
          <a:xfrm flipV="1">
            <a:off x="2136174" y="3621570"/>
            <a:ext cx="0" cy="5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0B2B9F-4D2C-48C8-9ECB-14C1574E81D8}"/>
              </a:ext>
            </a:extLst>
          </p:cNvPr>
          <p:cNvSpPr txBox="1"/>
          <p:nvPr/>
        </p:nvSpPr>
        <p:spPr>
          <a:xfrm>
            <a:off x="1376838" y="4215734"/>
            <a:ext cx="151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Fetch output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latin typeface="Lato" panose="020B0604020202020204" charset="0"/>
              </a:rPr>
              <a:t> into cache?</a:t>
            </a:r>
          </a:p>
        </p:txBody>
      </p:sp>
    </p:spTree>
    <p:extLst>
      <p:ext uri="{BB962C8B-B14F-4D97-AF65-F5344CB8AC3E}">
        <p14:creationId xmlns:p14="http://schemas.microsoft.com/office/powerpoint/2010/main" val="8015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CBFBB-1C1F-44D9-ADE3-812BC5044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01A0F328-1446-4D93-B397-81151CB0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75" y="780125"/>
            <a:ext cx="8000400" cy="535200"/>
          </a:xfrm>
        </p:spPr>
        <p:txBody>
          <a:bodyPr wrap="none"/>
          <a:lstStyle/>
          <a:p>
            <a:r>
              <a:rPr lang="en-US" dirty="0"/>
              <a:t>TSX weird machines that compute with time</a:t>
            </a:r>
            <a:r>
              <a:rPr lang="en-US" baseline="30000" dirty="0"/>
              <a:t>[3]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D0D69CC-0E14-49DE-B309-3DA9AE2EA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4670" y="1531300"/>
            <a:ext cx="5031505" cy="3306300"/>
          </a:xfrm>
        </p:spPr>
        <p:txBody>
          <a:bodyPr anchor="ctr"/>
          <a:lstStyle/>
          <a:p>
            <a:pPr marL="11430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Limitations</a:t>
            </a:r>
          </a:p>
          <a:p>
            <a:r>
              <a:rPr lang="en-US" dirty="0"/>
              <a:t>TSX instructions are easy to detect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Vulnerable to static analysis!</a:t>
            </a:r>
          </a:p>
          <a:p>
            <a:r>
              <a:rPr lang="en-US" dirty="0"/>
              <a:t>Limited to some Intel CPUs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3"/>
                </a:solidFill>
              </a:rPr>
              <a:t>AMD and ARM CPUs are not supported!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7C3825-EE47-47D0-9C0C-B943AFBC7842}"/>
              </a:ext>
            </a:extLst>
          </p:cNvPr>
          <p:cNvSpPr txBox="1"/>
          <p:nvPr/>
        </p:nvSpPr>
        <p:spPr>
          <a:xfrm>
            <a:off x="1" y="4867415"/>
            <a:ext cx="8848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ato" panose="020B0604020202020204" charset="0"/>
              </a:rPr>
              <a:t>[3] D. </a:t>
            </a:r>
            <a:r>
              <a:rPr lang="en-US" sz="1000" dirty="0" err="1">
                <a:latin typeface="Lato" panose="020B0604020202020204" charset="0"/>
              </a:rPr>
              <a:t>Evtyushkin</a:t>
            </a:r>
            <a:r>
              <a:rPr lang="en-US" sz="1000" dirty="0">
                <a:latin typeface="Lato" panose="020B0604020202020204" charset="0"/>
              </a:rPr>
              <a:t> et al., “Computing with time: Microarchitectural weird machines” (ASPLOS 2021)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0830DF-4FC5-43EF-B69E-EA7025F44196}"/>
              </a:ext>
            </a:extLst>
          </p:cNvPr>
          <p:cNvSpPr/>
          <p:nvPr/>
        </p:nvSpPr>
        <p:spPr>
          <a:xfrm>
            <a:off x="1102841" y="2747329"/>
            <a:ext cx="2066667" cy="874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B0604020202020204" charset="0"/>
              </a:rPr>
              <a:t>TSX Weird Gate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11BA3C-D631-431B-817A-776747474539}"/>
              </a:ext>
            </a:extLst>
          </p:cNvPr>
          <p:cNvCxnSpPr/>
          <p:nvPr/>
        </p:nvCxnSpPr>
        <p:spPr>
          <a:xfrm flipV="1">
            <a:off x="1584754" y="2153165"/>
            <a:ext cx="0" cy="5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ABEFE7-F8F6-4091-A61B-48714B75C26C}"/>
              </a:ext>
            </a:extLst>
          </p:cNvPr>
          <p:cNvCxnSpPr/>
          <p:nvPr/>
        </p:nvCxnSpPr>
        <p:spPr>
          <a:xfrm flipV="1">
            <a:off x="2697480" y="2153165"/>
            <a:ext cx="0" cy="5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E2CA45-307E-4493-B8A4-2D426FD7E783}"/>
              </a:ext>
            </a:extLst>
          </p:cNvPr>
          <p:cNvSpPr txBox="1"/>
          <p:nvPr/>
        </p:nvSpPr>
        <p:spPr>
          <a:xfrm>
            <a:off x="1128173" y="1647879"/>
            <a:ext cx="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Input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Lato" panose="020B0604020202020204" charset="0"/>
              </a:rPr>
              <a:t> in cache?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D04EDF-3F69-4097-9F5B-2EA757DB907B}"/>
              </a:ext>
            </a:extLst>
          </p:cNvPr>
          <p:cNvSpPr txBox="1"/>
          <p:nvPr/>
        </p:nvSpPr>
        <p:spPr>
          <a:xfrm>
            <a:off x="2244914" y="1629945"/>
            <a:ext cx="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Input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Lato" panose="020B0604020202020204" charset="0"/>
              </a:rPr>
              <a:t> in cache?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8CA2EE-C9D1-4DD9-98C0-60FCD63B2F8A}"/>
              </a:ext>
            </a:extLst>
          </p:cNvPr>
          <p:cNvCxnSpPr/>
          <p:nvPr/>
        </p:nvCxnSpPr>
        <p:spPr>
          <a:xfrm flipV="1">
            <a:off x="2136174" y="3621570"/>
            <a:ext cx="0" cy="59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DFD3EA-000A-4AE1-869B-B2D30F44EC41}"/>
              </a:ext>
            </a:extLst>
          </p:cNvPr>
          <p:cNvSpPr txBox="1"/>
          <p:nvPr/>
        </p:nvSpPr>
        <p:spPr>
          <a:xfrm>
            <a:off x="1376838" y="4215734"/>
            <a:ext cx="151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Fetch output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latin typeface="Lato" panose="020B0604020202020204" charset="0"/>
              </a:rPr>
              <a:t> into cache?</a:t>
            </a:r>
          </a:p>
        </p:txBody>
      </p:sp>
    </p:spTree>
    <p:extLst>
      <p:ext uri="{BB962C8B-B14F-4D97-AF65-F5344CB8AC3E}">
        <p14:creationId xmlns:p14="http://schemas.microsoft.com/office/powerpoint/2010/main" val="1929449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FE3E-EA11-42FE-8A8E-9137AFDFF6DD}"/>
              </a:ext>
            </a:extLst>
          </p:cNvPr>
          <p:cNvSpPr/>
          <p:nvPr/>
        </p:nvSpPr>
        <p:spPr>
          <a:xfrm>
            <a:off x="535775" y="1531300"/>
            <a:ext cx="3766350" cy="3306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Lato" panose="020B0604020202020204" charset="0"/>
              </a:rPr>
              <a:t>Transient weird machine (WM)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CBFBB-1C1F-44D9-ADE3-812BC5044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01A0F328-1446-4D93-B397-81151CB0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75" y="780125"/>
            <a:ext cx="8000400" cy="535200"/>
          </a:xfrm>
        </p:spPr>
        <p:txBody>
          <a:bodyPr wrap="none"/>
          <a:lstStyle/>
          <a:p>
            <a:r>
              <a:rPr lang="en-US" dirty="0"/>
              <a:t>Our work: generalize TSX WM to </a:t>
            </a:r>
            <a:r>
              <a:rPr lang="en-US" dirty="0">
                <a:solidFill>
                  <a:schemeClr val="tx1"/>
                </a:solidFill>
              </a:rPr>
              <a:t>Transient WM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23566-3652-412F-A7A8-05538FAD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2289" y="1531300"/>
            <a:ext cx="4143886" cy="3306300"/>
          </a:xfrm>
        </p:spPr>
        <p:txBody>
          <a:bodyPr/>
          <a:lstStyle/>
          <a:p>
            <a:r>
              <a:rPr lang="en-US" dirty="0"/>
              <a:t>TSX → </a:t>
            </a:r>
            <a:r>
              <a:rPr lang="en-US" dirty="0">
                <a:solidFill>
                  <a:schemeClr val="tx1"/>
                </a:solidFill>
              </a:rPr>
              <a:t>any transient execution primitive!</a:t>
            </a:r>
          </a:p>
          <a:p>
            <a:pPr lvl="1"/>
            <a:r>
              <a:rPr lang="en-US" dirty="0"/>
              <a:t>Prevent static analysis</a:t>
            </a:r>
          </a:p>
          <a:p>
            <a:pPr lvl="1"/>
            <a:r>
              <a:rPr lang="en-US" dirty="0"/>
              <a:t>Support AMD, ARM, and Intel CPUs</a:t>
            </a:r>
          </a:p>
          <a:p>
            <a:pPr lvl="1"/>
            <a:r>
              <a:rPr lang="en-US" dirty="0"/>
              <a:t>95~99% accuracy on all CPUs</a:t>
            </a:r>
          </a:p>
          <a:p>
            <a:r>
              <a:rPr lang="en-US" dirty="0"/>
              <a:t>New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gate</a:t>
            </a:r>
            <a:r>
              <a:rPr lang="en-US" dirty="0"/>
              <a:t> design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Idea</a:t>
            </a:r>
            <a:r>
              <a:rPr lang="en-US" dirty="0"/>
              <a:t>: </a:t>
            </a:r>
            <a:r>
              <a:rPr lang="en-US" dirty="0">
                <a:solidFill>
                  <a:schemeClr val="accent3"/>
                </a:solidFill>
              </a:rPr>
              <a:t>cache state</a:t>
            </a:r>
            <a:r>
              <a:rPr lang="en-US" dirty="0"/>
              <a:t> controls the length of transient execution</a:t>
            </a:r>
          </a:p>
          <a:p>
            <a:pPr lvl="1"/>
            <a:r>
              <a:rPr lang="en-US" dirty="0">
                <a:latin typeface="Lato" panose="020B0604020202020204" charset="0"/>
                <a:ea typeface="MS PGothic" panose="020B0600070205080204" pitchFamily="34" charset="-128"/>
              </a:rPr>
              <a:t>Leads to a ≈7X faster </a:t>
            </a:r>
            <a:r>
              <a:rPr lang="en-US" dirty="0">
                <a:latin typeface="Consolas" panose="020B0609020204030204" pitchFamily="49" charset="0"/>
                <a:ea typeface="MS PGothic" panose="020B0600070205080204" pitchFamily="34" charset="-128"/>
              </a:rPr>
              <a:t>XOR</a:t>
            </a:r>
            <a:r>
              <a:rPr lang="en-US" dirty="0">
                <a:latin typeface="Lato" panose="020B0604020202020204" charset="0"/>
                <a:ea typeface="MS PGothic" panose="020B0600070205080204" pitchFamily="34" charset="-128"/>
              </a:rPr>
              <a:t> gate</a:t>
            </a:r>
            <a:endParaRPr lang="en-US" dirty="0">
              <a:latin typeface="Lato" panose="020B060402020202020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1B2874-4396-43FE-90A3-72CEB681C17F}"/>
              </a:ext>
            </a:extLst>
          </p:cNvPr>
          <p:cNvSpPr/>
          <p:nvPr/>
        </p:nvSpPr>
        <p:spPr>
          <a:xfrm>
            <a:off x="669925" y="1612899"/>
            <a:ext cx="1720850" cy="268922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Lato" panose="020B0604020202020204" charset="0"/>
              </a:rPr>
              <a:t>Transient execution primitives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3656-91AA-4A44-9922-C8A86967F7C7}"/>
              </a:ext>
            </a:extLst>
          </p:cNvPr>
          <p:cNvSpPr txBox="1"/>
          <p:nvPr/>
        </p:nvSpPr>
        <p:spPr>
          <a:xfrm>
            <a:off x="946150" y="1830486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" panose="020B0604020202020204" charset="0"/>
              </a:rPr>
              <a:t>TSX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25A936-9999-4DCD-8388-21B9158BF787}"/>
              </a:ext>
            </a:extLst>
          </p:cNvPr>
          <p:cNvGrpSpPr/>
          <p:nvPr/>
        </p:nvGrpSpPr>
        <p:grpSpPr>
          <a:xfrm>
            <a:off x="760089" y="2257308"/>
            <a:ext cx="1519754" cy="1208161"/>
            <a:chOff x="760089" y="2257308"/>
            <a:chExt cx="1519754" cy="120816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90DA1FE-ACB0-412E-8A1E-B8F4BD81E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089" y="2974918"/>
              <a:ext cx="619771" cy="49055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9C2D1D5-67D6-4079-BEE4-FF97B933B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648" y="2257308"/>
              <a:ext cx="385154" cy="6288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8703C2-F064-4EE0-A737-91BBEB279C5A}"/>
                </a:ext>
              </a:extLst>
            </p:cNvPr>
            <p:cNvSpPr txBox="1"/>
            <p:nvPr/>
          </p:nvSpPr>
          <p:spPr>
            <a:xfrm>
              <a:off x="1264821" y="2374940"/>
              <a:ext cx="1015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Lato" panose="020B0604020202020204" charset="0"/>
                </a:rPr>
                <a:t>Meltdown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B517FB-CD78-4960-8476-526E99AB9407}"/>
                </a:ext>
              </a:extLst>
            </p:cNvPr>
            <p:cNvSpPr txBox="1"/>
            <p:nvPr/>
          </p:nvSpPr>
          <p:spPr>
            <a:xfrm>
              <a:off x="1348110" y="3009732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>
                  <a:latin typeface="Lato" panose="020B0604020202020204" charset="0"/>
                </a:rPr>
                <a:t>Spectre</a:t>
              </a:r>
              <a:endParaRPr lang="en-US" b="1" dirty="0">
                <a:latin typeface="Lato" panose="020B0604020202020204" charset="0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DCC8AA-95EE-4D8F-963C-FA42CEA02393}"/>
              </a:ext>
            </a:extLst>
          </p:cNvPr>
          <p:cNvSpPr/>
          <p:nvPr/>
        </p:nvSpPr>
        <p:spPr>
          <a:xfrm>
            <a:off x="2600326" y="1612899"/>
            <a:ext cx="1603374" cy="5931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CC9B00"/>
                </a:solidFill>
                <a:latin typeface="Lato" panose="020B0604020202020204" charset="0"/>
              </a:rPr>
              <a:t>Side channel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ABD325-D7F7-4CD8-A203-7FBD65845DCE}"/>
              </a:ext>
            </a:extLst>
          </p:cNvPr>
          <p:cNvSpPr txBox="1"/>
          <p:nvPr/>
        </p:nvSpPr>
        <p:spPr>
          <a:xfrm>
            <a:off x="2600197" y="1664774"/>
            <a:ext cx="160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" panose="020B0604020202020204" charset="0"/>
              </a:rPr>
              <a:t>Cache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6F1EC17-D821-4BA3-B007-3F085117A671}"/>
              </a:ext>
            </a:extLst>
          </p:cNvPr>
          <p:cNvSpPr/>
          <p:nvPr/>
        </p:nvSpPr>
        <p:spPr>
          <a:xfrm>
            <a:off x="2600197" y="2334560"/>
            <a:ext cx="1603374" cy="1967563"/>
          </a:xfrm>
          <a:prstGeom prst="roundRect">
            <a:avLst/>
          </a:prstGeom>
          <a:noFill/>
          <a:ln>
            <a:solidFill>
              <a:schemeClr val="accent4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accent4">
                    <a:lumMod val="25000"/>
                  </a:schemeClr>
                </a:solidFill>
                <a:latin typeface="Lato" panose="020B0604020202020204" charset="0"/>
              </a:rPr>
              <a:t>Weird gates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68931B-71CE-445D-B7DE-F4AF2D7F45F0}"/>
              </a:ext>
            </a:extLst>
          </p:cNvPr>
          <p:cNvSpPr txBox="1"/>
          <p:nvPr/>
        </p:nvSpPr>
        <p:spPr>
          <a:xfrm>
            <a:off x="2600068" y="2414133"/>
            <a:ext cx="160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Assign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D9E329-02E3-470F-B30A-E1258143FA32}"/>
              </a:ext>
            </a:extLst>
          </p:cNvPr>
          <p:cNvSpPr txBox="1"/>
          <p:nvPr/>
        </p:nvSpPr>
        <p:spPr>
          <a:xfrm>
            <a:off x="2600068" y="2721910"/>
            <a:ext cx="160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C311F9-E2AA-46A8-ACC4-7787544E518F}"/>
              </a:ext>
            </a:extLst>
          </p:cNvPr>
          <p:cNvSpPr txBox="1"/>
          <p:nvPr/>
        </p:nvSpPr>
        <p:spPr>
          <a:xfrm>
            <a:off x="2599938" y="3029687"/>
            <a:ext cx="160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89C375-FFC2-4D2A-B5ED-410CAE76F42D}"/>
              </a:ext>
            </a:extLst>
          </p:cNvPr>
          <p:cNvSpPr txBox="1"/>
          <p:nvPr/>
        </p:nvSpPr>
        <p:spPr>
          <a:xfrm>
            <a:off x="2599678" y="3337464"/>
            <a:ext cx="160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XOR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97E1B-DA4D-41BA-8048-636259CD4515}"/>
              </a:ext>
            </a:extLst>
          </p:cNvPr>
          <p:cNvSpPr txBox="1"/>
          <p:nvPr/>
        </p:nvSpPr>
        <p:spPr>
          <a:xfrm>
            <a:off x="2599158" y="3645241"/>
            <a:ext cx="160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4DE49-BAF6-4048-88E1-AC3F55447C51}"/>
              </a:ext>
            </a:extLst>
          </p:cNvPr>
          <p:cNvSpPr txBox="1"/>
          <p:nvPr/>
        </p:nvSpPr>
        <p:spPr>
          <a:xfrm>
            <a:off x="2018537" y="3569163"/>
            <a:ext cx="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①</a:t>
            </a:r>
            <a:endParaRPr lang="en-US" b="1" dirty="0">
              <a:solidFill>
                <a:srgbClr val="FF0000"/>
              </a:solidFill>
              <a:latin typeface="Lato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9F8F4E-97C1-427F-83E1-98BC92D3BA7B}"/>
              </a:ext>
            </a:extLst>
          </p:cNvPr>
          <p:cNvSpPr txBox="1"/>
          <p:nvPr/>
        </p:nvSpPr>
        <p:spPr>
          <a:xfrm>
            <a:off x="3669459" y="2414133"/>
            <a:ext cx="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②</a:t>
            </a:r>
            <a:endParaRPr lang="en-US" b="1" dirty="0">
              <a:solidFill>
                <a:srgbClr val="FF0000"/>
              </a:solidFill>
              <a:latin typeface="Lato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366D22-D303-451E-9EC9-C3CD019104C9}"/>
              </a:ext>
            </a:extLst>
          </p:cNvPr>
          <p:cNvSpPr txBox="1"/>
          <p:nvPr/>
        </p:nvSpPr>
        <p:spPr>
          <a:xfrm>
            <a:off x="3504359" y="3645240"/>
            <a:ext cx="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③</a:t>
            </a:r>
            <a:endParaRPr lang="en-US" b="1" dirty="0">
              <a:solidFill>
                <a:srgbClr val="FF0000"/>
              </a:solidFill>
              <a:latin typeface="Lato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161B48-3D81-4617-B06D-6F864643EC92}"/>
              </a:ext>
            </a:extLst>
          </p:cNvPr>
          <p:cNvSpPr txBox="1"/>
          <p:nvPr/>
        </p:nvSpPr>
        <p:spPr>
          <a:xfrm>
            <a:off x="7910259" y="3193553"/>
            <a:ext cx="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④</a:t>
            </a:r>
            <a:endParaRPr lang="en-US" b="1" dirty="0">
              <a:solidFill>
                <a:srgbClr val="FF0000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7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1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89BD-32DE-470A-8B2B-4B993DE8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transient execution?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F4884-6CDC-477A-AEDE-B75E093D31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AE9BA-293D-4626-8C98-80B8FE88E639}"/>
              </a:ext>
            </a:extLst>
          </p:cNvPr>
          <p:cNvSpPr txBox="1"/>
          <p:nvPr/>
        </p:nvSpPr>
        <p:spPr>
          <a:xfrm>
            <a:off x="3029670" y="2332665"/>
            <a:ext cx="3012610" cy="1631216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44444"/>
                </a:solidFill>
                <a:latin typeface="Consolas" panose="020B0609020204030204" pitchFamily="49" charset="0"/>
              </a:rPr>
              <a:t>clflush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TSX {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    AX /=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    X[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FA4D4-7EDD-4916-948E-2E38C1CEB2AE}"/>
              </a:ext>
            </a:extLst>
          </p:cNvPr>
          <p:cNvGrpSpPr/>
          <p:nvPr/>
        </p:nvGrpSpPr>
        <p:grpSpPr>
          <a:xfrm>
            <a:off x="6700537" y="3028416"/>
            <a:ext cx="1204781" cy="691444"/>
            <a:chOff x="4383558" y="2016736"/>
            <a:chExt cx="1204781" cy="69144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1281E51-449F-47DC-B27E-FA795F5A6FF3}"/>
                </a:ext>
              </a:extLst>
            </p:cNvPr>
            <p:cNvSpPr/>
            <p:nvPr/>
          </p:nvSpPr>
          <p:spPr>
            <a:xfrm>
              <a:off x="4383558" y="2016736"/>
              <a:ext cx="1204781" cy="41858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A4DD8C-13A4-4D25-B693-FF49DDF32959}"/>
                </a:ext>
              </a:extLst>
            </p:cNvPr>
            <p:cNvSpPr txBox="1"/>
            <p:nvPr/>
          </p:nvSpPr>
          <p:spPr>
            <a:xfrm>
              <a:off x="4383576" y="2400403"/>
              <a:ext cx="1204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" panose="020B0604020202020204" charset="0"/>
                </a:rPr>
                <a:t>Cache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E867D8-AA52-41D6-AF9E-2BD52FCE524A}"/>
              </a:ext>
            </a:extLst>
          </p:cNvPr>
          <p:cNvSpPr txBox="1"/>
          <p:nvPr/>
        </p:nvSpPr>
        <p:spPr>
          <a:xfrm>
            <a:off x="2416175" y="2372271"/>
            <a:ext cx="64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PC 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74FD4-CB2C-4B65-9993-688594165228}"/>
              </a:ext>
            </a:extLst>
          </p:cNvPr>
          <p:cNvSpPr txBox="1"/>
          <p:nvPr/>
        </p:nvSpPr>
        <p:spPr>
          <a:xfrm>
            <a:off x="1444625" y="3018956"/>
            <a:ext cx="1127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(Waiting…)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FA769-7D6B-47BA-A28A-599CED453A66}"/>
              </a:ext>
            </a:extLst>
          </p:cNvPr>
          <p:cNvSpPr txBox="1"/>
          <p:nvPr/>
        </p:nvSpPr>
        <p:spPr>
          <a:xfrm>
            <a:off x="1352551" y="329218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(Speculative)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C90DD-B628-49E2-8648-ECEB1E6863B4}"/>
              </a:ext>
            </a:extLst>
          </p:cNvPr>
          <p:cNvSpPr txBox="1"/>
          <p:nvPr/>
        </p:nvSpPr>
        <p:spPr>
          <a:xfrm>
            <a:off x="7080506" y="2644295"/>
            <a:ext cx="44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ato" panose="020B0604020202020204" charset="0"/>
              </a:rPr>
              <a:t>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D0F22-5FFA-408B-9329-A88FAF723930}"/>
              </a:ext>
            </a:extLst>
          </p:cNvPr>
          <p:cNvCxnSpPr/>
          <p:nvPr/>
        </p:nvCxnSpPr>
        <p:spPr>
          <a:xfrm>
            <a:off x="3586162" y="3450432"/>
            <a:ext cx="1400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0592A0-DCB0-4E54-A465-9D03C0F9EE8F}"/>
              </a:ext>
            </a:extLst>
          </p:cNvPr>
          <p:cNvSpPr txBox="1"/>
          <p:nvPr/>
        </p:nvSpPr>
        <p:spPr>
          <a:xfrm>
            <a:off x="4695825" y="2999906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" panose="020B0604020202020204" charset="0"/>
              </a:rPr>
              <a:t>DIV by 0!!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160F8-E7B1-4AD6-A3EF-D4DA98E43B04}"/>
              </a:ext>
            </a:extLst>
          </p:cNvPr>
          <p:cNvSpPr txBox="1"/>
          <p:nvPr/>
        </p:nvSpPr>
        <p:spPr>
          <a:xfrm>
            <a:off x="3029670" y="3965608"/>
            <a:ext cx="3012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▲ Transient execution (TSX)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B88F8-EFF1-447D-B935-5547C47A822F}"/>
              </a:ext>
            </a:extLst>
          </p:cNvPr>
          <p:cNvSpPr txBox="1"/>
          <p:nvPr/>
        </p:nvSpPr>
        <p:spPr>
          <a:xfrm>
            <a:off x="6735089" y="3599965"/>
            <a:ext cx="113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(Modified!!)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4B30B-0C79-47E2-BF00-EB7E4E6D9ECF}"/>
              </a:ext>
            </a:extLst>
          </p:cNvPr>
          <p:cNvSpPr txBox="1"/>
          <p:nvPr/>
        </p:nvSpPr>
        <p:spPr>
          <a:xfrm>
            <a:off x="187325" y="3540072"/>
            <a:ext cx="238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Transient execution begins!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5282D-3BC1-4CC1-A786-2496534133FE}"/>
              </a:ext>
            </a:extLst>
          </p:cNvPr>
          <p:cNvSpPr txBox="1"/>
          <p:nvPr/>
        </p:nvSpPr>
        <p:spPr>
          <a:xfrm>
            <a:off x="4986337" y="3322178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Lato" panose="020B0604020202020204" charset="0"/>
              </a:rPr>
              <a:t>Transient execution ends!</a:t>
            </a:r>
          </a:p>
        </p:txBody>
      </p:sp>
    </p:spTree>
    <p:extLst>
      <p:ext uri="{BB962C8B-B14F-4D97-AF65-F5344CB8AC3E}">
        <p14:creationId xmlns:p14="http://schemas.microsoft.com/office/powerpoint/2010/main" val="296065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6.17284E-7 L 4.44444E-6 0.1271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12716 L 4.44444E-6 0.1790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19753E-6 L -1.11111E-6 0.0867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/>
      <p:bldP spid="10" grpId="4"/>
      <p:bldP spid="10" grpId="5"/>
      <p:bldP spid="10" grpId="6"/>
      <p:bldP spid="10" grpId="7"/>
      <p:bldP spid="12" grpId="0"/>
      <p:bldP spid="12" grpId="1"/>
      <p:bldP spid="14" grpId="0"/>
      <p:bldP spid="14" grpId="1"/>
      <p:bldP spid="15" grpId="0"/>
      <p:bldP spid="15" grpId="1"/>
      <p:bldP spid="18" grpId="0"/>
      <p:bldP spid="20" grpId="0"/>
      <p:bldP spid="3" grpId="0"/>
      <p:bldP spid="3" grpId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89BD-32DE-470A-8B2B-4B993DE8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TSX WM to other primitives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F4884-6CDC-477A-AEDE-B75E093D31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AE9BA-293D-4626-8C98-80B8FE88E639}"/>
              </a:ext>
            </a:extLst>
          </p:cNvPr>
          <p:cNvSpPr txBox="1"/>
          <p:nvPr/>
        </p:nvSpPr>
        <p:spPr>
          <a:xfrm>
            <a:off x="535775" y="2332665"/>
            <a:ext cx="3012610" cy="1631216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44444"/>
                </a:solidFill>
                <a:latin typeface="Consolas" panose="020B0609020204030204" pitchFamily="49" charset="0"/>
              </a:rPr>
              <a:t>clflush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TSX {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    AX /=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    X[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160F8-E7B1-4AD6-A3EF-D4DA98E43B04}"/>
              </a:ext>
            </a:extLst>
          </p:cNvPr>
          <p:cNvSpPr txBox="1"/>
          <p:nvPr/>
        </p:nvSpPr>
        <p:spPr>
          <a:xfrm>
            <a:off x="535775" y="3965608"/>
            <a:ext cx="3012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▲ Transient execution (TSX)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EDD24A-CEFD-4529-92E2-D00036E0DAC4}"/>
              </a:ext>
            </a:extLst>
          </p:cNvPr>
          <p:cNvSpPr txBox="1"/>
          <p:nvPr/>
        </p:nvSpPr>
        <p:spPr>
          <a:xfrm>
            <a:off x="5394264" y="1453983"/>
            <a:ext cx="3012610" cy="3170099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    SIGFPE {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goto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 EXIT;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    }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444444"/>
                </a:solidFill>
                <a:latin typeface="Consolas" panose="020B0609020204030204" pitchFamily="49" charset="0"/>
              </a:rPr>
              <a:t>clflush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(X);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AX /=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X[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EXIT</a:t>
            </a:r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444444"/>
                </a:solidFill>
                <a:latin typeface="Consolas" panose="020B0609020204030204" pitchFamily="49" charset="0"/>
              </a:rPr>
              <a:t>    …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DCD565-C014-4099-8A6F-C23ABF42BC61}"/>
              </a:ext>
            </a:extLst>
          </p:cNvPr>
          <p:cNvSpPr txBox="1"/>
          <p:nvPr/>
        </p:nvSpPr>
        <p:spPr>
          <a:xfrm>
            <a:off x="5394264" y="4618107"/>
            <a:ext cx="3012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B0604020202020204" charset="0"/>
              </a:rPr>
              <a:t>▲ Transient execution (Meltdown)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FA46F1-CB2B-4B9E-A0A4-38BA885707F9}"/>
              </a:ext>
            </a:extLst>
          </p:cNvPr>
          <p:cNvCxnSpPr/>
          <p:nvPr/>
        </p:nvCxnSpPr>
        <p:spPr>
          <a:xfrm>
            <a:off x="3664744" y="3150390"/>
            <a:ext cx="14930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DF5080-443D-4019-B58D-98E175F58379}"/>
              </a:ext>
            </a:extLst>
          </p:cNvPr>
          <p:cNvCxnSpPr>
            <a:cxnSpLocks/>
          </p:cNvCxnSpPr>
          <p:nvPr/>
        </p:nvCxnSpPr>
        <p:spPr>
          <a:xfrm>
            <a:off x="1150144" y="3607595"/>
            <a:ext cx="1307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358E98-7699-4775-9422-A188FF4E82BA}"/>
              </a:ext>
            </a:extLst>
          </p:cNvPr>
          <p:cNvCxnSpPr>
            <a:cxnSpLocks/>
          </p:cNvCxnSpPr>
          <p:nvPr/>
        </p:nvCxnSpPr>
        <p:spPr>
          <a:xfrm>
            <a:off x="5444270" y="3963881"/>
            <a:ext cx="1307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53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Lato" panose="020B060402020202020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1900</Words>
  <Application>Microsoft Office PowerPoint</Application>
  <PresentationFormat>On-screen Show (16:9)</PresentationFormat>
  <Paragraphs>390</Paragraphs>
  <Slides>22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Raleway</vt:lpstr>
      <vt:lpstr>Lato</vt:lpstr>
      <vt:lpstr>Courier New</vt:lpstr>
      <vt:lpstr>Arial</vt:lpstr>
      <vt:lpstr>Calibri</vt:lpstr>
      <vt:lpstr>MS PGothic</vt:lpstr>
      <vt:lpstr>Consolas</vt:lpstr>
      <vt:lpstr>Streamline</vt:lpstr>
      <vt:lpstr>The ghost is the machine: Weird machines in transient execution</vt:lpstr>
      <vt:lpstr>What are weird machines?</vt:lpstr>
      <vt:lpstr>TSX weird machines that compute with time[3]</vt:lpstr>
      <vt:lpstr>TSX weird machines that compute with time[3]</vt:lpstr>
      <vt:lpstr>TSX weird machines that compute with time[3]</vt:lpstr>
      <vt:lpstr>TSX weird machines that compute with time[3]</vt:lpstr>
      <vt:lpstr>Our work: generalize TSX WM to Transient WM</vt:lpstr>
      <vt:lpstr>What is transient execution?</vt:lpstr>
      <vt:lpstr>Generalize TSX WM to other primitives</vt:lpstr>
      <vt:lpstr>Assign: input latency controls output variable</vt:lpstr>
      <vt:lpstr>From Assign to OR &amp; AND gates</vt:lpstr>
      <vt:lpstr>How to construct a NOT gate?</vt:lpstr>
      <vt:lpstr>How to construct a NOT gate?</vt:lpstr>
      <vt:lpstr>NOT: input latency controls transient execution time</vt:lpstr>
      <vt:lpstr>Measuring accuracy and runtime</vt:lpstr>
      <vt:lpstr>Accuracy and runtime</vt:lpstr>
      <vt:lpstr>Application: program obfuscation</vt:lpstr>
      <vt:lpstr>Takeaways</vt:lpstr>
      <vt:lpstr>What is transient execution?</vt:lpstr>
      <vt:lpstr>Can Meltdown &amp; Spectre perform computations?</vt:lpstr>
      <vt:lpstr>Microarchitectural weird machines</vt:lpstr>
      <vt:lpstr>TSX gates: the Assign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ghost is the machine: Weird machines in transient execution</dc:title>
  <cp:lastModifiedBy>WANG PING-LUN</cp:lastModifiedBy>
  <cp:revision>213</cp:revision>
  <dcterms:modified xsi:type="dcterms:W3CDTF">2023-05-25T05:44:01Z</dcterms:modified>
</cp:coreProperties>
</file>