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2306945-152B-40B3-8DD3-FE25B74E86C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40080" y="256680"/>
            <a:ext cx="9071640" cy="486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just"/>
            <a:r>
              <a:rPr lang="en-US" sz="1400" b="0" strike="noStrike" spc="-1" dirty="0">
                <a:latin typeface="Arial"/>
              </a:rPr>
              <a:t>SQL — </a:t>
            </a:r>
            <a:r>
              <a:rPr lang="en-US" sz="1400" b="0" strike="noStrike" spc="-1" dirty="0" err="1">
                <a:latin typeface="Arial"/>
              </a:rPr>
              <a:t>декларативный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язык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программирования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применяемый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создания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модификации</a:t>
            </a:r>
            <a:r>
              <a:rPr lang="en-US" sz="1400" b="0" strike="noStrike" spc="-1" dirty="0">
                <a:latin typeface="Arial"/>
              </a:rPr>
              <a:t> и </a:t>
            </a:r>
            <a:r>
              <a:rPr lang="en-US" sz="1400" b="0" strike="noStrike" spc="-1" dirty="0" err="1">
                <a:latin typeface="Arial"/>
              </a:rPr>
              <a:t>управления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данными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реляционной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управляемой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соответствующей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системой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управления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базами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algn="just"/>
            <a:endParaRPr lang="en-US" sz="1400" b="0" strike="noStrike" spc="-1" dirty="0">
              <a:latin typeface="Arial"/>
            </a:endParaRPr>
          </a:p>
          <a:p>
            <a:pPr algn="just"/>
            <a:r>
              <a:rPr lang="en-US" sz="1400" b="0" strike="noStrike" spc="-1" dirty="0" err="1">
                <a:latin typeface="Arial"/>
              </a:rPr>
              <a:t>Основные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типы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запросов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их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видам</a:t>
            </a:r>
            <a:r>
              <a:rPr lang="en-US" sz="1400" b="0" strike="noStrike" spc="-1" dirty="0">
                <a:latin typeface="Arial"/>
              </a:rPr>
              <a:t>:</a:t>
            </a:r>
          </a:p>
          <a:p>
            <a:pPr algn="just"/>
            <a:r>
              <a:rPr lang="en-US" sz="1400" b="0" strike="noStrike" spc="-1" dirty="0">
                <a:latin typeface="Arial"/>
              </a:rPr>
              <a:t>1. DDL (Data definition language) – create, alter, drop. </a:t>
            </a:r>
            <a:r>
              <a:rPr lang="en-US" sz="1400" b="0" strike="noStrike" spc="-1" dirty="0" err="1">
                <a:latin typeface="Arial"/>
              </a:rPr>
              <a:t>Это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группа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операторов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определения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которая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определяет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структуру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 и </a:t>
            </a:r>
            <a:r>
              <a:rPr lang="en-US" sz="1400" b="0" strike="noStrike" spc="-1" dirty="0" err="1">
                <a:latin typeface="Arial"/>
              </a:rPr>
              <a:t>работает</a:t>
            </a:r>
            <a:r>
              <a:rPr lang="en-US" sz="1400" b="0" strike="noStrike" spc="-1" dirty="0">
                <a:latin typeface="Arial"/>
              </a:rPr>
              <a:t> с </a:t>
            </a:r>
            <a:r>
              <a:rPr lang="en-US" sz="1400" b="0" strike="noStrike" spc="-1" dirty="0" err="1">
                <a:latin typeface="Arial"/>
              </a:rPr>
              <a:t>объектами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этой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базы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algn="just"/>
            <a:r>
              <a:rPr lang="en-US" sz="1400" b="0" strike="noStrike" spc="-1" dirty="0">
                <a:latin typeface="Arial"/>
                <a:ea typeface="Noto Sans CJK SC"/>
              </a:rPr>
              <a:t>2.   DML </a:t>
            </a:r>
            <a:r>
              <a:rPr lang="en-US" sz="1400" b="0" strike="noStrike" spc="-1" dirty="0">
                <a:latin typeface="Arial"/>
              </a:rPr>
              <a:t>(Data manipulation language) – select, update, </a:t>
            </a:r>
            <a:r>
              <a:rPr lang="en-US" sz="1400" b="0" strike="noStrike" spc="-1" dirty="0" err="1">
                <a:latin typeface="Arial"/>
              </a:rPr>
              <a:t>delete,insert</a:t>
            </a:r>
            <a:r>
              <a:rPr lang="en-US" sz="1400" b="0" strike="noStrike" spc="-1" dirty="0">
                <a:latin typeface="Arial"/>
              </a:rPr>
              <a:t>. </a:t>
            </a:r>
          </a:p>
          <a:p>
            <a:pPr algn="just"/>
            <a:r>
              <a:rPr lang="en-US" sz="1400" b="0" strike="noStrike" spc="-1" dirty="0">
                <a:latin typeface="Arial"/>
                <a:ea typeface="Noto Sans CJK SC"/>
              </a:rPr>
              <a:t>3. DCL </a:t>
            </a:r>
            <a:r>
              <a:rPr lang="en-US" sz="1400" b="0" strike="noStrike" spc="-1" dirty="0">
                <a:latin typeface="Arial"/>
              </a:rPr>
              <a:t>(Data control language) – grant, revoke, deny. </a:t>
            </a:r>
            <a:r>
              <a:rPr lang="en-US" sz="1400" b="0" strike="noStrike" spc="-1" dirty="0" err="1">
                <a:latin typeface="Arial"/>
              </a:rPr>
              <a:t>Это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группа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операторов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определения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доступа</a:t>
            </a:r>
            <a:r>
              <a:rPr lang="en-US" sz="1400" b="0" strike="noStrike" spc="-1" dirty="0">
                <a:latin typeface="Arial"/>
              </a:rPr>
              <a:t> к </a:t>
            </a:r>
            <a:r>
              <a:rPr lang="en-US" sz="1400" b="0" strike="noStrike" spc="-1" dirty="0" err="1">
                <a:latin typeface="Arial"/>
              </a:rPr>
              <a:t>данным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есть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управления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разрешениями</a:t>
            </a:r>
            <a:r>
              <a:rPr lang="en-US" sz="1400" b="0" strike="noStrike" spc="-1" dirty="0">
                <a:latin typeface="Arial"/>
              </a:rPr>
              <a:t>. С </a:t>
            </a:r>
            <a:r>
              <a:rPr lang="en-US" sz="1400" b="0" strike="noStrike" spc="-1" dirty="0" err="1">
                <a:latin typeface="Arial"/>
              </a:rPr>
              <a:t>помощью</a:t>
            </a:r>
            <a:endParaRPr lang="en-US" sz="1400" b="0" strike="noStrike" spc="-1" dirty="0">
              <a:latin typeface="Arial"/>
            </a:endParaRPr>
          </a:p>
          <a:p>
            <a:pPr algn="just"/>
            <a:r>
              <a:rPr lang="en-US" sz="1400" b="0" strike="noStrike" spc="-1" dirty="0" err="1">
                <a:latin typeface="Arial"/>
              </a:rPr>
              <a:t>них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мы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можем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разрешать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запрещать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выполнение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определенных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операций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над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объектами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algn="just"/>
            <a:r>
              <a:rPr lang="en-US" sz="1400" b="0" strike="noStrike" spc="-1" dirty="0">
                <a:latin typeface="Arial"/>
                <a:ea typeface="Noto Sans CJK SC"/>
              </a:rPr>
              <a:t>4.  TCL (Transaction </a:t>
            </a:r>
            <a:r>
              <a:rPr lang="en-US" sz="1400" b="0" strike="noStrike" spc="-1" dirty="0">
                <a:latin typeface="Arial"/>
              </a:rPr>
              <a:t>control language) – begin, commit, rollback. </a:t>
            </a:r>
            <a:r>
              <a:rPr lang="en-US" sz="1400" b="0" strike="noStrike" spc="-1" dirty="0" err="1">
                <a:latin typeface="Arial"/>
              </a:rPr>
              <a:t>Это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группа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операторов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управления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транзакциями</a:t>
            </a:r>
            <a:r>
              <a:rPr lang="en-US" sz="1400" b="0" strike="noStrike" spc="-1" dirty="0">
                <a:latin typeface="Arial"/>
              </a:rPr>
              <a:t>. </a:t>
            </a:r>
            <a:r>
              <a:rPr lang="en-US" sz="1400" b="0" strike="noStrike" spc="-1" dirty="0" err="1">
                <a:latin typeface="Arial"/>
              </a:rPr>
              <a:t>Транзакция</a:t>
            </a:r>
            <a:r>
              <a:rPr lang="en-US" sz="1400" b="0" strike="noStrike" spc="-1" dirty="0">
                <a:latin typeface="Arial"/>
              </a:rPr>
              <a:t> – </a:t>
            </a:r>
            <a:r>
              <a:rPr lang="en-US" sz="1400" b="0" strike="noStrike" spc="-1" dirty="0" err="1">
                <a:latin typeface="Arial"/>
              </a:rPr>
              <a:t>это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команда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блок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команд</a:t>
            </a:r>
            <a:r>
              <a:rPr lang="en-US" sz="1400" b="0" strike="noStrike" spc="-1" dirty="0">
                <a:latin typeface="Arial"/>
              </a:rPr>
              <a:t> (</a:t>
            </a:r>
            <a:r>
              <a:rPr lang="en-US" sz="1400" b="0" strike="noStrike" spc="-1" dirty="0" err="1">
                <a:latin typeface="Arial"/>
              </a:rPr>
              <a:t>инструкций</a:t>
            </a:r>
            <a:r>
              <a:rPr lang="en-US" sz="1400" b="0" strike="noStrike" spc="-1" dirty="0">
                <a:latin typeface="Arial"/>
              </a:rPr>
              <a:t>), </a:t>
            </a:r>
            <a:r>
              <a:rPr lang="en-US" sz="1400" b="0" strike="noStrike" spc="-1" dirty="0" err="1">
                <a:latin typeface="Arial"/>
              </a:rPr>
              <a:t>которые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успешно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завершаются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как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единое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целое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при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этом</a:t>
            </a:r>
            <a:r>
              <a:rPr lang="en-US" sz="1400" b="0" strike="noStrike" spc="-1" dirty="0">
                <a:latin typeface="Arial"/>
              </a:rPr>
              <a:t> в</a:t>
            </a:r>
          </a:p>
          <a:p>
            <a:pPr algn="just"/>
            <a:r>
              <a:rPr lang="en-US" sz="1400" b="0" strike="noStrike" spc="-1" dirty="0" err="1">
                <a:latin typeface="Arial"/>
              </a:rPr>
              <a:t>базе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внесенные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изменения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фиксируются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на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постоянной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основе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отменяются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т.е</a:t>
            </a:r>
            <a:r>
              <a:rPr lang="en-US" sz="1400" b="0" strike="noStrike" spc="-1" dirty="0">
                <a:latin typeface="Arial"/>
              </a:rPr>
              <a:t>.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изменения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внесенные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любой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командой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входящей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транзакцию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будут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отменены</a:t>
            </a:r>
            <a:r>
              <a:rPr lang="en-US" sz="14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91440" y="91440"/>
            <a:ext cx="9875520" cy="548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Строковые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функции</a:t>
            </a:r>
            <a:endParaRPr lang="en-US" sz="14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btrim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удаляет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как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начале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так</a:t>
            </a:r>
            <a:r>
              <a:rPr lang="en-US" sz="1400" b="0" strike="noStrike" spc="-1" dirty="0">
                <a:latin typeface="Arial"/>
              </a:rPr>
              <a:t> и в </a:t>
            </a:r>
            <a:r>
              <a:rPr lang="en-US" sz="1400" b="0" strike="noStrike" spc="-1" dirty="0" err="1">
                <a:latin typeface="Arial"/>
              </a:rPr>
              <a:t>конце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char_length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возвращает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длину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character_length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возвращает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длину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initcap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преобразует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первую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букву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каждого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слова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верхний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регистр</a:t>
            </a:r>
            <a:r>
              <a:rPr lang="en-US" sz="1400" b="0" strike="noStrike" spc="-1" dirty="0">
                <a:latin typeface="Arial"/>
              </a:rPr>
              <a:t>, а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остальные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буквы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преобразуются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нижний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регистр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Length </a:t>
            </a:r>
            <a:r>
              <a:rPr lang="en-US" sz="1400" b="0" strike="noStrike" spc="-1" dirty="0" err="1">
                <a:latin typeface="Arial"/>
              </a:rPr>
              <a:t>возвращает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длину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выраженную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количеством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символов</a:t>
            </a:r>
            <a:endParaRPr lang="en-US" sz="14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lower </a:t>
            </a:r>
            <a:r>
              <a:rPr lang="en-US" sz="1400" b="0" strike="noStrike" spc="-1" dirty="0" err="1">
                <a:latin typeface="Arial"/>
              </a:rPr>
              <a:t>преобразует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нижний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регистр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substring PostgreSQL </a:t>
            </a:r>
            <a:r>
              <a:rPr lang="en-US" sz="1400" b="0" strike="noStrike" spc="-1" dirty="0" err="1">
                <a:latin typeface="Arial"/>
              </a:rPr>
              <a:t>позволяет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извлечь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подстроку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оператор</a:t>
            </a:r>
            <a:r>
              <a:rPr lang="en-US" sz="1400" b="0" strike="noStrike" spc="-1" dirty="0">
                <a:latin typeface="Arial"/>
              </a:rPr>
              <a:t> || </a:t>
            </a:r>
            <a:r>
              <a:rPr lang="en-US" sz="1400" b="0" strike="noStrike" spc="-1" dirty="0" err="1">
                <a:latin typeface="Arial"/>
              </a:rPr>
              <a:t>позволяет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объединять</a:t>
            </a:r>
            <a:r>
              <a:rPr lang="en-US" sz="1400" b="0" strike="noStrike" spc="-1" dirty="0">
                <a:latin typeface="Arial"/>
              </a:rPr>
              <a:t> 2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более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вместе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position </a:t>
            </a:r>
            <a:r>
              <a:rPr lang="en-US" sz="1400" b="0" strike="noStrike" spc="-1" dirty="0" err="1">
                <a:latin typeface="Arial"/>
              </a:rPr>
              <a:t>возвращает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местоположение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подстроки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строке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repeat PostgreSQL </a:t>
            </a:r>
            <a:r>
              <a:rPr lang="en-US" sz="1400" b="0" strike="noStrike" spc="-1" dirty="0" err="1">
                <a:latin typeface="Arial"/>
              </a:rPr>
              <a:t>повторяет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количество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раз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replace PostgreSQL </a:t>
            </a:r>
            <a:r>
              <a:rPr lang="en-US" sz="1400" b="0" strike="noStrike" spc="-1" dirty="0" err="1">
                <a:latin typeface="Arial"/>
              </a:rPr>
              <a:t>заменяет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вхождения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trim </a:t>
            </a:r>
            <a:r>
              <a:rPr lang="en-US" sz="1400" b="0" strike="noStrike" spc="-1" dirty="0" err="1">
                <a:latin typeface="Arial"/>
              </a:rPr>
              <a:t>удаляет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начала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конца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upper </a:t>
            </a:r>
            <a:r>
              <a:rPr lang="en-US" sz="1400" b="0" strike="noStrike" spc="-1" dirty="0" err="1">
                <a:latin typeface="Arial"/>
              </a:rPr>
              <a:t>преобразует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символы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строке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верхний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регистр</a:t>
            </a:r>
            <a:r>
              <a:rPr lang="en-US" sz="14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91440" y="91440"/>
            <a:ext cx="987552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360" y="360"/>
            <a:ext cx="10079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12871" y="134302"/>
            <a:ext cx="978408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6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</a:pPr>
            <a:r>
              <a:rPr lang="ru-RU" sz="1500" b="0" strike="noStrike" spc="-1" dirty="0" smtClean="0">
                <a:latin typeface="+mj-lt"/>
              </a:rPr>
              <a:t>Домашняя работа</a:t>
            </a:r>
            <a:endParaRPr lang="en-US" sz="1500" b="0" strike="noStrike" spc="-1" dirty="0" smtClean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smtClean="0">
                <a:latin typeface="+mj-lt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Сделать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импорт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sql-файлов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(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homework.sql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) 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и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создать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>
                <a:latin typeface="+mj-lt"/>
                <a:ea typeface="JetBrains Mono"/>
              </a:rPr>
              <a:t>materialized view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: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 smtClean="0">
                <a:latin typeface="+mj-lt"/>
                <a:ea typeface="JetBrains Mono"/>
              </a:rPr>
              <a:t>has_etp_process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>
                <a:latin typeface="+mj-lt"/>
                <a:ea typeface="JetBrains Mono"/>
              </a:rPr>
              <a:t>– true/false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. (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label id=5)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>
                <a:latin typeface="+mj-lt"/>
                <a:ea typeface="JetBrains Mono"/>
              </a:rPr>
              <a:t>gu_service_codes</a:t>
            </a:r>
            <a:r>
              <a:rPr lang="en-US" sz="1500" b="0" strike="noStrike" spc="-1" dirty="0">
                <a:latin typeface="+mj-lt"/>
                <a:ea typeface="JetBrains Mono"/>
              </a:rPr>
              <a:t> –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значения</a:t>
            </a:r>
            <a:r>
              <a:rPr lang="en-US" sz="1500" b="0" strike="noStrike" spc="-1" dirty="0">
                <a:latin typeface="+mj-lt"/>
                <a:ea typeface="JetBrains Mono"/>
              </a:rPr>
              <a:t> с label GU_SERVICE_CODE в </a:t>
            </a:r>
            <a:r>
              <a:rPr lang="en-US" sz="1500" b="0" strike="noStrike" spc="-1" dirty="0" err="1">
                <a:latin typeface="+mj-lt"/>
                <a:ea typeface="JetBrains Mono"/>
              </a:rPr>
              <a:t>виде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массива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(</a:t>
            </a:r>
            <a:r>
              <a:rPr lang="en-US" sz="1500" spc="-1" dirty="0">
                <a:latin typeface="+mj-lt"/>
                <a:ea typeface="JetBrains Mono"/>
              </a:rPr>
              <a:t>label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id=15)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>
                <a:latin typeface="+mj-lt"/>
                <a:ea typeface="JetBrains Mono"/>
              </a:rPr>
              <a:t>java_files_count</a:t>
            </a:r>
            <a:r>
              <a:rPr lang="en-US" sz="1500" b="0" strike="noStrike" spc="-1" dirty="0">
                <a:latin typeface="+mj-lt"/>
                <a:ea typeface="JetBrains Mono"/>
              </a:rPr>
              <a:t> –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значения</a:t>
            </a:r>
            <a:r>
              <a:rPr lang="en-US" sz="1500" b="0" strike="noStrike" spc="-1" dirty="0">
                <a:latin typeface="+mj-lt"/>
                <a:ea typeface="JetBrains Mono"/>
              </a:rPr>
              <a:t> label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STAT_JAVA (</a:t>
            </a:r>
            <a:r>
              <a:rPr lang="en-US" sz="1500" spc="-1" dirty="0">
                <a:latin typeface="+mj-lt"/>
                <a:ea typeface="JetBrains Mono"/>
              </a:rPr>
              <a:t>label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id=3)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>
                <a:latin typeface="+mj-lt"/>
                <a:ea typeface="JetBrains Mono"/>
              </a:rPr>
              <a:t>Кол-во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ЕФП-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адаптеров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(</a:t>
            </a:r>
            <a:r>
              <a:rPr lang="en-US" sz="1500" spc="-1" dirty="0">
                <a:latin typeface="+mj-lt"/>
                <a:ea typeface="JetBrains Mono"/>
              </a:rPr>
              <a:t>label </a:t>
            </a:r>
            <a:r>
              <a:rPr lang="en-US" sz="1500" spc="-1" dirty="0" smtClean="0">
                <a:latin typeface="+mj-lt"/>
                <a:ea typeface="JetBrains Mono"/>
              </a:rPr>
              <a:t>id=6)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>
                <a:latin typeface="+mj-lt"/>
                <a:ea typeface="JetBrains Mono"/>
              </a:rPr>
              <a:t>Кол-во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pom-файлов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(</a:t>
            </a:r>
            <a:r>
              <a:rPr lang="en-US" sz="1500" spc="-1" dirty="0">
                <a:latin typeface="+mj-lt"/>
                <a:ea typeface="JetBrains Mono"/>
              </a:rPr>
              <a:t>label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id=10)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ru-RU" sz="1500" spc="-1" dirty="0" smtClean="0">
                <a:latin typeface="+mj-lt"/>
              </a:rPr>
              <a:t>Имя репозитория. Если у репозитория нет данных лэйблов</a:t>
            </a:r>
            <a:r>
              <a:rPr lang="en-US" sz="1500" spc="-1" dirty="0" smtClean="0">
                <a:latin typeface="+mj-lt"/>
              </a:rPr>
              <a:t>, </a:t>
            </a:r>
            <a:r>
              <a:rPr lang="ru-RU" sz="1500" spc="-1" dirty="0" smtClean="0">
                <a:latin typeface="+mj-lt"/>
              </a:rPr>
              <a:t>то и во </a:t>
            </a:r>
            <a:r>
              <a:rPr lang="en-US" sz="1500" spc="-1" dirty="0" smtClean="0">
                <a:latin typeface="+mj-lt"/>
              </a:rPr>
              <a:t>view </a:t>
            </a:r>
            <a:r>
              <a:rPr lang="ru-RU" sz="1500" spc="-1" dirty="0" smtClean="0">
                <a:latin typeface="+mj-lt"/>
              </a:rPr>
              <a:t>его быть не должно.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>
                <a:latin typeface="+mj-lt"/>
                <a:ea typeface="JetBrains Mono"/>
              </a:rPr>
              <a:t>Сделать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экспорт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spc="-1" dirty="0" smtClean="0">
                <a:latin typeface="+mj-lt"/>
                <a:ea typeface="JetBrains Mono"/>
              </a:rPr>
              <a:t>materialized view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через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pg</a:t>
            </a:r>
            <a:r>
              <a:rPr lang="en-US" sz="1500" b="0" strike="noStrike" spc="-1" dirty="0">
                <a:latin typeface="+mj-lt"/>
                <a:ea typeface="JetBrains Mono"/>
              </a:rPr>
              <a:t> dump.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>
                <a:latin typeface="+mj-lt"/>
                <a:ea typeface="JetBrains Mono"/>
              </a:rPr>
              <a:t>Прочитать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что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такое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процедура</a:t>
            </a:r>
            <a:r>
              <a:rPr lang="en-US" sz="1500" b="0" strike="noStrike" spc="-1" dirty="0">
                <a:latin typeface="+mj-lt"/>
                <a:ea typeface="JetBrains Mono"/>
              </a:rPr>
              <a:t>.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Создать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insert_procedure</a:t>
            </a:r>
            <a:r>
              <a:rPr lang="en-US" sz="1500" b="0" strike="noStrike" spc="-1" dirty="0">
                <a:latin typeface="+mj-lt"/>
                <a:ea typeface="JetBrains Mono"/>
              </a:rPr>
              <a:t>(), с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помощью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неё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создать таблицу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 (id serial, name text, add text</a:t>
            </a:r>
            <a:r>
              <a:rPr lang="en-US" sz="1500" spc="-1" dirty="0" smtClean="0">
                <a:latin typeface="+mj-lt"/>
                <a:ea typeface="JetBrains Mono"/>
              </a:rPr>
              <a:t>, phones text[]).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При помощи цикла сгенерировать 40-70 тестовых записей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(name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любой), причём у человека должно быть от 1 до 3-х номеров формата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xxx-xxx-xxx. </a:t>
            </a:r>
            <a:r>
              <a:rPr lang="ru-RU" sz="1500" spc="-1" dirty="0" smtClean="0">
                <a:latin typeface="+mj-lt"/>
                <a:ea typeface="JetBrains Mono"/>
              </a:rPr>
              <a:t>В поле </a:t>
            </a:r>
            <a:r>
              <a:rPr lang="en-US" sz="1500" spc="-1" dirty="0" smtClean="0">
                <a:latin typeface="+mj-lt"/>
                <a:ea typeface="JetBrains Mono"/>
              </a:rPr>
              <a:t>add </a:t>
            </a:r>
            <a:r>
              <a:rPr lang="ru-RU" sz="1500" spc="-1" dirty="0" smtClean="0">
                <a:latin typeface="+mj-lt"/>
                <a:ea typeface="JetBrains Mono"/>
              </a:rPr>
              <a:t>всем записям добавить строку </a:t>
            </a:r>
            <a:r>
              <a:rPr lang="en-US" sz="1500" spc="-1" dirty="0" smtClean="0">
                <a:latin typeface="+mj-lt"/>
                <a:ea typeface="JetBrains Mono"/>
              </a:rPr>
              <a:t>‘</a:t>
            </a:r>
            <a:r>
              <a:rPr lang="en-US" sz="1500" spc="-1" dirty="0" err="1" smtClean="0">
                <a:latin typeface="+mj-lt"/>
                <a:ea typeface="JetBrains Mono"/>
              </a:rPr>
              <a:t>init</a:t>
            </a:r>
            <a:r>
              <a:rPr lang="en-US" sz="1500" spc="-1" dirty="0" smtClean="0">
                <a:latin typeface="+mj-lt"/>
                <a:ea typeface="JetBrains Mono"/>
              </a:rPr>
              <a:t>’.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Создать пустую таблицу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history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с идентичными полями в этой же процедуре.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 smtClean="0">
                <a:latin typeface="+mj-lt"/>
                <a:ea typeface="JetBrains Mono"/>
              </a:rPr>
              <a:t>Сделать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view_trigger</a:t>
            </a:r>
            <a:r>
              <a:rPr lang="en-US" sz="1500" b="0" strike="noStrike" spc="-1" dirty="0">
                <a:latin typeface="+mj-lt"/>
                <a:ea typeface="JetBrains Mono"/>
              </a:rPr>
              <a:t> и </a:t>
            </a:r>
            <a:r>
              <a:rPr lang="en-US" sz="1500" b="0" strike="noStrike" spc="-1" dirty="0" err="1">
                <a:latin typeface="+mj-lt"/>
                <a:ea typeface="JetBrains Mono"/>
              </a:rPr>
              <a:t>view_trigger_func</a:t>
            </a:r>
            <a:r>
              <a:rPr lang="en-US" sz="1500" b="0" strike="noStrike" spc="-1" dirty="0">
                <a:latin typeface="+mj-lt"/>
                <a:ea typeface="JetBrains Mono"/>
              </a:rPr>
              <a:t>(), </a:t>
            </a:r>
            <a:r>
              <a:rPr lang="en-US" sz="1500" b="0" strike="noStrike" spc="-1" dirty="0" err="1">
                <a:latin typeface="+mj-lt"/>
                <a:ea typeface="JetBrains Mono"/>
              </a:rPr>
              <a:t>чтоб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можно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было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делать</a:t>
            </a:r>
            <a:r>
              <a:rPr lang="en-US" sz="1500" b="0" strike="noStrike" spc="-1" dirty="0">
                <a:latin typeface="+mj-lt"/>
                <a:ea typeface="JetBrains Mono"/>
              </a:rPr>
              <a:t> insert </a:t>
            </a:r>
            <a:r>
              <a:rPr lang="en-US" sz="1500" b="0" strike="noStrike" spc="-1" dirty="0" err="1">
                <a:latin typeface="+mj-lt"/>
                <a:ea typeface="JetBrains Mono"/>
              </a:rPr>
              <a:t>во</a:t>
            </a:r>
            <a:r>
              <a:rPr lang="en-US" sz="1500" b="0" strike="noStrike" spc="-1" dirty="0">
                <a:latin typeface="+mj-lt"/>
                <a:ea typeface="JetBrains Mono"/>
              </a:rPr>
              <a:t> view, а </a:t>
            </a:r>
            <a:r>
              <a:rPr lang="en-US" sz="1500" b="0" strike="noStrike" spc="-1" dirty="0" err="1">
                <a:latin typeface="+mj-lt"/>
                <a:ea typeface="JetBrains Mono"/>
              </a:rPr>
              <a:t>функция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добавляла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нужные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значения</a:t>
            </a:r>
            <a:r>
              <a:rPr lang="en-US" sz="1500" b="0" strike="noStrike" spc="-1" dirty="0"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таблиц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у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persons. </a:t>
            </a:r>
            <a:r>
              <a:rPr lang="en-US" sz="1500" b="0" strike="noStrike" spc="-1" dirty="0">
                <a:latin typeface="+mj-lt"/>
                <a:ea typeface="JetBrains Mono"/>
              </a:rPr>
              <a:t>View </a:t>
            </a:r>
            <a:r>
              <a:rPr lang="en-US" sz="1500" b="0" strike="noStrike" spc="-1" dirty="0" err="1">
                <a:latin typeface="+mj-lt"/>
                <a:ea typeface="JetBrains Mono"/>
              </a:rPr>
              <a:t>должна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содержать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те же поля, что и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</a:t>
            </a:r>
            <a:r>
              <a:rPr lang="en-US" sz="1500" spc="-1" dirty="0" smtClean="0">
                <a:latin typeface="+mj-lt"/>
                <a:ea typeface="JetBrains Mono"/>
              </a:rPr>
              <a:t>.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Если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же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происходит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не</a:t>
            </a:r>
            <a:r>
              <a:rPr lang="en-US" sz="1500" b="0" strike="noStrike" spc="-1" dirty="0">
                <a:latin typeface="+mj-lt"/>
                <a:ea typeface="JetBrains Mono"/>
              </a:rPr>
              <a:t> insert into view, а delete from view,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удалить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соответствующие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записи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из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и добавить их в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history.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После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этого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каждой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третьей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записи</a:t>
            </a:r>
            <a:r>
              <a:rPr lang="en-US" sz="1500" b="0" strike="noStrike" spc="-1" dirty="0"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>
                <a:latin typeface="+mj-lt"/>
                <a:ea typeface="JetBrains Mono"/>
              </a:rPr>
              <a:t>колонке</a:t>
            </a:r>
            <a:r>
              <a:rPr lang="en-US" sz="1500" b="0" strike="noStrike" spc="-1" dirty="0">
                <a:latin typeface="+mj-lt"/>
                <a:ea typeface="JetBrains Mono"/>
              </a:rPr>
              <a:t> add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сконкатенировать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строку</a:t>
            </a:r>
            <a:r>
              <a:rPr lang="en-US" sz="1500" b="0" strike="noStrike" spc="-1" dirty="0">
                <a:latin typeface="+mj-lt"/>
                <a:ea typeface="JetBrains Mono"/>
              </a:rPr>
              <a:t> ‘del fired’.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>
                <a:latin typeface="+mj-lt"/>
                <a:ea typeface="JetBrains Mono"/>
              </a:rPr>
              <a:t>Сделать</a:t>
            </a:r>
            <a:r>
              <a:rPr lang="en-US" sz="1500" b="0" strike="noStrike" spc="-1" dirty="0">
                <a:latin typeface="+mj-lt"/>
                <a:ea typeface="JetBrains Mono"/>
              </a:rPr>
              <a:t> export </a:t>
            </a:r>
            <a:r>
              <a:rPr lang="en-US" sz="1500" b="0" strike="noStrike" spc="-1" dirty="0" err="1">
                <a:latin typeface="+mj-lt"/>
                <a:ea typeface="JetBrains Mono"/>
              </a:rPr>
              <a:t>всех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триггеров</a:t>
            </a:r>
            <a:r>
              <a:rPr lang="en-US" sz="1500" b="0" strike="noStrike" spc="-1" dirty="0"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таблиц</a:t>
            </a:r>
            <a:r>
              <a:rPr lang="en-US" sz="1500" b="0" strike="noStrike" spc="-1" dirty="0"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latin typeface="+mj-lt"/>
                <a:ea typeface="JetBrains Mono"/>
              </a:rPr>
              <a:t>функций</a:t>
            </a:r>
            <a:r>
              <a:rPr lang="en-US" sz="1500" b="0" strike="noStrike" spc="-1" dirty="0"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процедур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через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pg_dump</a:t>
            </a:r>
            <a:r>
              <a:rPr lang="en-US" sz="1500" b="0" strike="noStrike" spc="-1" dirty="0">
                <a:latin typeface="+mj-lt"/>
                <a:ea typeface="JetBrains Mono"/>
              </a:rPr>
              <a:t>, а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также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данные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таблиц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history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и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 </a:t>
            </a:r>
            <a:r>
              <a:rPr lang="en-US" sz="1500" b="0" strike="noStrike" spc="-1" dirty="0" err="1">
                <a:latin typeface="+mj-lt"/>
                <a:ea typeface="JetBrains Mono"/>
              </a:rPr>
              <a:t>экспортировать</a:t>
            </a:r>
            <a:r>
              <a:rPr lang="en-US" sz="1500" b="0" strike="noStrike" spc="-1" dirty="0">
                <a:latin typeface="+mj-lt"/>
                <a:ea typeface="JetBrains Mono"/>
              </a:rPr>
              <a:t> в csv.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>
                <a:latin typeface="+mj-lt"/>
                <a:ea typeface="JetBrains Mono"/>
              </a:rPr>
              <a:t>Описать</a:t>
            </a:r>
            <a:r>
              <a:rPr lang="en-US" sz="1500" b="0" strike="noStrike" spc="-1" dirty="0">
                <a:latin typeface="+mj-lt"/>
                <a:ea typeface="JetBrains Mono"/>
              </a:rPr>
              <a:t> (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текстом</a:t>
            </a:r>
            <a:r>
              <a:rPr lang="en-US" sz="1500" b="0" strike="noStrike" spc="-1" dirty="0">
                <a:latin typeface="+mj-lt"/>
                <a:ea typeface="JetBrains Mono"/>
              </a:rPr>
              <a:t> и/</a:t>
            </a:r>
            <a:r>
              <a:rPr lang="en-US" sz="1500" b="0" strike="noStrike" spc="-1" dirty="0" err="1">
                <a:latin typeface="+mj-lt"/>
                <a:ea typeface="JetBrains Mono"/>
              </a:rPr>
              <a:t>или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скринами</a:t>
            </a:r>
            <a:r>
              <a:rPr lang="en-US" sz="1500" b="0" strike="noStrike" spc="-1" dirty="0">
                <a:latin typeface="+mj-lt"/>
                <a:ea typeface="JetBrains Mono"/>
              </a:rPr>
              <a:t>)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процесс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импорта</a:t>
            </a:r>
            <a:r>
              <a:rPr lang="en-US" sz="1500" b="0" strike="noStrike" spc="-1" dirty="0">
                <a:latin typeface="+mj-lt"/>
                <a:ea typeface="JetBrains Mono"/>
              </a:rPr>
              <a:t> и </a:t>
            </a:r>
            <a:r>
              <a:rPr lang="en-US" sz="1500" b="0" strike="noStrike" spc="-1" dirty="0" err="1">
                <a:latin typeface="+mj-lt"/>
                <a:ea typeface="JetBrains Mono"/>
              </a:rPr>
              <a:t>экспорта</a:t>
            </a:r>
            <a:r>
              <a:rPr lang="en-US" sz="1500" b="0" strike="noStrike" spc="-1" dirty="0">
                <a:latin typeface="+mj-lt"/>
                <a:ea typeface="JetBrains Mono"/>
              </a:rPr>
              <a:t>. </a:t>
            </a:r>
            <a:r>
              <a:rPr lang="en-US" sz="1500" b="0" strike="noStrike" spc="-1" dirty="0" err="1">
                <a:latin typeface="+mj-lt"/>
                <a:ea typeface="JetBrains Mono"/>
              </a:rPr>
              <a:t>Все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экспорты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сохранить</a:t>
            </a:r>
            <a:r>
              <a:rPr lang="en-US" sz="1500" b="0" strike="noStrike" spc="-1" dirty="0"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>
                <a:latin typeface="+mj-lt"/>
                <a:ea typeface="JetBrains Mono"/>
              </a:rPr>
              <a:t>отдельную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папку</a:t>
            </a:r>
            <a:r>
              <a:rPr lang="en-US" sz="1500" b="0" strike="noStrike" spc="-1" dirty="0"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>
                <a:latin typeface="+mj-lt"/>
                <a:ea typeface="JetBrains Mono"/>
              </a:rPr>
              <a:t>репозитории</a:t>
            </a:r>
            <a:r>
              <a:rPr lang="en-US" sz="1000" b="0" strike="noStrike" spc="-1" dirty="0">
                <a:latin typeface="+mj-lt"/>
                <a:ea typeface="JetBrains Mono"/>
              </a:rPr>
              <a:t>.</a:t>
            </a:r>
            <a:endParaRPr lang="en-US" sz="1000" b="0" strike="noStrike" spc="-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9400"/>
            <a:ext cx="9071640" cy="76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600" b="0" strike="noStrike" spc="-1">
                <a:latin typeface="Arial"/>
              </a:rPr>
              <a:t>Команды SQL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48640" y="82296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1000" b="0" strike="noStrike" spc="-1">
                <a:solidFill>
                  <a:srgbClr val="808080"/>
                </a:solidFill>
                <a:latin typeface="JetBrains Mono"/>
                <a:ea typeface="JetBrains Mono"/>
              </a:rPr>
              <a:t>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182880" y="822960"/>
            <a:ext cx="97668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Union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позволяет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объединять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результаты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нескольких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запросов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в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один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результат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.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Чтоб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объединить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результаты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с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помощью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union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запросы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должны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иметь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одинаковые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типы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данных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, а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также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кол-во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и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порядок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параметров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(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колонок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) в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селектах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должен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быть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одинаковым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.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Union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удаляет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все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дубликаты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,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если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же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их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нужно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оставить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,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то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используют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Union all.</a:t>
            </a:r>
            <a:endParaRPr lang="en-US" sz="14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2097000" y="2286000"/>
            <a:ext cx="6224040" cy="30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74320" y="186480"/>
            <a:ext cx="9601200" cy="456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6500"/>
          </a:bodyPr>
          <a:lstStyle/>
          <a:p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Допустим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мы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хотим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найти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кастомера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имени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мы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полностью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помним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поэтому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используем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like.</a:t>
            </a:r>
            <a:endParaRPr lang="en-US" sz="1500" b="0" strike="noStrike" spc="-1" dirty="0">
              <a:latin typeface="+mj-lt"/>
            </a:endParaRPr>
          </a:p>
          <a:p>
            <a:endParaRPr lang="en-US" sz="1500" b="0" strike="noStrike" spc="-1" dirty="0">
              <a:latin typeface="+mj-lt"/>
            </a:endParaRPr>
          </a:p>
          <a:p>
            <a:endParaRPr lang="en-US" sz="1500" b="0" strike="noStrike" spc="-1" dirty="0">
              <a:latin typeface="+mj-lt"/>
            </a:endParaRPr>
          </a:p>
          <a:p>
            <a:endParaRPr lang="en-US" sz="1500" b="0" strike="noStrike" spc="-1" dirty="0">
              <a:latin typeface="+mj-lt"/>
            </a:endParaRPr>
          </a:p>
          <a:p>
            <a:endParaRPr lang="ru-RU" sz="1500" b="0" strike="noStrike" spc="-1" dirty="0" smtClean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spc="-1" dirty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b="0" strike="noStrike" spc="-1" dirty="0" smtClean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b="0" strike="noStrike" spc="-1" dirty="0" smtClean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spc="-1" dirty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b="0" strike="noStrike" spc="-1" dirty="0" smtClean="0">
              <a:solidFill>
                <a:srgbClr val="000000"/>
              </a:solidFill>
              <a:latin typeface="+mj-lt"/>
              <a:ea typeface="JetBrains Mono"/>
            </a:endParaRPr>
          </a:p>
          <a:p>
            <a:r>
              <a:rPr lang="en-US" sz="1500" b="0" strike="noStrike" spc="-1" dirty="0" err="1" smtClean="0">
                <a:solidFill>
                  <a:srgbClr val="000000"/>
                </a:solidFill>
                <a:latin typeface="+mj-lt"/>
                <a:ea typeface="JetBrains Mono"/>
              </a:rPr>
              <a:t>Если</a:t>
            </a:r>
            <a:r>
              <a:rPr lang="en-US" sz="1500" b="0" strike="noStrike" spc="-1" dirty="0" smtClean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недостаточно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возможностей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оператора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LIKE,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то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можно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использовать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SIMILAR TO.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Он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расширяет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возможности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LIKE, с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помощью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некоторых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операторов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регулярных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выражений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endParaRPr lang="en-US" sz="1500" b="0" strike="noStrike" spc="-1" dirty="0">
              <a:latin typeface="+mj-lt"/>
            </a:endParaRPr>
          </a:p>
          <a:p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|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выбор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(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одного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двух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вариантов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).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*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0 и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более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+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1 и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более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?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вхождение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0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или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1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{m}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повторяет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ровно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m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{m,}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m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или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более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{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m,n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}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менее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чем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m и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более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чем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n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Скобки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()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объединяют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несколько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элементов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одну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логическую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группу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endParaRPr lang="en-US" sz="1500" b="0" strike="noStrike" spc="-1" dirty="0">
              <a:latin typeface="+mj-lt"/>
            </a:endParaRPr>
          </a:p>
          <a:p>
            <a:endParaRPr lang="en-US" sz="1800" b="0" strike="noStrike" spc="-1" dirty="0"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2046927" y="673852"/>
            <a:ext cx="4952520" cy="14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82880" y="91440"/>
            <a:ext cx="960120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With позволяет разбивать сложные запросы на простые. Такой запрос должен быть определен до вызова.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With - это Common Table Expression (CTE). Такие выражения временные, т.е существуют во время выполнения.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1. Задаём имя. 2. Внутри тела задаем список колонок (Optional). 3. Используем with как таблицу или view с select/update/delete/create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View нужны для более наглядного отображения данных, но не хранения, а materialized view хранят. Они кэшируют сложные запросы и обновляют их при необходимости. View виртуальная таблица, Materialized view – физическая.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1. query -запрос на получения данных из таблиц.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2. With data загружает данные во view во время создания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3. With no data- view is unreadable, т.е нельзя сделать запрос на получение данных из view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4. Чтоб загрузить данные используется команда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REFRESH MATERIALIZED VIEW view_name;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Когда происходит рефреш,то таблицв, с которой грузятся данные блокируется, но можно использовать CONCURRENTLY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182880" y="3474720"/>
            <a:ext cx="2962080" cy="89496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135000" y="4369680"/>
            <a:ext cx="3065400" cy="99972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4"/>
          <a:stretch/>
        </p:blipFill>
        <p:spPr>
          <a:xfrm>
            <a:off x="3897630" y="3390424"/>
            <a:ext cx="4750560" cy="219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3800" y="140040"/>
            <a:ext cx="9711720" cy="52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Давайте посмотрим на materialized view. Обратите внимание на изменение данных в таблице, нужно сделать refresh.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Экспорт DDL. Выбираем SQL Generator. Посмотрим на разные форматы, а также импорт.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При импорте может возникнуть проблемы, поэтому используем командную строку: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\i c:/Users/1/Desktop/new.sql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74320" y="95040"/>
            <a:ext cx="9418320" cy="520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Рассмотрим array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unnest -разбивает массив в список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Json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Оператор-&gt; возвращает json объект как ключ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Оператор -&gt;&gt; возвращает json объект как текст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Так как -&gt; возвращает ключ, то его можно использовать вместе с -&gt;&gt;, чтоб вытащить какое-то конкретное значение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Новые обозначения : &lt;&gt; -not equal . :: -cast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82880" y="182880"/>
            <a:ext cx="9692640" cy="521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XML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xmlcomment(text). Данная функция создаёт xml-значение с текстом-контентом. Однако текст не может содержать символы -- и -</a:t>
            </a:r>
            <a:endParaRPr lang="en-US" sz="1800" b="0" strike="noStrike" spc="-1">
              <a:latin typeface="Arial"/>
            </a:endParaRPr>
          </a:p>
          <a:p>
            <a:r>
              <a:rPr lang="en-US" sz="1000" b="0" strike="noStrike" spc="-1">
                <a:solidFill>
                  <a:srgbClr val="808080"/>
                </a:solidFill>
                <a:latin typeface="JetBrains Mono"/>
                <a:ea typeface="JetBrains Mono"/>
              </a:rPr>
              <a:t>        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 xmlconcat(xml[, ...]). Функция конкатенирует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       xmlelement(name name [, xmlattributes(value [AS attname] [, ... ])] [, content, ...]) создаёт xml-element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       Xpath — это язык запросов к элементам xml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       xpath(xpath, xml [, nsarray])  возвращает массив xml, Первый параметр - xpath выражение. Второй параметр -xml документ, Третий параметр- optional массив нэймспейсов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91440" y="91440"/>
            <a:ext cx="9875520" cy="5303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Функции – это объекты базы данных, которые используются для автоматизации и упрощения расчетов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Тип возвращаемого значения может быть разный, например, numeric, integer, text или, например void это тип, который не возвращает значение, а функция просто отрабатывает (например, добавляет новые строки). Кстати у функций возможна перегрузка. 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2117408" y="1921522"/>
            <a:ext cx="6076440" cy="207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74320" y="91440"/>
            <a:ext cx="969264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Trigger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1. </a:t>
            </a:r>
            <a:r>
              <a:rPr lang="en-US" sz="1800" b="0" strike="noStrike" spc="-1" dirty="0" err="1">
                <a:latin typeface="Arial"/>
              </a:rPr>
              <a:t>Создаём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функцию-триггер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через</a:t>
            </a:r>
            <a:r>
              <a:rPr lang="en-US" sz="1800" b="0" strike="noStrike" spc="-1" dirty="0">
                <a:latin typeface="Arial"/>
              </a:rPr>
              <a:t> create function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2. </a:t>
            </a:r>
            <a:r>
              <a:rPr lang="en-US" sz="1800" b="0" strike="noStrike" spc="-1" dirty="0" err="1">
                <a:latin typeface="Arial"/>
              </a:rPr>
              <a:t>Связываем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с </a:t>
            </a:r>
            <a:r>
              <a:rPr lang="en-US" sz="1800" b="0" strike="noStrike" spc="-1" dirty="0" err="1">
                <a:latin typeface="Arial"/>
              </a:rPr>
              <a:t>таблицей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через</a:t>
            </a:r>
            <a:r>
              <a:rPr lang="en-US" sz="1800" b="0" strike="noStrike" spc="-1" dirty="0">
                <a:latin typeface="Arial"/>
              </a:rPr>
              <a:t> create trigger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дал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нам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новые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возможности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такие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как</a:t>
            </a:r>
            <a:r>
              <a:rPr lang="en-US" sz="1800" b="0" strike="noStrike" spc="-1" dirty="0">
                <a:latin typeface="Arial"/>
              </a:rPr>
              <a:t> new и old (returns trigger)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OLD </a:t>
            </a:r>
            <a:r>
              <a:rPr lang="en-US" sz="1800" b="0" strike="noStrike" spc="-1" dirty="0" err="1">
                <a:latin typeface="Arial"/>
              </a:rPr>
              <a:t>возвращает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значение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апдейта</a:t>
            </a:r>
            <a:r>
              <a:rPr lang="en-US" sz="1800" b="0" strike="noStrike" spc="-1" dirty="0">
                <a:latin typeface="Arial"/>
              </a:rPr>
              <a:t>, а NEW - </a:t>
            </a:r>
            <a:r>
              <a:rPr lang="en-US" sz="1800" b="0" strike="noStrike" spc="-1" dirty="0" err="1">
                <a:latin typeface="Arial"/>
              </a:rPr>
              <a:t>будущее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значение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В INSERT-</a:t>
            </a:r>
            <a:r>
              <a:rPr lang="en-US" sz="1800" b="0" strike="noStrike" spc="-1" dirty="0" err="1">
                <a:latin typeface="Arial"/>
              </a:rPr>
              <a:t>триггерах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используется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только</a:t>
            </a:r>
            <a:r>
              <a:rPr lang="en-US" sz="1800" b="0" strike="noStrike" spc="-1" dirty="0">
                <a:latin typeface="Arial"/>
              </a:rPr>
              <a:t> NEW, а в DELETE – </a:t>
            </a:r>
            <a:r>
              <a:rPr lang="en-US" sz="1800" b="0" strike="noStrike" spc="-1" dirty="0" err="1">
                <a:latin typeface="Arial"/>
              </a:rPr>
              <a:t>только</a:t>
            </a:r>
            <a:r>
              <a:rPr lang="en-US" sz="1800" b="0" strike="noStrike" spc="-1" dirty="0">
                <a:latin typeface="Arial"/>
              </a:rPr>
              <a:t> old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с </a:t>
            </a:r>
            <a:r>
              <a:rPr lang="en-US" sz="1800" b="0" strike="noStrike" spc="-1" dirty="0" err="1">
                <a:latin typeface="Arial"/>
              </a:rPr>
              <a:t>пометкой</a:t>
            </a:r>
            <a:r>
              <a:rPr lang="en-US" sz="1800" b="0" strike="noStrike" spc="-1" dirty="0">
                <a:latin typeface="Arial"/>
              </a:rPr>
              <a:t> FOR EACH ROW </a:t>
            </a:r>
            <a:r>
              <a:rPr lang="en-US" sz="1800" b="0" strike="noStrike" spc="-1" dirty="0" err="1">
                <a:latin typeface="Arial"/>
              </a:rPr>
              <a:t>вызывается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один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раз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каждой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строки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изменяемой</a:t>
            </a:r>
            <a:r>
              <a:rPr lang="en-US" sz="1800" b="0" strike="noStrike" spc="-1" dirty="0">
                <a:latin typeface="Arial"/>
              </a:rPr>
              <a:t> в </a:t>
            </a:r>
            <a:r>
              <a:rPr lang="en-US" sz="1800" b="0" strike="noStrike" spc="-1" dirty="0" err="1">
                <a:latin typeface="Arial"/>
              </a:rPr>
              <a:t>процессе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операции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с </a:t>
            </a:r>
            <a:r>
              <a:rPr lang="en-US" sz="1800" b="0" strike="noStrike" spc="-1" dirty="0" err="1">
                <a:latin typeface="Arial"/>
              </a:rPr>
              <a:t>пометкой</a:t>
            </a:r>
            <a:r>
              <a:rPr lang="en-US" sz="1800" b="0" strike="noStrike" spc="-1" dirty="0">
                <a:latin typeface="Arial"/>
              </a:rPr>
              <a:t> FOR EACH STATEMENT, </a:t>
            </a:r>
            <a:r>
              <a:rPr lang="en-US" sz="1800" b="0" strike="noStrike" spc="-1" dirty="0" err="1">
                <a:latin typeface="Arial"/>
              </a:rPr>
              <a:t>напротив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вызывается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только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один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раз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конкретной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операции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вне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зависимости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от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того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как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много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она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изменила</a:t>
            </a:r>
            <a:endParaRPr lang="en-US" sz="18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В </a:t>
            </a:r>
            <a:r>
              <a:rPr lang="en-US" sz="1800" b="0" strike="noStrike" spc="-1" dirty="0" err="1">
                <a:latin typeface="Arial"/>
              </a:rPr>
              <a:t>определении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триггера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можно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указать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логическое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условие</a:t>
            </a:r>
            <a:r>
              <a:rPr lang="en-US" sz="1800" b="0" strike="noStrike" spc="-1" dirty="0">
                <a:latin typeface="Arial"/>
              </a:rPr>
              <a:t> WHEN, </a:t>
            </a:r>
            <a:r>
              <a:rPr lang="en-US" sz="1800" b="0" strike="noStrike" spc="-1" dirty="0" err="1">
                <a:latin typeface="Arial"/>
              </a:rPr>
              <a:t>которое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определит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вызывать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или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нет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Триггеры</a:t>
            </a:r>
            <a:r>
              <a:rPr lang="en-US" sz="1800" b="0" strike="noStrike" spc="-1" dirty="0">
                <a:latin typeface="Arial"/>
              </a:rPr>
              <a:t> INSTEAD OF </a:t>
            </a:r>
            <a:r>
              <a:rPr lang="en-US" sz="1800" b="0" strike="noStrike" spc="-1" dirty="0" err="1">
                <a:latin typeface="Arial"/>
              </a:rPr>
              <a:t>вызываются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вместо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события</a:t>
            </a:r>
            <a:r>
              <a:rPr lang="en-US" sz="1800" b="0" strike="noStrike" spc="-1" dirty="0">
                <a:latin typeface="Arial"/>
              </a:rPr>
              <a:t>.  </a:t>
            </a:r>
            <a:r>
              <a:rPr lang="en-US" sz="1800" b="0" strike="noStrike" spc="-1" dirty="0" err="1">
                <a:latin typeface="Arial"/>
              </a:rPr>
              <a:t>Не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поддерживают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условия</a:t>
            </a:r>
            <a:r>
              <a:rPr lang="en-US" sz="1800" b="0" strike="noStrike" spc="-1" dirty="0">
                <a:latin typeface="Arial"/>
              </a:rPr>
              <a:t> WHEN.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В </a:t>
            </a:r>
            <a:r>
              <a:rPr lang="en-US" sz="1800" b="0" strike="noStrike" spc="-1" dirty="0" err="1">
                <a:latin typeface="Arial"/>
              </a:rPr>
              <a:t>триггере</a:t>
            </a:r>
            <a:r>
              <a:rPr lang="en-US" sz="1800" b="0" strike="noStrike" spc="-1" dirty="0">
                <a:latin typeface="Arial"/>
              </a:rPr>
              <a:t> AFTER </a:t>
            </a:r>
            <a:r>
              <a:rPr lang="en-US" sz="1800" b="0" strike="noStrike" spc="-1" dirty="0" err="1">
                <a:latin typeface="Arial"/>
              </a:rPr>
              <a:t>условие</a:t>
            </a:r>
            <a:r>
              <a:rPr lang="en-US" sz="1800" b="0" strike="noStrike" spc="-1" dirty="0">
                <a:latin typeface="Arial"/>
              </a:rPr>
              <a:t> WHEN </a:t>
            </a:r>
            <a:r>
              <a:rPr lang="en-US" sz="1800" b="0" strike="noStrike" spc="-1" dirty="0" err="1">
                <a:latin typeface="Arial"/>
              </a:rPr>
              <a:t>проверяется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сразу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после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изменения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строки</a:t>
            </a:r>
            <a:r>
              <a:rPr lang="en-US" sz="1800" b="0" strike="noStrike" spc="-1" dirty="0">
                <a:latin typeface="Arial"/>
              </a:rPr>
              <a:t>, и </a:t>
            </a:r>
            <a:r>
              <a:rPr lang="en-US" sz="1800" b="0" strike="noStrike" spc="-1" dirty="0" err="1">
                <a:latin typeface="Arial"/>
              </a:rPr>
              <a:t>если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оно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выполняется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событие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запоминается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чтобы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вызвать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в </a:t>
            </a:r>
            <a:r>
              <a:rPr lang="en-US" sz="1800" b="0" strike="noStrike" spc="-1" dirty="0" err="1">
                <a:latin typeface="Arial"/>
              </a:rPr>
              <a:t>конце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оператора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Если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же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триггера</a:t>
            </a:r>
            <a:r>
              <a:rPr lang="en-US" sz="1800" b="0" strike="noStrike" spc="-1" dirty="0">
                <a:latin typeface="Arial"/>
              </a:rPr>
              <a:t> AFTER </a:t>
            </a:r>
            <a:r>
              <a:rPr lang="en-US" sz="1800" b="0" strike="noStrike" spc="-1" dirty="0" err="1">
                <a:latin typeface="Arial"/>
              </a:rPr>
              <a:t>условие</a:t>
            </a:r>
            <a:r>
              <a:rPr lang="en-US" sz="1800" b="0" strike="noStrike" spc="-1" dirty="0">
                <a:latin typeface="Arial"/>
              </a:rPr>
              <a:t> WHEN </a:t>
            </a:r>
            <a:r>
              <a:rPr lang="en-US" sz="1800" b="0" strike="noStrike" spc="-1" dirty="0" err="1">
                <a:latin typeface="Arial"/>
              </a:rPr>
              <a:t>не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выполняется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нет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необходимости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запоминать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событие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последующей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обработки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или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заново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перечитывать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строку</a:t>
            </a:r>
            <a:r>
              <a:rPr lang="en-US" sz="1800" b="0" strike="noStrike" spc="-1" dirty="0">
                <a:latin typeface="Arial"/>
              </a:rPr>
              <a:t> в </a:t>
            </a:r>
            <a:r>
              <a:rPr lang="en-US" sz="1800" b="0" strike="noStrike" spc="-1" dirty="0" err="1">
                <a:latin typeface="Arial"/>
              </a:rPr>
              <a:t>конце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оператора</a:t>
            </a:r>
            <a:r>
              <a:rPr lang="en-US" sz="1800" b="0" strike="noStrike" spc="-1" dirty="0">
                <a:latin typeface="Arial"/>
              </a:rPr>
              <a:t>. </a:t>
            </a:r>
            <a:r>
              <a:rPr lang="en-US" sz="1800" b="0" strike="noStrike" spc="-1" dirty="0" err="1">
                <a:latin typeface="Arial"/>
              </a:rPr>
              <a:t>Это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приводит</a:t>
            </a:r>
            <a:r>
              <a:rPr lang="en-US" sz="1800" b="0" strike="noStrike" spc="-1" dirty="0">
                <a:latin typeface="Arial"/>
              </a:rPr>
              <a:t> к </a:t>
            </a:r>
            <a:r>
              <a:rPr lang="en-US" sz="1800" b="0" strike="noStrike" spc="-1" dirty="0" err="1">
                <a:latin typeface="Arial"/>
              </a:rPr>
              <a:t>значительному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ускорению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операторов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изменяющих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множество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когда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должен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срабатывать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только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некоторых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из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них</a:t>
            </a:r>
            <a:r>
              <a:rPr lang="en-US" sz="18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977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DejaVu Sans</vt:lpstr>
      <vt:lpstr>JetBrains Mono</vt:lpstr>
      <vt:lpstr>Noto Sans CJK SC</vt:lpstr>
      <vt:lpstr>StarSymbol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1</cp:lastModifiedBy>
  <cp:revision>12</cp:revision>
  <dcterms:created xsi:type="dcterms:W3CDTF">2021-06-27T13:18:46Z</dcterms:created>
  <dcterms:modified xsi:type="dcterms:W3CDTF">2021-07-02T10:04:12Z</dcterms:modified>
  <dc:language>en-US</dc:language>
</cp:coreProperties>
</file>