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l" initials="D" lastIdx="2" clrIdx="0">
    <p:extLst>
      <p:ext uri="{19B8F6BF-5375-455C-9EA6-DF929625EA0E}">
        <p15:presenceInfo xmlns:p15="http://schemas.microsoft.com/office/powerpoint/2012/main" userId="Dan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2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dorov/Smartsoft-CS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8194" y="726393"/>
            <a:ext cx="6233547" cy="2915927"/>
          </a:xfrm>
        </p:spPr>
        <p:txBody>
          <a:bodyPr>
            <a:normAutofit fontScale="90000"/>
          </a:bodyPr>
          <a:lstStyle/>
          <a:p>
            <a:pPr algn="r"/>
            <a:r>
              <a:rPr lang="ru-RU" sz="7200" dirty="0"/>
              <a:t>Курс </a:t>
            </a:r>
            <a:r>
              <a:rPr lang="ru-RU" sz="7200" dirty="0" err="1"/>
              <a:t>НЕмолодого</a:t>
            </a:r>
            <a:r>
              <a:rPr lang="ru-RU" sz="7200" dirty="0"/>
              <a:t> бойца 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0564" y="4192660"/>
            <a:ext cx="6071177" cy="960454"/>
          </a:xfrm>
        </p:spPr>
        <p:txBody>
          <a:bodyPr>
            <a:normAutofit/>
          </a:bodyPr>
          <a:lstStyle/>
          <a:p>
            <a:pPr algn="r"/>
            <a:r>
              <a:rPr lang="ru-RU" sz="3200" dirty="0">
                <a:solidFill>
                  <a:schemeClr val="tx2"/>
                </a:solidFill>
                <a:latin typeface="+mj-lt"/>
                <a:ea typeface="+mj-ea"/>
              </a:rPr>
              <a:t>1. Библиотека </a:t>
            </a: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</a:rPr>
              <a:t>Lombok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4539-5120-4491-9837-EF0CC1C5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Record, </a:t>
            </a:r>
            <a:r>
              <a:rPr lang="ru-RU" dirty="0"/>
              <a:t>что можно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EB76F6-0CFA-43DD-A7B9-B52F85DB1A55}"/>
              </a:ext>
            </a:extLst>
          </p:cNvPr>
          <p:cNvSpPr txBox="1">
            <a:spLocks/>
          </p:cNvSpPr>
          <p:nvPr/>
        </p:nvSpPr>
        <p:spPr>
          <a:xfrm>
            <a:off x="504306" y="1083402"/>
            <a:ext cx="10954625" cy="29864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Реализовывать интерфейсы</a:t>
            </a:r>
          </a:p>
          <a:p>
            <a:r>
              <a:rPr lang="ru-RU" dirty="0"/>
              <a:t>Добавлять переменные класса</a:t>
            </a:r>
            <a:r>
              <a:rPr lang="en-US" dirty="0"/>
              <a:t> (static)</a:t>
            </a:r>
          </a:p>
          <a:p>
            <a:r>
              <a:rPr lang="ru-RU" dirty="0"/>
              <a:t>Переопределять генерируемый конструктор</a:t>
            </a:r>
          </a:p>
          <a:p>
            <a:r>
              <a:rPr lang="ru-RU" dirty="0"/>
              <a:t>Добавлять свои конструкторы, вызывающие генерируемый</a:t>
            </a:r>
          </a:p>
          <a:p>
            <a:r>
              <a:rPr lang="ru-RU" dirty="0"/>
              <a:t>Добавлять свои методы</a:t>
            </a:r>
          </a:p>
          <a:p>
            <a:r>
              <a:rPr lang="ru-RU" dirty="0"/>
              <a:t>Использовать </a:t>
            </a:r>
            <a:r>
              <a:rPr lang="en-US" dirty="0"/>
              <a:t>generic</a:t>
            </a:r>
            <a:endParaRPr lang="ru-RU" dirty="0"/>
          </a:p>
          <a:p>
            <a:r>
              <a:rPr lang="ru-RU" dirty="0"/>
              <a:t>Использовать аннотации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E3EFBE-7B45-40DD-906C-870AE9FCE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30" y="4345496"/>
            <a:ext cx="985347" cy="98534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C1ADF5-31CE-41AB-BE03-F9DB974B9D12}"/>
              </a:ext>
            </a:extLst>
          </p:cNvPr>
          <p:cNvSpPr txBox="1">
            <a:spLocks/>
          </p:cNvSpPr>
          <p:nvPr/>
        </p:nvSpPr>
        <p:spPr>
          <a:xfrm>
            <a:off x="5167619" y="4345496"/>
            <a:ext cx="6920917" cy="21603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ru-RU" dirty="0"/>
              <a:t>Примеры использования</a:t>
            </a:r>
          </a:p>
          <a:p>
            <a:r>
              <a:rPr lang="ru-RU" dirty="0"/>
              <a:t>Чтение/запись данных в БД</a:t>
            </a:r>
          </a:p>
          <a:p>
            <a:r>
              <a:rPr lang="ru-RU" dirty="0"/>
              <a:t>Получение/отправка запроса в сторонний сервис</a:t>
            </a:r>
          </a:p>
          <a:p>
            <a:r>
              <a:rPr lang="ru-RU" dirty="0"/>
              <a:t>Чтение данных из </a:t>
            </a:r>
            <a:r>
              <a:rPr lang="en-US" dirty="0"/>
              <a:t>CSV</a:t>
            </a:r>
          </a:p>
          <a:p>
            <a:r>
              <a:rPr lang="en-US" dirty="0"/>
              <a:t> DTO</a:t>
            </a:r>
            <a:r>
              <a:rPr lang="ru-RU" dirty="0"/>
              <a:t>, если объект создается через конструктор</a:t>
            </a: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6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6F0A-72AF-42C4-A5DC-938B4688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Record, </a:t>
            </a:r>
            <a:r>
              <a:rPr lang="ru-RU" dirty="0"/>
              <a:t>сравним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86CB6-0576-4D53-95FA-3144317A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068" y="2076450"/>
            <a:ext cx="6560192" cy="371474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A32E1-0BAA-49BF-AE2A-5081664BC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47" y="135976"/>
            <a:ext cx="985347" cy="98534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ECF7BB-EEF6-4A79-9696-0ED8646EDB32}"/>
              </a:ext>
            </a:extLst>
          </p:cNvPr>
          <p:cNvSpPr txBox="1">
            <a:spLocks/>
          </p:cNvSpPr>
          <p:nvPr/>
        </p:nvSpPr>
        <p:spPr>
          <a:xfrm>
            <a:off x="487528" y="1468070"/>
            <a:ext cx="3111831" cy="43790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ru-RU" dirty="0"/>
              <a:t>Стандартное объявление класса:</a:t>
            </a:r>
            <a:endParaRPr lang="en-US" dirty="0"/>
          </a:p>
          <a:p>
            <a:pPr>
              <a:buFont typeface="Goudy Old Style" panose="02020502050305020303" pitchFamily="18" charset="0"/>
              <a:buChar char="—"/>
            </a:pPr>
            <a:r>
              <a:rPr lang="en-US" dirty="0"/>
              <a:t>boilerplate code</a:t>
            </a:r>
          </a:p>
          <a:p>
            <a:pPr>
              <a:buFont typeface="Goudy Old Style" panose="02020502050305020303" pitchFamily="18" charset="0"/>
              <a:buChar char="+"/>
            </a:pPr>
            <a:r>
              <a:rPr lang="ru-RU" dirty="0"/>
              <a:t>наследование классов</a:t>
            </a:r>
          </a:p>
          <a:p>
            <a:pPr>
              <a:buFont typeface="Goudy Old Style" panose="02020502050305020303" pitchFamily="18" charset="0"/>
              <a:buChar char="+"/>
            </a:pPr>
            <a:r>
              <a:rPr lang="ru-RU" dirty="0"/>
              <a:t>не </a:t>
            </a:r>
            <a:r>
              <a:rPr lang="en-US" dirty="0"/>
              <a:t>final </a:t>
            </a:r>
            <a:r>
              <a:rPr lang="ru-RU" dirty="0"/>
              <a:t>поля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469BA9-2DB3-4070-B401-1ED59FE5260E}"/>
              </a:ext>
            </a:extLst>
          </p:cNvPr>
          <p:cNvSpPr txBox="1">
            <a:spLocks/>
          </p:cNvSpPr>
          <p:nvPr/>
        </p:nvSpPr>
        <p:spPr>
          <a:xfrm>
            <a:off x="4409051" y="1468070"/>
            <a:ext cx="3166209" cy="43790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dirty="0"/>
              <a:t>Lombok</a:t>
            </a:r>
            <a:r>
              <a:rPr lang="ru-RU" dirty="0"/>
              <a:t>:</a:t>
            </a:r>
          </a:p>
          <a:p>
            <a:pPr>
              <a:buFont typeface="Goudy Old Style" panose="02020502050305020303" pitchFamily="18" charset="0"/>
              <a:buChar char="—"/>
            </a:pPr>
            <a:r>
              <a:rPr lang="ru-RU" dirty="0"/>
              <a:t>сторонняя библиотека, вопросы совместимости</a:t>
            </a:r>
            <a:endParaRPr lang="en-US" dirty="0"/>
          </a:p>
          <a:p>
            <a:pPr>
              <a:buFont typeface="Goudy Old Style" panose="02020502050305020303" pitchFamily="18" charset="0"/>
              <a:buChar char="+"/>
            </a:pPr>
            <a:r>
              <a:rPr lang="ru-RU" dirty="0"/>
              <a:t>избегаем </a:t>
            </a:r>
            <a:r>
              <a:rPr lang="en-US" dirty="0"/>
              <a:t>boilerplate code</a:t>
            </a:r>
            <a:endParaRPr lang="ru-RU" dirty="0"/>
          </a:p>
          <a:p>
            <a:pPr>
              <a:buFont typeface="Goudy Old Style" panose="02020502050305020303" pitchFamily="18" charset="0"/>
              <a:buChar char="+"/>
            </a:pPr>
            <a:r>
              <a:rPr lang="ru-RU" dirty="0"/>
              <a:t>наследование классов</a:t>
            </a:r>
          </a:p>
          <a:p>
            <a:pPr>
              <a:buFont typeface="Goudy Old Style" panose="02020502050305020303" pitchFamily="18" charset="0"/>
              <a:buChar char="+"/>
            </a:pPr>
            <a:r>
              <a:rPr lang="ru-RU" dirty="0"/>
              <a:t>не </a:t>
            </a:r>
            <a:r>
              <a:rPr lang="en-US" dirty="0"/>
              <a:t>final </a:t>
            </a:r>
            <a:r>
              <a:rPr lang="ru-RU" dirty="0"/>
              <a:t>поля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19C513-1A46-400C-A984-889E65721EE2}"/>
              </a:ext>
            </a:extLst>
          </p:cNvPr>
          <p:cNvSpPr txBox="1">
            <a:spLocks/>
          </p:cNvSpPr>
          <p:nvPr/>
        </p:nvSpPr>
        <p:spPr>
          <a:xfrm>
            <a:off x="8440114" y="1468070"/>
            <a:ext cx="3264358" cy="43790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dirty="0"/>
              <a:t>Record</a:t>
            </a:r>
            <a:r>
              <a:rPr lang="ru-RU" dirty="0"/>
              <a:t>:</a:t>
            </a:r>
            <a:endParaRPr lang="en-US" dirty="0"/>
          </a:p>
          <a:p>
            <a:pPr>
              <a:buFont typeface="Goudy Old Style" panose="02020502050305020303" pitchFamily="18" charset="0"/>
              <a:buChar char="—"/>
            </a:pPr>
            <a:r>
              <a:rPr lang="ru-RU" dirty="0"/>
              <a:t>ограничения в использовании</a:t>
            </a:r>
            <a:endParaRPr lang="en-US" dirty="0"/>
          </a:p>
          <a:p>
            <a:pPr>
              <a:buFont typeface="Goudy Old Style" panose="02020502050305020303" pitchFamily="18" charset="0"/>
              <a:buChar char="—"/>
            </a:pPr>
            <a:r>
              <a:rPr lang="ru-RU" dirty="0"/>
              <a:t>последняя версия </a:t>
            </a:r>
            <a:r>
              <a:rPr lang="en-US" dirty="0"/>
              <a:t>Java</a:t>
            </a:r>
          </a:p>
          <a:p>
            <a:pPr>
              <a:buFont typeface="Goudy Old Style" panose="02020502050305020303" pitchFamily="18" charset="0"/>
              <a:buChar char="+"/>
            </a:pPr>
            <a:r>
              <a:rPr lang="ru-RU" dirty="0"/>
              <a:t>избегаем </a:t>
            </a:r>
            <a:r>
              <a:rPr lang="en-US" dirty="0"/>
              <a:t>boilerplate code</a:t>
            </a:r>
            <a:endParaRPr lang="ru-RU" dirty="0"/>
          </a:p>
          <a:p>
            <a:pPr>
              <a:buFont typeface="Goudy Old Style" panose="02020502050305020303" pitchFamily="18" charset="0"/>
              <a:buChar char="+"/>
            </a:pPr>
            <a:r>
              <a:rPr lang="ru-RU" dirty="0"/>
              <a:t>синтаксис </a:t>
            </a:r>
            <a:r>
              <a:rPr lang="en-US" dirty="0"/>
              <a:t>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006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B97C-64F7-4E4A-9F59-E5ED795F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ru-RU" dirty="0"/>
              <a:t>Домашнее задание, </a:t>
            </a:r>
            <a:r>
              <a:rPr lang="en-US" dirty="0"/>
              <a:t>var </a:t>
            </a:r>
            <a:r>
              <a:rPr lang="ru-RU" dirty="0"/>
              <a:t>и </a:t>
            </a:r>
            <a:r>
              <a:rPr lang="en-US" dirty="0"/>
              <a:t>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1338C-CD7A-4AFB-899B-BB07601DE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363" y="1253691"/>
            <a:ext cx="4322348" cy="4517858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1 </a:t>
            </a:r>
            <a:r>
              <a:rPr lang="ru-RU" dirty="0"/>
              <a:t>вариант</a:t>
            </a:r>
          </a:p>
          <a:p>
            <a:pPr marL="36900" indent="0">
              <a:buNone/>
            </a:pPr>
            <a:r>
              <a:rPr lang="ru-RU" dirty="0"/>
              <a:t>Готовое тестовое задание </a:t>
            </a:r>
            <a:r>
              <a:rPr lang="ru-RU" dirty="0" err="1"/>
              <a:t>СмартСофт</a:t>
            </a:r>
            <a:r>
              <a:rPr lang="ru-RU" dirty="0"/>
              <a:t> </a:t>
            </a:r>
            <a:r>
              <a:rPr lang="en-US" dirty="0">
                <a:hlinkClick r:id="rId2"/>
              </a:rPr>
              <a:t>https://github.com/hodorov/Smartsoft-CSV</a:t>
            </a:r>
            <a:endParaRPr lang="ru-RU" dirty="0"/>
          </a:p>
          <a:p>
            <a:pPr marL="36900" indent="0">
              <a:buNone/>
            </a:pPr>
            <a:r>
              <a:rPr lang="ru-RU" dirty="0"/>
              <a:t>Проект на </a:t>
            </a:r>
            <a:r>
              <a:rPr lang="en-US" dirty="0"/>
              <a:t>Java 8, </a:t>
            </a:r>
            <a:r>
              <a:rPr lang="ru-RU" dirty="0"/>
              <a:t>надо переписать на </a:t>
            </a:r>
            <a:r>
              <a:rPr lang="en-US" dirty="0"/>
              <a:t>Java 16</a:t>
            </a:r>
            <a:r>
              <a:rPr lang="ru-RU" dirty="0"/>
              <a:t>, использовать </a:t>
            </a:r>
            <a:r>
              <a:rPr lang="en-US" dirty="0"/>
              <a:t>var </a:t>
            </a:r>
            <a:r>
              <a:rPr lang="ru-RU" dirty="0"/>
              <a:t>и </a:t>
            </a:r>
            <a:r>
              <a:rPr lang="en-US" dirty="0"/>
              <a:t>record</a:t>
            </a:r>
            <a:r>
              <a:rPr lang="ru-RU" dirty="0"/>
              <a:t> везде где это возможно и стоит делать)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3B94BE-4A9F-4908-BE95-5252EE9A5290}"/>
              </a:ext>
            </a:extLst>
          </p:cNvPr>
          <p:cNvSpPr txBox="1">
            <a:spLocks/>
          </p:cNvSpPr>
          <p:nvPr/>
        </p:nvSpPr>
        <p:spPr>
          <a:xfrm>
            <a:off x="5925535" y="1253691"/>
            <a:ext cx="5881036" cy="52686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2 </a:t>
            </a:r>
            <a:r>
              <a:rPr lang="ru-RU" dirty="0"/>
              <a:t>вариант</a:t>
            </a:r>
          </a:p>
          <a:p>
            <a:pPr marL="36900" indent="0">
              <a:buFont typeface="Wingdings 2" charset="2"/>
              <a:buNone/>
            </a:pPr>
            <a:r>
              <a:rPr lang="ru-RU" dirty="0"/>
              <a:t>Дан </a:t>
            </a:r>
            <a:r>
              <a:rPr lang="en-US" dirty="0"/>
              <a:t>csv</a:t>
            </a:r>
            <a:r>
              <a:rPr lang="ru-RU" dirty="0"/>
              <a:t>, необходимо сделать </a:t>
            </a:r>
            <a:r>
              <a:rPr lang="en-US" dirty="0"/>
              <a:t>REST-</a:t>
            </a:r>
            <a:r>
              <a:rPr lang="ru-RU" dirty="0"/>
              <a:t>сервис, который загружает </a:t>
            </a:r>
            <a:r>
              <a:rPr lang="en-US" dirty="0"/>
              <a:t>csv</a:t>
            </a:r>
            <a:r>
              <a:rPr lang="ru-RU" dirty="0"/>
              <a:t> в память при старте, имеет один метод</a:t>
            </a: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/>
              <a:t>GET /</a:t>
            </a:r>
            <a:r>
              <a:rPr lang="en-US" dirty="0" err="1"/>
              <a:t>stat?delay</a:t>
            </a:r>
            <a:r>
              <a:rPr lang="en-US" dirty="0"/>
              <a:t>=1000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delay – </a:t>
            </a:r>
            <a:r>
              <a:rPr lang="ru-RU" dirty="0"/>
              <a:t>в </a:t>
            </a:r>
            <a:r>
              <a:rPr lang="ru-RU" dirty="0" err="1"/>
              <a:t>мс</a:t>
            </a: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ru-RU" dirty="0"/>
              <a:t>Метод возвращает </a:t>
            </a:r>
            <a:r>
              <a:rPr lang="en-US" dirty="0"/>
              <a:t>json </a:t>
            </a:r>
            <a:r>
              <a:rPr lang="ru-RU" dirty="0"/>
              <a:t>с количеством статусов, у которых разница между временем </a:t>
            </a:r>
            <a:r>
              <a:rPr lang="en-US" dirty="0"/>
              <a:t>put </a:t>
            </a:r>
            <a:r>
              <a:rPr lang="ru-RU" dirty="0"/>
              <a:t>и</a:t>
            </a:r>
            <a:r>
              <a:rPr lang="en-US" dirty="0"/>
              <a:t> created </a:t>
            </a:r>
            <a:r>
              <a:rPr lang="ru-RU" dirty="0"/>
              <a:t>больше</a:t>
            </a:r>
            <a:r>
              <a:rPr lang="en-US" dirty="0"/>
              <a:t> delay</a:t>
            </a:r>
            <a:r>
              <a:rPr lang="ru-RU" dirty="0"/>
              <a:t> и их список</a:t>
            </a:r>
          </a:p>
          <a:p>
            <a:pPr marL="36900" indent="0">
              <a:buFont typeface="Wingdings 2" charset="2"/>
              <a:buNone/>
            </a:pPr>
            <a:endParaRPr lang="ru-RU" dirty="0"/>
          </a:p>
          <a:p>
            <a:pPr marL="36900" indent="0">
              <a:buFont typeface="Wingdings 2" charset="2"/>
              <a:buNone/>
            </a:pPr>
            <a:r>
              <a:rPr lang="ru-RU" dirty="0"/>
              <a:t>* Формат </a:t>
            </a:r>
            <a:r>
              <a:rPr lang="en-US" dirty="0"/>
              <a:t>delay=3h4m18s234ms </a:t>
            </a:r>
            <a:r>
              <a:rPr lang="ru-RU" dirty="0"/>
              <a:t>возможно отсутствие блоков, например, </a:t>
            </a:r>
            <a:r>
              <a:rPr lang="en-US" dirty="0"/>
              <a:t>4m100ms</a:t>
            </a:r>
          </a:p>
        </p:txBody>
      </p:sp>
    </p:spTree>
    <p:extLst>
      <p:ext uri="{BB962C8B-B14F-4D97-AF65-F5344CB8AC3E}">
        <p14:creationId xmlns:p14="http://schemas.microsoft.com/office/powerpoint/2010/main" val="5807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A6B9-39CC-421C-98DF-A7A021B1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34F73-FA2B-4B8A-A2E3-3CA3D773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AutoNum type="arabicPeriod"/>
            </a:pPr>
            <a:r>
              <a:rPr lang="ru-RU" dirty="0"/>
              <a:t>Общее назначение + наиболее популярные аннотации (кратко)</a:t>
            </a:r>
          </a:p>
          <a:p>
            <a:pPr marL="494100" indent="-457200">
              <a:buAutoNum type="arabicPeriod"/>
            </a:pPr>
            <a:r>
              <a:rPr lang="en-US" dirty="0">
                <a:effectLst/>
              </a:rPr>
              <a:t>Bad practice  </a:t>
            </a:r>
          </a:p>
          <a:p>
            <a:pPr marL="494100" indent="-457200">
              <a:buAutoNum type="arabicPeriod"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5287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8AEF-2CF0-41A3-B14E-DDC97F26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5317"/>
            <a:ext cx="10353762" cy="1257300"/>
          </a:xfrm>
        </p:spPr>
        <p:txBody>
          <a:bodyPr/>
          <a:lstStyle/>
          <a:p>
            <a:r>
              <a:rPr lang="en-US" dirty="0"/>
              <a:t>Lombok 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164CE-CE92-438C-9B25-31E87F375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72617"/>
            <a:ext cx="10353762" cy="3284115"/>
          </a:xfrm>
        </p:spPr>
        <p:txBody>
          <a:bodyPr/>
          <a:lstStyle/>
          <a:p>
            <a:pPr marL="494100" indent="-457200">
              <a:buAutoNum type="arabicPeriod"/>
            </a:pPr>
            <a:r>
              <a:rPr lang="ru-RU" dirty="0"/>
              <a:t>Является сторонней библиотекой</a:t>
            </a:r>
          </a:p>
          <a:p>
            <a:pPr marL="494100" indent="-457200">
              <a:buAutoNum type="arabicPeriod"/>
            </a:pPr>
            <a:r>
              <a:rPr lang="ru-RU" dirty="0"/>
              <a:t>Не изменяет исходный код </a:t>
            </a:r>
            <a:r>
              <a:rPr lang="en-US" dirty="0"/>
              <a:t>Java 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05BE2-5586-4DD8-A2E7-2E9FADCF9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918" y="362678"/>
            <a:ext cx="875572" cy="8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4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6923-7332-470C-A5C8-CB54A7720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2307"/>
            <a:ext cx="5262734" cy="521119"/>
          </a:xfrm>
        </p:spPr>
        <p:txBody>
          <a:bodyPr/>
          <a:lstStyle/>
          <a:p>
            <a:pPr marL="494100" indent="-457200">
              <a:buAutoNum type="arabicPeriod"/>
            </a:pPr>
            <a:r>
              <a:rPr lang="ru-RU" dirty="0"/>
              <a:t>Решение проблемы </a:t>
            </a:r>
            <a:r>
              <a:rPr lang="en-US" dirty="0">
                <a:effectLst/>
              </a:rPr>
              <a:t>boilerplate code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00F958-2DFA-4FCC-9C94-221500A0C29C}"/>
              </a:ext>
            </a:extLst>
          </p:cNvPr>
          <p:cNvSpPr txBox="1">
            <a:spLocks/>
          </p:cNvSpPr>
          <p:nvPr/>
        </p:nvSpPr>
        <p:spPr>
          <a:xfrm>
            <a:off x="854590" y="136375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Назначение </a:t>
            </a:r>
            <a:r>
              <a:rPr lang="en-US" dirty="0"/>
              <a:t>Lombok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02872FB-CA8D-40B8-96FB-406A4FBCF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665" y="1105175"/>
            <a:ext cx="2033026" cy="57528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78AD21B-6C71-44A8-BD01-FADB2F290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544" y="1105175"/>
            <a:ext cx="3050456" cy="57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1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7278-958E-4FFB-8EC3-7B0CEDF72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1722"/>
            <a:ext cx="10353762" cy="1257300"/>
          </a:xfrm>
        </p:spPr>
        <p:txBody>
          <a:bodyPr/>
          <a:lstStyle/>
          <a:p>
            <a:r>
              <a:rPr lang="ru-RU" dirty="0"/>
              <a:t>Часто используемые аннотации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B20AD-A5D5-42BB-988A-C5C75282E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12" y="1379289"/>
            <a:ext cx="10353762" cy="4034748"/>
          </a:xfrm>
        </p:spPr>
        <p:txBody>
          <a:bodyPr>
            <a:normAutofit/>
          </a:bodyPr>
          <a:lstStyle/>
          <a:p>
            <a:r>
              <a:rPr lang="en-US" sz="1400" dirty="0"/>
              <a:t>@Getter/@Setter – </a:t>
            </a:r>
            <a:r>
              <a:rPr lang="en-US" sz="1400" dirty="0" err="1"/>
              <a:t>nuffsad</a:t>
            </a:r>
            <a:r>
              <a:rPr lang="en-US" sz="1400" dirty="0"/>
              <a:t> </a:t>
            </a:r>
          </a:p>
          <a:p>
            <a:r>
              <a:rPr lang="en-US" sz="1400" dirty="0"/>
              <a:t>@</a:t>
            </a:r>
            <a:r>
              <a:rPr lang="en-US" sz="1400" dirty="0" err="1"/>
              <a:t>ToString</a:t>
            </a:r>
            <a:r>
              <a:rPr lang="en-US" sz="1400" dirty="0"/>
              <a:t> – </a:t>
            </a:r>
            <a:r>
              <a:rPr lang="en-US" sz="1400" dirty="0" err="1"/>
              <a:t>nuffsad</a:t>
            </a:r>
            <a:r>
              <a:rPr lang="en-US" sz="1400" dirty="0"/>
              <a:t> </a:t>
            </a:r>
          </a:p>
          <a:p>
            <a:r>
              <a:rPr lang="en-US" sz="1400" dirty="0">
                <a:effectLst/>
              </a:rPr>
              <a:t>@</a:t>
            </a:r>
            <a:r>
              <a:rPr lang="en-US" sz="1400" dirty="0" err="1">
                <a:effectLst/>
              </a:rPr>
              <a:t>EqualsAndHashCode</a:t>
            </a:r>
            <a:r>
              <a:rPr lang="en-US" sz="1400" dirty="0">
                <a:effectLst/>
              </a:rPr>
              <a:t> – </a:t>
            </a:r>
            <a:r>
              <a:rPr lang="ru-RU" sz="1400" dirty="0">
                <a:effectLst/>
              </a:rPr>
              <a:t>Простое создание методов </a:t>
            </a:r>
            <a:r>
              <a:rPr lang="en-US" sz="1400" dirty="0">
                <a:effectLst/>
              </a:rPr>
              <a:t>Equals and </a:t>
            </a:r>
            <a:r>
              <a:rPr lang="en-US" sz="1400" dirty="0" err="1">
                <a:effectLst/>
              </a:rPr>
              <a:t>HashCode</a:t>
            </a:r>
            <a:endParaRPr lang="ru-RU" sz="1400" dirty="0">
              <a:effectLst/>
            </a:endParaRPr>
          </a:p>
          <a:p>
            <a:r>
              <a:rPr lang="en-US" sz="1400" dirty="0"/>
              <a:t>@</a:t>
            </a:r>
            <a:r>
              <a:rPr lang="en-US" sz="1400" dirty="0" err="1"/>
              <a:t>NoArgsConstrucrot</a:t>
            </a:r>
            <a:r>
              <a:rPr lang="en-US" sz="1400" dirty="0"/>
              <a:t> – </a:t>
            </a:r>
            <a:r>
              <a:rPr lang="ru-RU" sz="1400" dirty="0"/>
              <a:t>конструктор без параметров. Полезно при работе с </a:t>
            </a:r>
            <a:r>
              <a:rPr lang="en-US" sz="1400" dirty="0"/>
              <a:t>ORM (hibernate)</a:t>
            </a:r>
          </a:p>
          <a:p>
            <a:r>
              <a:rPr lang="en-US" sz="1400" dirty="0">
                <a:effectLst/>
              </a:rPr>
              <a:t>@</a:t>
            </a:r>
            <a:r>
              <a:rPr lang="en-US" sz="1400" dirty="0" err="1">
                <a:effectLst/>
              </a:rPr>
              <a:t>RequiredArgsConstructor</a:t>
            </a:r>
            <a:r>
              <a:rPr lang="en-US" sz="1400" dirty="0">
                <a:effectLst/>
              </a:rPr>
              <a:t> - </a:t>
            </a:r>
            <a:r>
              <a:rPr lang="ru-RU" sz="1400" dirty="0">
                <a:effectLst/>
              </a:rPr>
              <a:t>конструктор включающего все </a:t>
            </a:r>
            <a:r>
              <a:rPr lang="ru-RU" sz="1400" dirty="0" err="1">
                <a:effectLst/>
              </a:rPr>
              <a:t>final</a:t>
            </a:r>
            <a:r>
              <a:rPr lang="ru-RU" sz="1400" dirty="0">
                <a:effectLst/>
              </a:rPr>
              <a:t> поля</a:t>
            </a:r>
          </a:p>
          <a:p>
            <a:r>
              <a:rPr lang="en-US" sz="1400" dirty="0">
                <a:effectLst/>
              </a:rPr>
              <a:t>@</a:t>
            </a:r>
            <a:r>
              <a:rPr lang="en-US" sz="1400" dirty="0" err="1">
                <a:effectLst/>
              </a:rPr>
              <a:t>AllArgsConstructor</a:t>
            </a:r>
            <a:r>
              <a:rPr lang="en-US" sz="1400" dirty="0">
                <a:effectLst/>
              </a:rPr>
              <a:t> - </a:t>
            </a:r>
            <a:r>
              <a:rPr lang="ru-RU" sz="1400" dirty="0">
                <a:effectLst/>
              </a:rPr>
              <a:t>конструктор включающего все возможные поля</a:t>
            </a:r>
            <a:endParaRPr lang="en-US" sz="1400" dirty="0"/>
          </a:p>
          <a:p>
            <a:r>
              <a:rPr lang="en-US" sz="1400" dirty="0"/>
              <a:t>@Data – </a:t>
            </a:r>
            <a:r>
              <a:rPr lang="ru-RU" sz="1400" dirty="0"/>
              <a:t>Включает в себя </a:t>
            </a:r>
            <a:r>
              <a:rPr lang="en-US" sz="1400" dirty="0"/>
              <a:t>@Getter, @Setter, </a:t>
            </a:r>
            <a:r>
              <a:rPr lang="en-US" sz="1400" dirty="0">
                <a:effectLst/>
              </a:rPr>
              <a:t>@</a:t>
            </a:r>
            <a:r>
              <a:rPr lang="en-US" sz="1400" dirty="0" err="1">
                <a:effectLst/>
              </a:rPr>
              <a:t>EqualsAndHashCode</a:t>
            </a:r>
            <a:r>
              <a:rPr lang="en-US" sz="1400" dirty="0">
                <a:effectLst/>
              </a:rPr>
              <a:t>, </a:t>
            </a:r>
            <a:r>
              <a:rPr lang="en-US" sz="1400" dirty="0"/>
              <a:t>@</a:t>
            </a:r>
            <a:r>
              <a:rPr lang="en-US" sz="1400" dirty="0" err="1"/>
              <a:t>ToString</a:t>
            </a:r>
            <a:r>
              <a:rPr lang="en-US" sz="1400" dirty="0"/>
              <a:t> – </a:t>
            </a:r>
            <a:r>
              <a:rPr lang="en-US" sz="1400" dirty="0" err="1"/>
              <a:t>nuffsad</a:t>
            </a:r>
            <a:r>
              <a:rPr lang="en-US" sz="1400" dirty="0"/>
              <a:t>, </a:t>
            </a:r>
            <a:r>
              <a:rPr lang="en-US" sz="1400" dirty="0">
                <a:effectLst/>
              </a:rPr>
              <a:t>@</a:t>
            </a:r>
            <a:r>
              <a:rPr lang="en-US" sz="1400" dirty="0" err="1">
                <a:effectLst/>
              </a:rPr>
              <a:t>RequiredArgsConstructor</a:t>
            </a:r>
            <a:endParaRPr lang="en-US" sz="1400" dirty="0">
              <a:effectLst/>
            </a:endParaRPr>
          </a:p>
          <a:p>
            <a:r>
              <a:rPr lang="en-US" sz="1400" dirty="0">
                <a:effectLst/>
              </a:rPr>
              <a:t>@Value </a:t>
            </a:r>
            <a:r>
              <a:rPr lang="ru-RU" sz="1400" dirty="0">
                <a:effectLst/>
              </a:rPr>
              <a:t>– </a:t>
            </a:r>
            <a:r>
              <a:rPr lang="ru-RU" sz="1400" dirty="0" err="1">
                <a:effectLst/>
              </a:rPr>
              <a:t>имутабельный</a:t>
            </a:r>
            <a:r>
              <a:rPr lang="ru-RU" sz="1400" dirty="0">
                <a:effectLst/>
              </a:rPr>
              <a:t> аналог </a:t>
            </a:r>
            <a:r>
              <a:rPr lang="en-US" sz="1400" dirty="0">
                <a:effectLst/>
              </a:rPr>
              <a:t>@Data . </a:t>
            </a:r>
            <a:r>
              <a:rPr lang="ru-RU" sz="1400" dirty="0">
                <a:effectLst/>
              </a:rPr>
              <a:t>Хорошо подходит для работы с </a:t>
            </a:r>
            <a:r>
              <a:rPr lang="en-US" sz="1400" dirty="0">
                <a:effectLst/>
              </a:rPr>
              <a:t>DTO </a:t>
            </a:r>
            <a:r>
              <a:rPr lang="ru-RU" sz="1400" dirty="0">
                <a:effectLst/>
              </a:rPr>
              <a:t>классами. Не генерирует </a:t>
            </a:r>
            <a:r>
              <a:rPr lang="en-US" sz="1400" dirty="0">
                <a:effectLst/>
              </a:rPr>
              <a:t>Setters </a:t>
            </a:r>
          </a:p>
          <a:p>
            <a:r>
              <a:rPr lang="en-US" sz="1400" dirty="0">
                <a:effectLst/>
              </a:rPr>
              <a:t>@</a:t>
            </a:r>
            <a:r>
              <a:rPr lang="en-US" sz="1400" dirty="0" err="1">
                <a:effectLst/>
              </a:rPr>
              <a:t>SneakyTrows</a:t>
            </a:r>
            <a:r>
              <a:rPr lang="en-US" sz="1400" dirty="0">
                <a:effectLst/>
              </a:rPr>
              <a:t> – </a:t>
            </a:r>
            <a:r>
              <a:rPr lang="ru-RU" sz="1400" dirty="0">
                <a:effectLst/>
              </a:rPr>
              <a:t>переводит </a:t>
            </a:r>
            <a:r>
              <a:rPr lang="en-US" sz="1400" dirty="0">
                <a:effectLst/>
              </a:rPr>
              <a:t>checked </a:t>
            </a:r>
            <a:r>
              <a:rPr lang="en-US" sz="1400" dirty="0" err="1">
                <a:effectLst/>
              </a:rPr>
              <a:t>exeption</a:t>
            </a:r>
            <a:r>
              <a:rPr lang="en-US" sz="1400" dirty="0">
                <a:effectLst/>
              </a:rPr>
              <a:t> </a:t>
            </a:r>
            <a:r>
              <a:rPr lang="ru-RU" sz="1400" dirty="0">
                <a:effectLst/>
              </a:rPr>
              <a:t>в  </a:t>
            </a:r>
            <a:r>
              <a:rPr lang="en-US" sz="1400" dirty="0">
                <a:effectLst/>
              </a:rPr>
              <a:t>unchecked </a:t>
            </a:r>
            <a:r>
              <a:rPr lang="en-US" sz="1400" dirty="0" err="1">
                <a:effectLst/>
              </a:rPr>
              <a:t>exeption</a:t>
            </a:r>
            <a:r>
              <a:rPr lang="en-US" sz="1400" dirty="0">
                <a:effectLst/>
              </a:rPr>
              <a:t>. </a:t>
            </a:r>
          </a:p>
          <a:p>
            <a:r>
              <a:rPr lang="en-US" sz="1400" dirty="0">
                <a:effectLst/>
              </a:rPr>
              <a:t>@Cleanup – </a:t>
            </a:r>
            <a:r>
              <a:rPr lang="ru-RU" sz="1400" dirty="0">
                <a:effectLst/>
              </a:rPr>
              <a:t>аннотация дли ресурсов которые реализуют </a:t>
            </a:r>
            <a:r>
              <a:rPr lang="ru-RU" sz="1400" dirty="0" err="1">
                <a:effectLst/>
              </a:rPr>
              <a:t>интефейрс</a:t>
            </a:r>
            <a:r>
              <a:rPr lang="ru-RU" sz="1400" dirty="0">
                <a:effectLst/>
              </a:rPr>
              <a:t> </a:t>
            </a:r>
            <a:r>
              <a:rPr lang="en-US" sz="1400" dirty="0">
                <a:effectLst/>
              </a:rPr>
              <a:t>closable. 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D60FF7-8EFE-4D57-89AB-8F4B52737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715" y="292587"/>
            <a:ext cx="875572" cy="8755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1AEC94-C76F-4EE4-AA6D-46E4D718CBCF}"/>
              </a:ext>
            </a:extLst>
          </p:cNvPr>
          <p:cNvSpPr txBox="1"/>
          <p:nvPr/>
        </p:nvSpPr>
        <p:spPr>
          <a:xfrm>
            <a:off x="327660" y="5087594"/>
            <a:ext cx="90220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Примечание</a:t>
            </a:r>
            <a:r>
              <a:rPr lang="en-US" sz="1400" dirty="0"/>
              <a:t>: </a:t>
            </a:r>
            <a:r>
              <a:rPr lang="ru-RU" sz="1400" dirty="0"/>
              <a:t>Аннотации по типу </a:t>
            </a:r>
            <a:r>
              <a:rPr lang="en-US" sz="1400" dirty="0"/>
              <a:t>@Getter, @Setter, @</a:t>
            </a:r>
            <a:r>
              <a:rPr lang="en-US" sz="1400" dirty="0" err="1"/>
              <a:t>ToString</a:t>
            </a:r>
            <a:r>
              <a:rPr lang="en-US" sz="1400" dirty="0"/>
              <a:t> </a:t>
            </a:r>
            <a:r>
              <a:rPr lang="ru-RU" sz="1400" dirty="0"/>
              <a:t>и прочие аннотации которые направленны на работу с сущностями являются </a:t>
            </a:r>
            <a:r>
              <a:rPr lang="ru-RU" sz="1400" dirty="0" err="1"/>
              <a:t>параметизируемыми</a:t>
            </a:r>
            <a:r>
              <a:rPr lang="ru-RU" sz="1400" dirty="0"/>
              <a:t> (по аналогии с </a:t>
            </a:r>
            <a:r>
              <a:rPr lang="ru-RU" sz="1400" dirty="0" err="1"/>
              <a:t>автогенерацией</a:t>
            </a:r>
            <a:r>
              <a:rPr lang="ru-RU" sz="1400" dirty="0"/>
              <a:t> </a:t>
            </a:r>
            <a:r>
              <a:rPr lang="en-US" sz="1400" dirty="0"/>
              <a:t>boilerplate code</a:t>
            </a:r>
            <a:r>
              <a:rPr lang="ru-RU" sz="1400" dirty="0"/>
              <a:t> в среде разработки)</a:t>
            </a:r>
            <a:br>
              <a:rPr lang="ru-RU" sz="1400" dirty="0"/>
            </a:br>
            <a:r>
              <a:rPr lang="ru-RU" sz="1400" dirty="0"/>
              <a:t>Пример</a:t>
            </a:r>
            <a:r>
              <a:rPr lang="en-US" sz="1400" dirty="0"/>
              <a:t>: </a:t>
            </a:r>
            <a:r>
              <a:rPr lang="ru-RU" sz="1400" dirty="0"/>
              <a:t> При использовании аннотации </a:t>
            </a:r>
            <a:r>
              <a:rPr lang="en-US" sz="1400" dirty="0"/>
              <a:t>@</a:t>
            </a:r>
            <a:r>
              <a:rPr lang="en-US" sz="1400" dirty="0" err="1"/>
              <a:t>ToString</a:t>
            </a:r>
            <a:r>
              <a:rPr lang="en-US" sz="1400" dirty="0"/>
              <a:t> </a:t>
            </a:r>
            <a:r>
              <a:rPr lang="ru-RU" sz="1400" dirty="0"/>
              <a:t>Можно добавить исключение для поля в классе </a:t>
            </a:r>
            <a:r>
              <a:rPr lang="en-US" sz="1400" dirty="0"/>
              <a:t>@</a:t>
            </a:r>
            <a:r>
              <a:rPr lang="en-US" sz="1400" dirty="0" err="1"/>
              <a:t>ToString.Exlude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ru-RU" sz="1400" dirty="0" err="1"/>
              <a:t>тд</a:t>
            </a:r>
            <a:r>
              <a:rPr lang="ru-RU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7131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1919-A5C6-4D00-8732-D6437F40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34" y="113351"/>
            <a:ext cx="10353762" cy="1257300"/>
          </a:xfrm>
        </p:spPr>
        <p:txBody>
          <a:bodyPr/>
          <a:lstStyle/>
          <a:p>
            <a:r>
              <a:rPr lang="en-US" dirty="0"/>
              <a:t>Bad practice with @</a:t>
            </a:r>
            <a:r>
              <a:rPr lang="en-US" dirty="0" err="1"/>
              <a:t>SneakyTrows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F63B5-A209-466B-9582-8A0C77F86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67" y="1447963"/>
            <a:ext cx="9367881" cy="1638137"/>
          </a:xfrm>
        </p:spPr>
        <p:txBody>
          <a:bodyPr>
            <a:normAutofit fontScale="92500" lnSpcReduction="20000"/>
          </a:bodyPr>
          <a:lstStyle/>
          <a:p>
            <a:r>
              <a:rPr lang="ru-RU" sz="1600" dirty="0"/>
              <a:t>Данная аннотация позволяет выбрасывать </a:t>
            </a:r>
            <a:r>
              <a:rPr lang="en-US" sz="1600" dirty="0"/>
              <a:t>checked </a:t>
            </a:r>
            <a:r>
              <a:rPr lang="en-US" sz="1600" dirty="0" err="1"/>
              <a:t>exeption</a:t>
            </a:r>
            <a:r>
              <a:rPr lang="en-US" sz="1600" dirty="0"/>
              <a:t> </a:t>
            </a:r>
            <a:r>
              <a:rPr lang="ru-RU" sz="1600" dirty="0"/>
              <a:t>без явного перечисления</a:t>
            </a:r>
            <a:r>
              <a:rPr lang="en-US" sz="1600" dirty="0"/>
              <a:t> </a:t>
            </a:r>
            <a:r>
              <a:rPr lang="ru-RU" sz="1600" dirty="0"/>
              <a:t>потому что </a:t>
            </a:r>
            <a:r>
              <a:rPr lang="ru-RU" sz="1600" dirty="0">
                <a:effectLst/>
              </a:rPr>
              <a:t>код, генерируемый </a:t>
            </a:r>
            <a:r>
              <a:rPr lang="ru-RU" sz="1600" dirty="0" err="1">
                <a:effectLst/>
              </a:rPr>
              <a:t>Lombok</a:t>
            </a:r>
            <a:r>
              <a:rPr lang="ru-RU" sz="1600" dirty="0">
                <a:effectLst/>
              </a:rPr>
              <a:t>, НЕ будет игнорировать, оборачивать, заменять и модифицировать другим способом бросаемое исключение. Он просто обманывает компилятор. В JVM (файл </a:t>
            </a:r>
            <a:r>
              <a:rPr lang="ru-RU" sz="1600" dirty="0" err="1">
                <a:effectLst/>
              </a:rPr>
              <a:t>class</a:t>
            </a:r>
            <a:r>
              <a:rPr lang="ru-RU" sz="1600" dirty="0">
                <a:effectLst/>
              </a:rPr>
              <a:t>) все исключения: проверяемые и непроверяемые — все они могут быть брошены независимо от оператора </a:t>
            </a:r>
            <a:r>
              <a:rPr lang="ru-RU" sz="1600" dirty="0" err="1">
                <a:effectLst/>
              </a:rPr>
              <a:t>throws</a:t>
            </a:r>
            <a:r>
              <a:rPr lang="ru-RU" sz="1600" dirty="0">
                <a:effectLst/>
              </a:rPr>
              <a:t>. Вот почему это работает.</a:t>
            </a:r>
            <a:endParaRPr lang="en-US" sz="1300" dirty="0"/>
          </a:p>
          <a:p>
            <a:pPr marL="36900" indent="0">
              <a:buNone/>
            </a:pPr>
            <a:r>
              <a:rPr lang="ru-RU" dirty="0"/>
              <a:t> </a:t>
            </a:r>
            <a:endParaRPr lang="en-US" dirty="0"/>
          </a:p>
          <a:p>
            <a:pPr marL="494100" indent="-457200"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6D9B1-5345-4E8D-BD29-6AB431A36A64}"/>
              </a:ext>
            </a:extLst>
          </p:cNvPr>
          <p:cNvSpPr txBox="1"/>
          <p:nvPr/>
        </p:nvSpPr>
        <p:spPr>
          <a:xfrm>
            <a:off x="876300" y="3429000"/>
            <a:ext cx="24155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Плюсы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1.</a:t>
            </a:r>
            <a:r>
              <a:rPr lang="ru-RU" sz="1400" dirty="0"/>
              <a:t> При объемной работе с исключениями эта аннотация возможно сокращает больше всего кода в </a:t>
            </a:r>
            <a:r>
              <a:rPr lang="en-US" sz="1400" dirty="0" err="1"/>
              <a:t>lombok</a:t>
            </a:r>
            <a:endParaRPr lang="ru-RU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C2CF76-FD06-4CA4-9CA7-2297A08CAF21}"/>
              </a:ext>
            </a:extLst>
          </p:cNvPr>
          <p:cNvSpPr txBox="1"/>
          <p:nvPr/>
        </p:nvSpPr>
        <p:spPr>
          <a:xfrm>
            <a:off x="5600700" y="3429000"/>
            <a:ext cx="2484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Минусы</a:t>
            </a:r>
          </a:p>
          <a:p>
            <a:endParaRPr lang="ru-RU" sz="1400" dirty="0"/>
          </a:p>
          <a:p>
            <a:r>
              <a:rPr lang="ru-RU" sz="1400" dirty="0"/>
              <a:t>1</a:t>
            </a:r>
            <a:r>
              <a:rPr lang="en-US" sz="1400" dirty="0"/>
              <a:t>. </a:t>
            </a:r>
            <a:r>
              <a:rPr lang="ru-RU" sz="1400" dirty="0"/>
              <a:t>При добавлении этой аннотации для метода</a:t>
            </a:r>
            <a:r>
              <a:rPr lang="en-US" sz="1400" dirty="0"/>
              <a:t>/</a:t>
            </a:r>
            <a:r>
              <a:rPr lang="ru-RU" sz="1400" dirty="0"/>
              <a:t>интерфейса который вызывается в приложении </a:t>
            </a:r>
            <a:r>
              <a:rPr lang="en-US" sz="1400" dirty="0" err="1"/>
              <a:t>exeption</a:t>
            </a:r>
            <a:r>
              <a:rPr lang="en-US" sz="1400" dirty="0"/>
              <a:t> </a:t>
            </a:r>
            <a:r>
              <a:rPr lang="ru-RU" sz="1400" dirty="0"/>
              <a:t>который будет пропущен вызовет ошибку уровнем выше в приложении.</a:t>
            </a:r>
          </a:p>
        </p:txBody>
      </p:sp>
    </p:spTree>
    <p:extLst>
      <p:ext uri="{BB962C8B-B14F-4D97-AF65-F5344CB8AC3E}">
        <p14:creationId xmlns:p14="http://schemas.microsoft.com/office/powerpoint/2010/main" val="127856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400A-C94F-4503-B33A-FC416DEE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8324"/>
            <a:ext cx="10353762" cy="1257300"/>
          </a:xfrm>
        </p:spPr>
        <p:txBody>
          <a:bodyPr>
            <a:normAutofit/>
          </a:bodyPr>
          <a:lstStyle/>
          <a:p>
            <a:r>
              <a:rPr lang="en-US" sz="2400" dirty="0"/>
              <a:t>Bad practice</a:t>
            </a:r>
            <a:r>
              <a:rPr lang="ru-RU" sz="2400" b="1" dirty="0"/>
              <a:t> </a:t>
            </a:r>
            <a:r>
              <a:rPr lang="en-US" sz="2400" dirty="0"/>
              <a:t>using Lombok with Hibernate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DCADBC-68A7-4E75-A095-9F1D5FC9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98" y="1876461"/>
            <a:ext cx="10353762" cy="371474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743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937D-6990-4D46-928A-BEF8BE59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4"/>
            <a:ext cx="10353762" cy="1257300"/>
          </a:xfrm>
        </p:spPr>
        <p:txBody>
          <a:bodyPr/>
          <a:lstStyle/>
          <a:p>
            <a:r>
              <a:rPr lang="en-US" dirty="0"/>
              <a:t>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DDAD-63AB-44B7-82FF-1869AD067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77347"/>
            <a:ext cx="10353762" cy="1715374"/>
          </a:xfrm>
        </p:spPr>
        <p:txBody>
          <a:bodyPr/>
          <a:lstStyle/>
          <a:p>
            <a:r>
              <a:rPr lang="ru-RU" dirty="0"/>
              <a:t>Впервые появились в превью </a:t>
            </a:r>
            <a:r>
              <a:rPr lang="en-US" dirty="0"/>
              <a:t>Java 14</a:t>
            </a:r>
            <a:r>
              <a:rPr lang="ru-RU" dirty="0"/>
              <a:t>, часть синтаксиса с </a:t>
            </a:r>
            <a:r>
              <a:rPr lang="en-US" dirty="0"/>
              <a:t>Java 16</a:t>
            </a:r>
            <a:endParaRPr lang="ru-RU" dirty="0"/>
          </a:p>
          <a:p>
            <a:r>
              <a:rPr lang="ru-RU" dirty="0"/>
              <a:t>Тип объявления класса. </a:t>
            </a:r>
            <a:r>
              <a:rPr lang="en-US" dirty="0"/>
              <a:t>record = class</a:t>
            </a:r>
            <a:r>
              <a:rPr lang="ru-RU" dirty="0"/>
              <a:t>, но с ограничениями</a:t>
            </a:r>
            <a:endParaRPr lang="en-US" dirty="0"/>
          </a:p>
          <a:p>
            <a:r>
              <a:rPr lang="ru-RU" dirty="0"/>
              <a:t>Используется для объявления классов для хранения данных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F63AB2-541D-4F10-84E4-0AF94E03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914" y="191229"/>
            <a:ext cx="875572" cy="875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8ACD72-89C5-4E7E-9468-69F5F78DB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198" y="191228"/>
            <a:ext cx="875573" cy="8755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698ED9-4D72-4B99-8A05-E2F9A2E64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5" y="3572315"/>
            <a:ext cx="3031662" cy="300465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642CE0-2889-44F8-8CEA-D6EAA185A4E7}"/>
              </a:ext>
            </a:extLst>
          </p:cNvPr>
          <p:cNvSpPr txBox="1">
            <a:spLocks/>
          </p:cNvSpPr>
          <p:nvPr/>
        </p:nvSpPr>
        <p:spPr>
          <a:xfrm>
            <a:off x="1922375" y="3158500"/>
            <a:ext cx="1005886" cy="53505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ru-RU" dirty="0"/>
              <a:t>Было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3E0C50-7A53-494C-9E96-BFE6E47D3D15}"/>
              </a:ext>
            </a:extLst>
          </p:cNvPr>
          <p:cNvSpPr txBox="1">
            <a:spLocks/>
          </p:cNvSpPr>
          <p:nvPr/>
        </p:nvSpPr>
        <p:spPr>
          <a:xfrm>
            <a:off x="8049944" y="3154593"/>
            <a:ext cx="1005886" cy="53505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ru-RU" dirty="0"/>
              <a:t>Стало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18CB5D6-0E52-482F-B192-7034C9AE395A}"/>
              </a:ext>
            </a:extLst>
          </p:cNvPr>
          <p:cNvSpPr txBox="1">
            <a:spLocks/>
          </p:cNvSpPr>
          <p:nvPr/>
        </p:nvSpPr>
        <p:spPr>
          <a:xfrm>
            <a:off x="5860418" y="4558630"/>
            <a:ext cx="5384939" cy="18212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5F0025-DEB4-4328-851C-6A6AB8DDB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867" y="3622039"/>
            <a:ext cx="5867400" cy="73342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4BE793E-EF48-46CA-933F-5A43351AC66B}"/>
              </a:ext>
            </a:extLst>
          </p:cNvPr>
          <p:cNvSpPr txBox="1">
            <a:spLocks/>
          </p:cNvSpPr>
          <p:nvPr/>
        </p:nvSpPr>
        <p:spPr>
          <a:xfrm>
            <a:off x="5134062" y="4486580"/>
            <a:ext cx="6612155" cy="19653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ru-RU" dirty="0"/>
              <a:t>Включает в себя:</a:t>
            </a:r>
          </a:p>
          <a:p>
            <a:pPr marL="494100" indent="-457200">
              <a:buAutoNum type="arabicPeriod"/>
            </a:pPr>
            <a:r>
              <a:rPr lang="ru-RU" dirty="0"/>
              <a:t>Указанные поля </a:t>
            </a:r>
            <a:r>
              <a:rPr lang="en-US" dirty="0"/>
              <a:t>private final</a:t>
            </a:r>
          </a:p>
          <a:p>
            <a:pPr marL="494100" indent="-457200">
              <a:buAutoNum type="arabicPeriod"/>
            </a:pPr>
            <a:r>
              <a:rPr lang="ru-RU" dirty="0"/>
              <a:t>Метод для доступа к полям (</a:t>
            </a:r>
            <a:r>
              <a:rPr lang="en-US" dirty="0"/>
              <a:t>getter)</a:t>
            </a:r>
            <a:r>
              <a:rPr lang="ru-RU" dirty="0"/>
              <a:t> по названию поля</a:t>
            </a:r>
          </a:p>
          <a:p>
            <a:pPr marL="494100" indent="-457200">
              <a:buAutoNum type="arabicPeriod"/>
            </a:pPr>
            <a:r>
              <a:rPr lang="ru-RU" dirty="0"/>
              <a:t>Конструктор для всех полей</a:t>
            </a:r>
          </a:p>
          <a:p>
            <a:pPr marL="494100" indent="-457200">
              <a:buAutoNum type="arabicPeriod"/>
            </a:pPr>
            <a:r>
              <a:rPr lang="ru-RU" dirty="0"/>
              <a:t>Методы </a:t>
            </a:r>
            <a:r>
              <a:rPr lang="en-US" dirty="0"/>
              <a:t>equals, </a:t>
            </a:r>
            <a:r>
              <a:rPr lang="en-US" dirty="0" err="1"/>
              <a:t>hashCode</a:t>
            </a:r>
            <a:r>
              <a:rPr lang="en-US" dirty="0"/>
              <a:t>, </a:t>
            </a:r>
            <a:r>
              <a:rPr lang="en-US" dirty="0" err="1"/>
              <a:t>toString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8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6B3D-83B6-4657-8542-389204C3D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4316"/>
            <a:ext cx="10353762" cy="1257300"/>
          </a:xfrm>
        </p:spPr>
        <p:txBody>
          <a:bodyPr/>
          <a:lstStyle/>
          <a:p>
            <a:r>
              <a:rPr lang="en-US" dirty="0"/>
              <a:t>Record, </a:t>
            </a:r>
            <a:r>
              <a:rPr lang="ru-RU" dirty="0"/>
              <a:t>ограничения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1466-28D4-49F7-B169-1FFA6179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679" y="1531166"/>
            <a:ext cx="10108128" cy="4752188"/>
          </a:xfrm>
        </p:spPr>
        <p:txBody>
          <a:bodyPr>
            <a:normAutofit/>
          </a:bodyPr>
          <a:lstStyle/>
          <a:p>
            <a:r>
              <a:rPr lang="en-US" dirty="0"/>
              <a:t>record </a:t>
            </a:r>
            <a:r>
              <a:rPr lang="ru-RU" dirty="0"/>
              <a:t>всегда </a:t>
            </a:r>
            <a:r>
              <a:rPr lang="en-US" dirty="0"/>
              <a:t>final class, </a:t>
            </a:r>
            <a:r>
              <a:rPr lang="ru-RU" dirty="0"/>
              <a:t>не может быть классов наследуемых от </a:t>
            </a:r>
            <a:r>
              <a:rPr lang="en-US" dirty="0"/>
              <a:t>record</a:t>
            </a:r>
          </a:p>
          <a:p>
            <a:r>
              <a:rPr lang="ru-RU" dirty="0"/>
              <a:t>поля </a:t>
            </a:r>
            <a:r>
              <a:rPr lang="en-US" dirty="0"/>
              <a:t>record</a:t>
            </a:r>
            <a:r>
              <a:rPr lang="ru-RU" dirty="0"/>
              <a:t> всегда </a:t>
            </a:r>
            <a:r>
              <a:rPr lang="en-US" dirty="0"/>
              <a:t>final</a:t>
            </a:r>
            <a:r>
              <a:rPr lang="ru-RU" dirty="0"/>
              <a:t>, нельзя поменять значения в процессе работы</a:t>
            </a:r>
          </a:p>
          <a:p>
            <a:r>
              <a:rPr lang="en-US" dirty="0"/>
              <a:t>record </a:t>
            </a:r>
            <a:r>
              <a:rPr lang="ru-RU" dirty="0"/>
              <a:t>не может быть унаследованным от других классов (кроме </a:t>
            </a:r>
            <a:r>
              <a:rPr lang="en-US" dirty="0"/>
              <a:t>Record)</a:t>
            </a:r>
            <a:r>
              <a:rPr lang="ru-RU" dirty="0"/>
              <a:t>, но может реализовывать интерфейсы</a:t>
            </a:r>
          </a:p>
          <a:p>
            <a:r>
              <a:rPr lang="ru-RU" dirty="0"/>
              <a:t>нельзя добавить переменную инстанса, но можно добавить переменную класса</a:t>
            </a:r>
          </a:p>
          <a:p>
            <a:r>
              <a:rPr lang="ru-RU" dirty="0"/>
              <a:t>слово «</a:t>
            </a:r>
            <a:r>
              <a:rPr lang="en-US" dirty="0"/>
              <a:t>record</a:t>
            </a:r>
            <a:r>
              <a:rPr lang="ru-RU" dirty="0"/>
              <a:t>» не зарезервировано. Не может быть названием классов, </a:t>
            </a:r>
            <a:r>
              <a:rPr lang="ru-RU" dirty="0" err="1"/>
              <a:t>енумов</a:t>
            </a:r>
            <a:r>
              <a:rPr lang="ru-RU" dirty="0"/>
              <a:t>, интерфейсов. Но может быть названием переменных, методов и т.д.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C29FFC-2ECF-4FBC-BB46-4D4F1BA26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91" y="1531166"/>
            <a:ext cx="1088472" cy="10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44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{DADD19CE-3FB2-4CB6-B778-8334C365F22E}tf12214701_win32</Template>
  <TotalTime>2515</TotalTime>
  <Words>646</Words>
  <Application>Microsoft Office PowerPoint</Application>
  <PresentationFormat>Широкоэкранный</PresentationFormat>
  <Paragraphs>88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Goudy Old Style</vt:lpstr>
      <vt:lpstr>Wingdings 2</vt:lpstr>
      <vt:lpstr>SlateVTI</vt:lpstr>
      <vt:lpstr>Курс НЕмолодого бойца </vt:lpstr>
      <vt:lpstr>Темы</vt:lpstr>
      <vt:lpstr>Lombok lib</vt:lpstr>
      <vt:lpstr>Презентация PowerPoint</vt:lpstr>
      <vt:lpstr>Часто используемые аннотации</vt:lpstr>
      <vt:lpstr>Bad practice with @SneakyTrows</vt:lpstr>
      <vt:lpstr>Bad practice using Lombok with Hibernate</vt:lpstr>
      <vt:lpstr>Record</vt:lpstr>
      <vt:lpstr>Record, ограничения</vt:lpstr>
      <vt:lpstr>Record, что можно</vt:lpstr>
      <vt:lpstr>Record, сравним</vt:lpstr>
      <vt:lpstr>Домашнее задание, var и record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НЕмолодого бойца</dc:title>
  <dc:creator>Anastasia Sarycheva</dc:creator>
  <cp:lastModifiedBy>Danil</cp:lastModifiedBy>
  <cp:revision>62</cp:revision>
  <dcterms:created xsi:type="dcterms:W3CDTF">2021-05-27T22:42:24Z</dcterms:created>
  <dcterms:modified xsi:type="dcterms:W3CDTF">2021-07-08T04:35:54Z</dcterms:modified>
</cp:coreProperties>
</file>