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0" r:id="rId8"/>
    <p:sldId id="261" r:id="rId9"/>
    <p:sldId id="275" r:id="rId10"/>
    <p:sldId id="264" r:id="rId11"/>
    <p:sldId id="276" r:id="rId12"/>
    <p:sldId id="265" r:id="rId13"/>
    <p:sldId id="269" r:id="rId14"/>
    <p:sldId id="266" r:id="rId15"/>
    <p:sldId id="270" r:id="rId16"/>
    <p:sldId id="267" r:id="rId17"/>
    <p:sldId id="268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78FF"/>
    <a:srgbClr val="0037DA"/>
    <a:srgbClr val="C19C00"/>
    <a:srgbClr val="767676"/>
    <a:srgbClr val="F9F1A5"/>
    <a:srgbClr val="0C0C0C"/>
    <a:srgbClr val="CCCCCC"/>
    <a:srgbClr val="16C60C"/>
    <a:srgbClr val="13A10E"/>
    <a:srgbClr val="E74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D4E14D-3FB2-4A10-88E0-1E3FA9A53AB1}" v="429" dt="2022-11-23T20:59:56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4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917D4-AF9D-4AA9-8442-5E58AD36E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B45A9D-A2E4-473D-9B40-AC2967B9A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55570E-01A1-4550-9282-7611F785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8F-5A94-48C1-88E7-572D0183627F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F1B26E-0811-4594-956F-CCAA5B19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A68502-F064-49ED-BFDA-D9380BC2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E2D74C-3B07-425D-ADCE-DF869369E4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622" y="5214337"/>
            <a:ext cx="2968101" cy="164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56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614BE6-D128-4C40-887D-132A0A0BC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CBDFA92-EB8E-429F-B23E-1EA28023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652055-DC32-4414-AEE1-46931B56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8F-5A94-48C1-88E7-572D0183627F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0B43F6-C251-4C61-9D0D-1AD7DB84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1C0B07-E9BE-4CC2-B339-37F634B76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695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9FF80C4-8517-4EF0-8108-6670F0B01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3A7EAC-3A5D-4A35-9C5A-B10EECBB7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BBDB1D-356E-4D2E-B406-824441AF3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8F-5A94-48C1-88E7-572D0183627F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78D3CC-8846-4222-BE45-4F14315D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D7D1A9-BFD7-4D17-9874-3C1873BD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081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1C5475-1D34-4487-AEE3-90C40D3B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E05695-CD1C-498B-9585-B3E935A56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590C28-8799-4E1A-B0A4-47F42B38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8F-5A94-48C1-88E7-572D0183627F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995B55-47DF-4B6A-8FEA-7DED289C7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77C734-20E1-48C0-84FE-9FB1AF0C7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18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A79C04-6C13-4337-9069-AFEA2CD78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D55665-199D-4330-8504-42C99DE8F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1AA0F3-87D2-4EC4-ADC3-B8BC9172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8F-5A94-48C1-88E7-572D0183627F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4415CA-1B10-4E54-9204-38609835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1544F3-7412-462B-A751-C45E849D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07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7F7867-1824-4229-A3D1-9E1F14989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1E602D-05A7-442F-B9C9-C08F24F18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52B3AA-928C-4CD1-A756-FF32E5993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04BD8D-93D6-48B1-9D5B-97FE3620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8F-5A94-48C1-88E7-572D0183627F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98F660-C753-4A42-8A71-816928C3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BEDFF5-808B-4690-AD62-9F8EA955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73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AD7C00-D10D-4C77-898D-D62780346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E09733-6D8D-4183-9CF6-3EA346D7D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E0CA37-7371-4FDC-B6C0-3258CF61D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7D7D1FE-9AC9-4586-AD1D-699A15DC5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919C52C-37CD-47E7-8E4E-6D7417CFF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8A76249-0E43-4123-96A7-538A881F2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8F-5A94-48C1-88E7-572D0183627F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42C0B0-2D2F-412D-AC4D-C5623A25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617B22E-5533-450B-AF2D-13067C2B5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26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31703-DA62-463D-A7D3-1284DECD1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FE2FDA-4682-4696-AD0B-45E6A0C7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8F-5A94-48C1-88E7-572D0183627F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3032A98-B0E8-40D1-8698-5BA5B7169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8D6811-A8DB-44A0-B3AF-F91E929B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1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F9EA4B6-9503-4174-AB91-EB42164BC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8F-5A94-48C1-88E7-572D0183627F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303ABB-3220-431E-A7C1-EC5C62B8C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EF1E9F-123A-4CF8-83D9-E2460103F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02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1749F8-4948-4C09-9EF2-D302CB3A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602EB3-ED29-44E5-B745-56434024C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6D9726-0388-4AFF-9488-3EE315C36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38D554-93BE-4A0E-A8D7-4180EB33D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8F-5A94-48C1-88E7-572D0183627F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170912-6010-438D-9D80-F4CF7878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5F0F4D-CE81-4E51-A8B4-409B41D86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33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694FF-6DFD-40EF-ACEA-E6F56B673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9F5DD9-E97E-40B8-9486-4CB6C28CD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8C38167-8C1D-4077-BE0A-44FB24B79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CDA69E-CB19-496F-8FDB-4590FF0A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8F-5A94-48C1-88E7-572D0183627F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D22519-E4CE-49C1-B56D-119631B5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533152-7110-4A0F-8816-7EC09617F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44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8160886-8670-4F3E-BB25-AE9F11E45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21CF50-2546-4A97-A62C-A4075FDE2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DE57B5-026F-4468-8B10-435C726C4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AFD8F-5A94-48C1-88E7-572D0183627F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1F406D-2EF1-402F-942D-B6B8AD4DE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6B8972-02CC-430F-9410-4265A7052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hyperlink" Target="https://github.com/CPU-Paris/Ateliers-deno/tree/main/01%20-%20Introduc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8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0EFFE896-2974-4D86-B804-04D75C30403A}"/>
              </a:ext>
            </a:extLst>
          </p:cNvPr>
          <p:cNvSpPr/>
          <p:nvPr/>
        </p:nvSpPr>
        <p:spPr>
          <a:xfrm>
            <a:off x="583270" y="241449"/>
            <a:ext cx="90080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EFC64-2B0A-47EB-9F69-F4AB50A466EF}"/>
              </a:ext>
            </a:extLst>
          </p:cNvPr>
          <p:cNvSpPr/>
          <p:nvPr/>
        </p:nvSpPr>
        <p:spPr>
          <a:xfrm rot="852201">
            <a:off x="-419261" y="-1263999"/>
            <a:ext cx="5882640" cy="7854462"/>
          </a:xfrm>
          <a:prstGeom prst="rect">
            <a:avLst/>
          </a:prstGeom>
          <a:solidFill>
            <a:srgbClr val="676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E5A9D-C13E-4AAD-8CE3-6DFE5D0BB4FB}"/>
              </a:ext>
            </a:extLst>
          </p:cNvPr>
          <p:cNvSpPr/>
          <p:nvPr/>
        </p:nvSpPr>
        <p:spPr>
          <a:xfrm rot="852201">
            <a:off x="-1470784" y="-1106106"/>
            <a:ext cx="5882640" cy="84538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1EBE1D-55AA-45D7-A020-DC3542E4E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9077" y="1543368"/>
            <a:ext cx="6503907" cy="2387600"/>
          </a:xfrm>
        </p:spPr>
        <p:txBody>
          <a:bodyPr/>
          <a:lstStyle/>
          <a:p>
            <a:r>
              <a:rPr lang="fr-FR" b="1" dirty="0">
                <a:solidFill>
                  <a:srgbClr val="F9F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 à </a:t>
            </a:r>
            <a:r>
              <a:rPr lang="fr-FR" b="1" dirty="0" err="1">
                <a:solidFill>
                  <a:srgbClr val="F9F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Deno</a:t>
            </a:r>
            <a:endParaRPr lang="fr-FR" b="1" dirty="0">
              <a:solidFill>
                <a:srgbClr val="F9FAF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6DE8090D-8DC2-43AE-B683-EB27B0002D3C}"/>
              </a:ext>
            </a:extLst>
          </p:cNvPr>
          <p:cNvGrpSpPr/>
          <p:nvPr/>
        </p:nvGrpSpPr>
        <p:grpSpPr>
          <a:xfrm>
            <a:off x="712264" y="927371"/>
            <a:ext cx="3619592" cy="3619592"/>
            <a:chOff x="712264" y="927371"/>
            <a:chExt cx="3619592" cy="3619592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C7E9463-B7DD-44D1-82F2-F8C12EF0BE4A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" name="Graphique 6">
              <a:extLst>
                <a:ext uri="{FF2B5EF4-FFF2-40B4-BE49-F238E27FC236}">
                  <a16:creationId xmlns:a16="http://schemas.microsoft.com/office/drawing/2014/main" id="{193368E5-6B70-4968-AD6C-9B8E4C602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3" name="Sous-titre 2">
            <a:extLst>
              <a:ext uri="{FF2B5EF4-FFF2-40B4-BE49-F238E27FC236}">
                <a16:creationId xmlns:a16="http://schemas.microsoft.com/office/drawing/2014/main" id="{D6B2D327-0E8B-4885-9E1B-05E8F3F66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5510" y="5751650"/>
            <a:ext cx="3219250" cy="882569"/>
          </a:xfrm>
        </p:spPr>
        <p:txBody>
          <a:bodyPr anchor="ctr"/>
          <a:lstStyle/>
          <a:p>
            <a:pPr algn="r"/>
            <a:r>
              <a:rPr lang="fr-FR" sz="2000" dirty="0">
                <a:solidFill>
                  <a:schemeClr val="bg1"/>
                </a:solidFill>
                <a:latin typeface="Segoe UI" panose="020B0502040204020203" pitchFamily="34" charset="0"/>
                <a:ea typeface="Source Sans Pro SemiBold" panose="020B0603030403020204" pitchFamily="34" charset="0"/>
                <a:cs typeface="Segoe UI" panose="020B0502040204020203" pitchFamily="34" charset="0"/>
              </a:rPr>
              <a:t>Présenté par Logan TANN</a:t>
            </a:r>
          </a:p>
          <a:p>
            <a:pPr algn="r"/>
            <a:r>
              <a:rPr lang="fr-FR" sz="1800" dirty="0">
                <a:solidFill>
                  <a:schemeClr val="bg1"/>
                </a:solidFill>
                <a:latin typeface="Segoe UI" panose="020B0502040204020203" pitchFamily="34" charset="0"/>
                <a:ea typeface="Source Sans Pro SemiBold" panose="020B0603030403020204" pitchFamily="34" charset="0"/>
                <a:cs typeface="Segoe UI" panose="020B0502040204020203" pitchFamily="34" charset="0"/>
              </a:rPr>
              <a:t>Pour </a:t>
            </a:r>
            <a:r>
              <a:rPr lang="fr-FR" sz="1800" dirty="0" err="1">
                <a:solidFill>
                  <a:schemeClr val="bg1"/>
                </a:solidFill>
                <a:latin typeface="Segoe UI" panose="020B0502040204020203" pitchFamily="34" charset="0"/>
                <a:ea typeface="Source Sans Pro SemiBold" panose="020B0603030403020204" pitchFamily="34" charset="0"/>
                <a:cs typeface="Segoe UI" panose="020B0502040204020203" pitchFamily="34" charset="0"/>
              </a:rPr>
              <a:t>OnePanthéon</a:t>
            </a:r>
            <a:endParaRPr lang="fr-FR" sz="1800" dirty="0">
              <a:solidFill>
                <a:schemeClr val="bg1"/>
              </a:solidFill>
              <a:latin typeface="Segoe UI" panose="020B0502040204020203" pitchFamily="34" charset="0"/>
              <a:ea typeface="Source Sans Pro SemiBold" panose="020B0603030403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93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CBC33AAB-74AC-4226-8A26-A5BC0CBFC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302" y="2877572"/>
            <a:ext cx="8027393" cy="2040045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26D9834-4624-4EF2-8863-02F051D3222A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861457FB-6A3A-4CC2-BF7E-7BC1A4D66B0B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77B7D1DB-3D8C-4B1D-BDAD-6EE919DC2933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Graphique 11">
              <a:extLst>
                <a:ext uri="{FF2B5EF4-FFF2-40B4-BE49-F238E27FC236}">
                  <a16:creationId xmlns:a16="http://schemas.microsoft.com/office/drawing/2014/main" id="{6384D3A8-5A71-45BE-84BE-611B08C94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13" name="Titre 1">
            <a:extLst>
              <a:ext uri="{FF2B5EF4-FFF2-40B4-BE49-F238E27FC236}">
                <a16:creationId xmlns:a16="http://schemas.microsoft.com/office/drawing/2014/main" id="{7120D8EE-9805-4D59-98F1-400A5CBD612C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Exemple 1 : Hello World</a:t>
            </a:r>
          </a:p>
        </p:txBody>
      </p:sp>
      <p:sp>
        <p:nvSpPr>
          <p:cNvPr id="14" name="Sous-titre 8">
            <a:extLst>
              <a:ext uri="{FF2B5EF4-FFF2-40B4-BE49-F238E27FC236}">
                <a16:creationId xmlns:a16="http://schemas.microsoft.com/office/drawing/2014/main" id="{CA93DE99-A100-407F-9B70-4399AF5B9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9114" y="2001267"/>
            <a:ext cx="8213769" cy="1427733"/>
          </a:xfrm>
        </p:spPr>
        <p:txBody>
          <a:bodyPr>
            <a:normAutofit/>
          </a:bodyPr>
          <a:lstStyle/>
          <a:p>
            <a:pPr algn="just"/>
            <a:r>
              <a:rPr lang="fr-FR" sz="2400" dirty="0">
                <a:solidFill>
                  <a:srgbClr val="F2F2F2"/>
                </a:solidFill>
              </a:rPr>
              <a:t>Solution :</a:t>
            </a:r>
          </a:p>
        </p:txBody>
      </p:sp>
    </p:spTree>
    <p:extLst>
      <p:ext uri="{BB962C8B-B14F-4D97-AF65-F5344CB8AC3E}">
        <p14:creationId xmlns:p14="http://schemas.microsoft.com/office/powerpoint/2010/main" val="331641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8">
            <a:extLst>
              <a:ext uri="{FF2B5EF4-FFF2-40B4-BE49-F238E27FC236}">
                <a16:creationId xmlns:a16="http://schemas.microsoft.com/office/drawing/2014/main" id="{34FDF216-B2F2-43F2-9ADF-A6DB64E45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7254" y="1890233"/>
            <a:ext cx="9637490" cy="1427733"/>
          </a:xfrm>
        </p:spPr>
        <p:txBody>
          <a:bodyPr>
            <a:normAutofit fontScale="925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fr-FR" sz="2400" dirty="0">
                <a:solidFill>
                  <a:srgbClr val="F2F2F2"/>
                </a:solidFill>
              </a:rPr>
              <a:t>Voici une API très sympa : </a:t>
            </a:r>
            <a:r>
              <a:rPr lang="fr-FR" sz="2400" b="1" dirty="0">
                <a:solidFill>
                  <a:srgbClr val="3B78FF"/>
                </a:solidFill>
              </a:rPr>
              <a:t>https://ifuckinghatejira.deno.dev/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sz="2400" dirty="0">
                <a:solidFill>
                  <a:srgbClr val="F2F2F2"/>
                </a:solidFill>
              </a:rPr>
              <a:t>Faire appel à cette API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sz="2400" dirty="0">
                <a:solidFill>
                  <a:srgbClr val="F2F2F2"/>
                </a:solidFill>
              </a:rPr>
              <a:t>Ne rendre l'affichage du message que si l'utilisateur n'aime pas Jira.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FA4B1BD-0DB5-48B7-893B-2CB90C4AD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55" y="4075021"/>
            <a:ext cx="9434288" cy="1703708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C3485612-45D4-49D9-838D-AFA3CD7ACC14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0A828122-6F41-43F7-9059-6D409CEBFDEC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212D2AC-F71A-4546-A486-13B130A51FD5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Graphique 8">
              <a:extLst>
                <a:ext uri="{FF2B5EF4-FFF2-40B4-BE49-F238E27FC236}">
                  <a16:creationId xmlns:a16="http://schemas.microsoft.com/office/drawing/2014/main" id="{3220D137-BBEB-4C12-9659-12F6D401C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10" name="Titre 1">
            <a:extLst>
              <a:ext uri="{FF2B5EF4-FFF2-40B4-BE49-F238E27FC236}">
                <a16:creationId xmlns:a16="http://schemas.microsoft.com/office/drawing/2014/main" id="{5D5C3C7A-8299-4312-93D4-C06BE3DF0534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Exemple 2 : Appel d’API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3332E60-D2FE-41B7-A8AE-70BD9D307C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0034" y="1600880"/>
            <a:ext cx="46386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6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507F1A4F-35BF-4975-AB6E-76A231880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321" y="2898521"/>
            <a:ext cx="9291358" cy="3037822"/>
          </a:xfrm>
          <a:prstGeom prst="rect">
            <a:avLst/>
          </a:prstGeom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5784357-D9A4-4740-A6CD-BDEFA221574A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E30B708-0468-4692-AB0F-FA7DCAFC7597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0E08ED28-6089-42BA-A182-6E989BB1962A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Graphique 13">
              <a:extLst>
                <a:ext uri="{FF2B5EF4-FFF2-40B4-BE49-F238E27FC236}">
                  <a16:creationId xmlns:a16="http://schemas.microsoft.com/office/drawing/2014/main" id="{34D09665-C5D6-4613-BE87-B0F0CC12C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15" name="Titre 1">
            <a:extLst>
              <a:ext uri="{FF2B5EF4-FFF2-40B4-BE49-F238E27FC236}">
                <a16:creationId xmlns:a16="http://schemas.microsoft.com/office/drawing/2014/main" id="{BA5A1A4B-1F9E-4792-A855-31E2E27F4C10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Exemple 2 : Appel d’API</a:t>
            </a:r>
          </a:p>
        </p:txBody>
      </p:sp>
      <p:sp>
        <p:nvSpPr>
          <p:cNvPr id="16" name="Sous-titre 8">
            <a:extLst>
              <a:ext uri="{FF2B5EF4-FFF2-40B4-BE49-F238E27FC236}">
                <a16:creationId xmlns:a16="http://schemas.microsoft.com/office/drawing/2014/main" id="{50107435-F331-43E4-BE64-88F39CE8F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9114" y="2001267"/>
            <a:ext cx="8213769" cy="1427733"/>
          </a:xfrm>
        </p:spPr>
        <p:txBody>
          <a:bodyPr>
            <a:normAutofit/>
          </a:bodyPr>
          <a:lstStyle/>
          <a:p>
            <a:pPr algn="just"/>
            <a:r>
              <a:rPr lang="fr-FR" sz="2400" dirty="0">
                <a:solidFill>
                  <a:srgbClr val="F2F2F2"/>
                </a:solidFill>
              </a:rPr>
              <a:t>Solution :</a:t>
            </a:r>
          </a:p>
        </p:txBody>
      </p:sp>
    </p:spTree>
    <p:extLst>
      <p:ext uri="{BB962C8B-B14F-4D97-AF65-F5344CB8AC3E}">
        <p14:creationId xmlns:p14="http://schemas.microsoft.com/office/powerpoint/2010/main" val="635802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8">
            <a:extLst>
              <a:ext uri="{FF2B5EF4-FFF2-40B4-BE49-F238E27FC236}">
                <a16:creationId xmlns:a16="http://schemas.microsoft.com/office/drawing/2014/main" id="{34FDF216-B2F2-43F2-9ADF-A6DB64E45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119" y="1495487"/>
            <a:ext cx="10525760" cy="1427733"/>
          </a:xfrm>
        </p:spPr>
        <p:txBody>
          <a:bodyPr>
            <a:normAutofit fontScale="85000"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fr-FR" sz="2400" dirty="0">
                <a:solidFill>
                  <a:srgbClr val="F2F2F2"/>
                </a:solidFill>
              </a:rPr>
              <a:t>Importer la librairie Aqua (https://deno.land/x/aqua@v1.3.5/mod.ts) et faire un hello world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sz="2400" dirty="0">
                <a:solidFill>
                  <a:srgbClr val="F2F2F2"/>
                </a:solidFill>
              </a:rPr>
              <a:t>Importer une librairie NPM (npm:qrcode@1.5.0) et afficher un QR Code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sz="2400" dirty="0">
                <a:solidFill>
                  <a:srgbClr val="F2F2F2"/>
                </a:solidFill>
              </a:rPr>
              <a:t>Utiliser un import </a:t>
            </a:r>
            <a:r>
              <a:rPr lang="fr-FR" sz="2400" dirty="0" err="1">
                <a:solidFill>
                  <a:srgbClr val="F2F2F2"/>
                </a:solidFill>
              </a:rPr>
              <a:t>map</a:t>
            </a:r>
            <a:r>
              <a:rPr lang="fr-FR" sz="2400" dirty="0">
                <a:solidFill>
                  <a:srgbClr val="F2F2F2"/>
                </a:solidFill>
              </a:rPr>
              <a:t> pour rendre l’importation des dépendances plus maintenables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DA806CF-4D51-44A5-A829-49579FE37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276" y="3182592"/>
            <a:ext cx="9533446" cy="3101609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FFBF5FD-0759-444A-A8B7-AF5C37638F11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1AE6FE5F-D38F-4D81-BBB0-6AFC555F4EC2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CED1244F-CE10-4E91-8456-78BB38308E78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Graphique 8">
              <a:extLst>
                <a:ext uri="{FF2B5EF4-FFF2-40B4-BE49-F238E27FC236}">
                  <a16:creationId xmlns:a16="http://schemas.microsoft.com/office/drawing/2014/main" id="{5EC0257B-DDB9-4586-8B9E-BF769D5D9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10" name="Titre 1">
            <a:extLst>
              <a:ext uri="{FF2B5EF4-FFF2-40B4-BE49-F238E27FC236}">
                <a16:creationId xmlns:a16="http://schemas.microsoft.com/office/drawing/2014/main" id="{1221AAA2-2941-4EC0-8259-82384D572E8C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Exemple 3 : Serveur web et NPM</a:t>
            </a:r>
          </a:p>
        </p:txBody>
      </p:sp>
    </p:spTree>
    <p:extLst>
      <p:ext uri="{BB962C8B-B14F-4D97-AF65-F5344CB8AC3E}">
        <p14:creationId xmlns:p14="http://schemas.microsoft.com/office/powerpoint/2010/main" val="261784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282068A6-87F9-49F4-812A-2914DD6AA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1718" y="609554"/>
            <a:ext cx="3154982" cy="1915932"/>
          </a:xfrm>
        </p:spPr>
        <p:txBody>
          <a:bodyPr>
            <a:normAutofit fontScale="90000"/>
          </a:bodyPr>
          <a:lstStyle/>
          <a:p>
            <a:pPr algn="l"/>
            <a:r>
              <a:rPr lang="fr-FR" sz="4400" b="1" dirty="0">
                <a:solidFill>
                  <a:srgbClr val="F9F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Exemple 3 : Appel d’API</a:t>
            </a:r>
            <a:br>
              <a:rPr lang="fr-FR" sz="4400" b="1" dirty="0">
                <a:solidFill>
                  <a:srgbClr val="F9F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4400" b="1" dirty="0">
                <a:solidFill>
                  <a:srgbClr val="F9F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(Solution)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19D1675-0389-4F59-B409-5B89C1904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266677"/>
            <a:ext cx="7287642" cy="390579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90E2DB6-CAE2-4012-93EF-1616FBF3E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015" y="4514602"/>
            <a:ext cx="6392167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81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8">
            <a:extLst>
              <a:ext uri="{FF2B5EF4-FFF2-40B4-BE49-F238E27FC236}">
                <a16:creationId xmlns:a16="http://schemas.microsoft.com/office/drawing/2014/main" id="{34FDF216-B2F2-43F2-9ADF-A6DB64E45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0904" y="1979365"/>
            <a:ext cx="4643120" cy="3303834"/>
          </a:xfrm>
        </p:spPr>
        <p:txBody>
          <a:bodyPr>
            <a:normAutofit/>
          </a:bodyPr>
          <a:lstStyle/>
          <a:p>
            <a:pPr algn="just"/>
            <a:r>
              <a:rPr lang="fr-FR" sz="2800" dirty="0">
                <a:solidFill>
                  <a:srgbClr val="F2F2F2"/>
                </a:solidFill>
              </a:rPr>
              <a:t>😀 Avantages 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sz="2400" dirty="0">
                <a:solidFill>
                  <a:srgbClr val="F2F2F2"/>
                </a:solidFill>
              </a:rPr>
              <a:t>Expérience développeur très satisfaisante.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sz="2400" dirty="0">
                <a:solidFill>
                  <a:srgbClr val="F2F2F2"/>
                </a:solidFill>
              </a:rPr>
              <a:t>Un binaire standalo</a:t>
            </a:r>
            <a:r>
              <a:rPr lang="fr-FR" dirty="0">
                <a:solidFill>
                  <a:srgbClr val="F2F2F2"/>
                </a:solidFill>
              </a:rPr>
              <a:t>ne avec plein d’outils </a:t>
            </a:r>
            <a:r>
              <a:rPr lang="fr-FR" dirty="0" err="1">
                <a:solidFill>
                  <a:srgbClr val="F2F2F2"/>
                </a:solidFill>
              </a:rPr>
              <a:t>built-in</a:t>
            </a:r>
            <a:endParaRPr lang="fr-FR" dirty="0">
              <a:solidFill>
                <a:srgbClr val="F2F2F2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fr-FR" sz="2400" dirty="0">
                <a:solidFill>
                  <a:srgbClr val="F2F2F2"/>
                </a:solidFill>
              </a:rPr>
              <a:t>Veut faire changer les habitudes.</a:t>
            </a:r>
          </a:p>
        </p:txBody>
      </p:sp>
      <p:sp>
        <p:nvSpPr>
          <p:cNvPr id="8" name="Sous-titre 8">
            <a:extLst>
              <a:ext uri="{FF2B5EF4-FFF2-40B4-BE49-F238E27FC236}">
                <a16:creationId xmlns:a16="http://schemas.microsoft.com/office/drawing/2014/main" id="{1F65AF0D-DA42-4642-A180-581A2D9060FE}"/>
              </a:ext>
            </a:extLst>
          </p:cNvPr>
          <p:cNvSpPr txBox="1">
            <a:spLocks/>
          </p:cNvSpPr>
          <p:nvPr/>
        </p:nvSpPr>
        <p:spPr>
          <a:xfrm>
            <a:off x="630433" y="4782144"/>
            <a:ext cx="6842900" cy="1551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endParaRPr lang="fr-FR" dirty="0">
              <a:solidFill>
                <a:srgbClr val="F2F2F2"/>
              </a:solidFill>
            </a:endParaRPr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AD681BF3-08CE-4FD3-B4FE-405D8DED2F19}"/>
              </a:ext>
            </a:extLst>
          </p:cNvPr>
          <p:cNvSpPr txBox="1">
            <a:spLocks/>
          </p:cNvSpPr>
          <p:nvPr/>
        </p:nvSpPr>
        <p:spPr>
          <a:xfrm>
            <a:off x="1929903" y="5416825"/>
            <a:ext cx="8332192" cy="3916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400" dirty="0">
                <a:solidFill>
                  <a:srgbClr val="F2F2F2"/>
                </a:solidFill>
              </a:rPr>
              <a:t>=&gt; Génial pour des scripts d’automatisation ou des petits projets</a:t>
            </a:r>
          </a:p>
          <a:p>
            <a:pPr algn="just"/>
            <a:endParaRPr lang="fr-FR" dirty="0">
              <a:solidFill>
                <a:srgbClr val="F2F2F2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33ADAA1-8FD8-41BF-9161-9E61C7D103FA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97E07827-110C-4B88-84C3-2BDDA8BA423C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BD1EBF6-60AF-4237-86E7-9F5537BB2EDA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" name="Graphique 12">
              <a:extLst>
                <a:ext uri="{FF2B5EF4-FFF2-40B4-BE49-F238E27FC236}">
                  <a16:creationId xmlns:a16="http://schemas.microsoft.com/office/drawing/2014/main" id="{2E7B139C-A43E-423F-810A-02ADA5460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1316CF0-4901-495E-8D37-CDE4E0F77A2D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Récap</a:t>
            </a:r>
          </a:p>
        </p:txBody>
      </p:sp>
      <p:sp>
        <p:nvSpPr>
          <p:cNvPr id="17" name="Sous-titre 8">
            <a:extLst>
              <a:ext uri="{FF2B5EF4-FFF2-40B4-BE49-F238E27FC236}">
                <a16:creationId xmlns:a16="http://schemas.microsoft.com/office/drawing/2014/main" id="{D1019786-567C-4128-8D95-F674AD86D33A}"/>
              </a:ext>
            </a:extLst>
          </p:cNvPr>
          <p:cNvSpPr txBox="1">
            <a:spLocks/>
          </p:cNvSpPr>
          <p:nvPr/>
        </p:nvSpPr>
        <p:spPr>
          <a:xfrm>
            <a:off x="6810880" y="1979365"/>
            <a:ext cx="4643120" cy="3303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800" dirty="0">
                <a:solidFill>
                  <a:srgbClr val="F2F2F2"/>
                </a:solidFill>
              </a:rPr>
              <a:t>😥 Inconvénients 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>
                <a:solidFill>
                  <a:srgbClr val="F2F2F2"/>
                </a:solidFill>
              </a:rPr>
              <a:t>Difficile de faire changer les habitudes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>
                <a:solidFill>
                  <a:srgbClr val="F2F2F2"/>
                </a:solidFill>
              </a:rPr>
              <a:t>Librairies souvent peu documentées ou supportées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 err="1">
                <a:solidFill>
                  <a:srgbClr val="F2F2F2"/>
                </a:solidFill>
              </a:rPr>
              <a:t>VsCode</a:t>
            </a:r>
            <a:r>
              <a:rPr lang="fr-FR" dirty="0">
                <a:solidFill>
                  <a:srgbClr val="F2F2F2"/>
                </a:solidFill>
              </a:rPr>
              <a:t> est le seul éditeur fiable</a:t>
            </a:r>
          </a:p>
        </p:txBody>
      </p:sp>
    </p:spTree>
    <p:extLst>
      <p:ext uri="{BB962C8B-B14F-4D97-AF65-F5344CB8AC3E}">
        <p14:creationId xmlns:p14="http://schemas.microsoft.com/office/powerpoint/2010/main" val="246569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8">
            <a:extLst>
              <a:ext uri="{FF2B5EF4-FFF2-40B4-BE49-F238E27FC236}">
                <a16:creationId xmlns:a16="http://schemas.microsoft.com/office/drawing/2014/main" id="{34FDF216-B2F2-43F2-9ADF-A6DB64E45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2064110"/>
            <a:ext cx="10525760" cy="413349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F2F2F2"/>
                </a:solidFill>
              </a:rPr>
              <a:t>Documentation</a:t>
            </a:r>
            <a:r>
              <a:rPr lang="fr-FR" dirty="0">
                <a:solidFill>
                  <a:srgbClr val="F2F2F2"/>
                </a:solidFill>
              </a:rPr>
              <a:t> : https://deno.land/manual@v1.28.1/introduction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F2F2F2"/>
                </a:solidFill>
              </a:rPr>
              <a:t>DenoDeploy</a:t>
            </a:r>
            <a:r>
              <a:rPr lang="fr-FR" dirty="0">
                <a:solidFill>
                  <a:srgbClr val="F2F2F2"/>
                </a:solidFill>
              </a:rPr>
              <a:t> : plateforme de déploiement (gratuit)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F2F2F2"/>
                </a:solidFill>
              </a:rPr>
              <a:t>Fresh</a:t>
            </a:r>
            <a:r>
              <a:rPr lang="fr-FR" dirty="0">
                <a:solidFill>
                  <a:srgbClr val="F2F2F2"/>
                </a:solidFill>
              </a:rPr>
              <a:t> : </a:t>
            </a:r>
            <a:r>
              <a:rPr lang="fr-FR" dirty="0" err="1">
                <a:solidFill>
                  <a:srgbClr val="F2F2F2"/>
                </a:solidFill>
              </a:rPr>
              <a:t>framework</a:t>
            </a:r>
            <a:r>
              <a:rPr lang="fr-FR" dirty="0">
                <a:solidFill>
                  <a:srgbClr val="F2F2F2"/>
                </a:solidFill>
              </a:rPr>
              <a:t> web </a:t>
            </a:r>
            <a:r>
              <a:rPr lang="fr-FR" dirty="0" err="1">
                <a:solidFill>
                  <a:srgbClr val="F2F2F2"/>
                </a:solidFill>
              </a:rPr>
              <a:t>fullstack</a:t>
            </a:r>
            <a:r>
              <a:rPr lang="fr-FR" dirty="0">
                <a:solidFill>
                  <a:srgbClr val="F2F2F2"/>
                </a:solidFill>
              </a:rPr>
              <a:t> concurrent à </a:t>
            </a:r>
            <a:r>
              <a:rPr lang="fr-FR" dirty="0" err="1">
                <a:solidFill>
                  <a:srgbClr val="F2F2F2"/>
                </a:solidFill>
              </a:rPr>
              <a:t>React</a:t>
            </a:r>
            <a:r>
              <a:rPr lang="fr-FR" dirty="0">
                <a:solidFill>
                  <a:srgbClr val="F2F2F2"/>
                </a:solidFill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F2F2F2"/>
                </a:solidFill>
              </a:rPr>
              <a:t>Deno</a:t>
            </a:r>
            <a:r>
              <a:rPr lang="fr-FR" b="1" dirty="0">
                <a:solidFill>
                  <a:srgbClr val="F2F2F2"/>
                </a:solidFill>
              </a:rPr>
              <a:t> News</a:t>
            </a:r>
            <a:r>
              <a:rPr lang="fr-FR" dirty="0">
                <a:solidFill>
                  <a:srgbClr val="F2F2F2"/>
                </a:solidFill>
              </a:rPr>
              <a:t> : Veille numérique officielle sur </a:t>
            </a:r>
            <a:r>
              <a:rPr lang="fr-FR" dirty="0" err="1">
                <a:solidFill>
                  <a:srgbClr val="F2F2F2"/>
                </a:solidFill>
              </a:rPr>
              <a:t>Deno</a:t>
            </a:r>
            <a:endParaRPr lang="fr-FR" dirty="0">
              <a:solidFill>
                <a:srgbClr val="F2F2F2"/>
              </a:solidFill>
            </a:endParaRPr>
          </a:p>
          <a:p>
            <a:pPr algn="just"/>
            <a:endParaRPr lang="fr-FR" dirty="0">
              <a:solidFill>
                <a:srgbClr val="F2F2F2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F2F2F2"/>
                </a:solidFill>
              </a:rPr>
              <a:t>Discordeno</a:t>
            </a:r>
            <a:r>
              <a:rPr lang="fr-FR" dirty="0">
                <a:solidFill>
                  <a:srgbClr val="F2F2F2"/>
                </a:solidFill>
              </a:rPr>
              <a:t> : Lib pour faire des bots discord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F2F2F2"/>
                </a:solidFill>
              </a:rPr>
              <a:t>Caviar</a:t>
            </a:r>
            <a:r>
              <a:rPr lang="fr-FR" dirty="0">
                <a:solidFill>
                  <a:srgbClr val="F2F2F2"/>
                </a:solidFill>
              </a:rPr>
              <a:t> : Game Engine basé sur le </a:t>
            </a:r>
            <a:r>
              <a:rPr lang="fr-FR" dirty="0" err="1">
                <a:solidFill>
                  <a:srgbClr val="F2F2F2"/>
                </a:solidFill>
              </a:rPr>
              <a:t>WebGPU</a:t>
            </a:r>
            <a:endParaRPr lang="fr-FR" dirty="0">
              <a:solidFill>
                <a:srgbClr val="F2F2F2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F2F2F2"/>
                </a:solidFill>
              </a:rPr>
              <a:t>Awesome</a:t>
            </a:r>
            <a:r>
              <a:rPr lang="fr-FR" b="1" dirty="0">
                <a:solidFill>
                  <a:srgbClr val="F2F2F2"/>
                </a:solidFill>
              </a:rPr>
              <a:t> </a:t>
            </a:r>
            <a:r>
              <a:rPr lang="fr-FR" b="1" dirty="0" err="1">
                <a:solidFill>
                  <a:srgbClr val="F2F2F2"/>
                </a:solidFill>
              </a:rPr>
              <a:t>deno</a:t>
            </a:r>
            <a:r>
              <a:rPr lang="fr-FR" dirty="0">
                <a:solidFill>
                  <a:srgbClr val="F2F2F2"/>
                </a:solidFill>
              </a:rPr>
              <a:t> sur </a:t>
            </a:r>
            <a:r>
              <a:rPr lang="fr-FR" dirty="0" err="1">
                <a:solidFill>
                  <a:srgbClr val="F2F2F2"/>
                </a:solidFill>
              </a:rPr>
              <a:t>github</a:t>
            </a:r>
            <a:endParaRPr lang="fr-FR" dirty="0">
              <a:solidFill>
                <a:srgbClr val="F2F2F2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dirty="0">
              <a:solidFill>
                <a:srgbClr val="F2F2F2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dirty="0">
              <a:solidFill>
                <a:srgbClr val="F2F2F2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400" dirty="0">
              <a:solidFill>
                <a:srgbClr val="F2F2F2"/>
              </a:solidFill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EEA6107-08CD-450D-A0AB-EEBBCFA6A609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631B066-6A57-41FA-89F9-CD5414B0E350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3A4D79FE-B10C-4690-975A-66BCB62A8120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Graphique 8">
              <a:extLst>
                <a:ext uri="{FF2B5EF4-FFF2-40B4-BE49-F238E27FC236}">
                  <a16:creationId xmlns:a16="http://schemas.microsoft.com/office/drawing/2014/main" id="{FB441BEF-7F6B-4F1A-AF18-5FD637FAA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10" name="Titre 1">
            <a:extLst>
              <a:ext uri="{FF2B5EF4-FFF2-40B4-BE49-F238E27FC236}">
                <a16:creationId xmlns:a16="http://schemas.microsoft.com/office/drawing/2014/main" id="{31092F6B-5069-4E2A-877F-50AD8F735F06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Pour aller plus loin…</a:t>
            </a:r>
          </a:p>
        </p:txBody>
      </p:sp>
    </p:spTree>
    <p:extLst>
      <p:ext uri="{BB962C8B-B14F-4D97-AF65-F5344CB8AC3E}">
        <p14:creationId xmlns:p14="http://schemas.microsoft.com/office/powerpoint/2010/main" val="4190681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C5601D4-A731-4D1F-ACE4-B79A6F44C571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FCAA2064-B798-4E4E-88A3-19CC84DB7E47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CE3F3A15-6A28-472C-BD5E-32D1D331E884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" name="Graphique 10">
              <a:extLst>
                <a:ext uri="{FF2B5EF4-FFF2-40B4-BE49-F238E27FC236}">
                  <a16:creationId xmlns:a16="http://schemas.microsoft.com/office/drawing/2014/main" id="{73D7AFFA-18F5-4A7E-99C6-A0B94D60B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12" name="Titre 1">
            <a:extLst>
              <a:ext uri="{FF2B5EF4-FFF2-40B4-BE49-F238E27FC236}">
                <a16:creationId xmlns:a16="http://schemas.microsoft.com/office/drawing/2014/main" id="{C779092F-FA46-4030-9CB8-F3631BDDBD39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Prochaine séance</a:t>
            </a:r>
          </a:p>
        </p:txBody>
      </p:sp>
      <p:sp>
        <p:nvSpPr>
          <p:cNvPr id="15" name="Sous-titre 8">
            <a:extLst>
              <a:ext uri="{FF2B5EF4-FFF2-40B4-BE49-F238E27FC236}">
                <a16:creationId xmlns:a16="http://schemas.microsoft.com/office/drawing/2014/main" id="{716978B9-508C-48BC-AC29-B321E9154CA4}"/>
              </a:ext>
            </a:extLst>
          </p:cNvPr>
          <p:cNvSpPr txBox="1">
            <a:spLocks/>
          </p:cNvSpPr>
          <p:nvPr/>
        </p:nvSpPr>
        <p:spPr>
          <a:xfrm>
            <a:off x="640080" y="1850008"/>
            <a:ext cx="7571765" cy="41334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200" b="1" dirty="0">
                <a:solidFill>
                  <a:srgbClr val="F9FAFB"/>
                </a:solidFill>
                <a:ea typeface="Segoe UI Black" panose="020B0A02040204020203" pitchFamily="34" charset="0"/>
              </a:rPr>
              <a:t>- Pratique avec le protocole </a:t>
            </a:r>
            <a:r>
              <a:rPr lang="fr-FR" sz="3200" b="1" dirty="0" err="1">
                <a:solidFill>
                  <a:srgbClr val="F9FAFB"/>
                </a:solidFill>
                <a:ea typeface="Segoe UI Black" panose="020B0A02040204020203" pitchFamily="34" charset="0"/>
              </a:rPr>
              <a:t>Oauth</a:t>
            </a:r>
            <a:r>
              <a:rPr lang="fr-FR" sz="3200" b="1" dirty="0">
                <a:solidFill>
                  <a:srgbClr val="F9FAFB"/>
                </a:solidFill>
                <a:ea typeface="Segoe UI Black" panose="020B0A02040204020203" pitchFamily="34" charset="0"/>
              </a:rPr>
              <a:t> 2 -</a:t>
            </a:r>
          </a:p>
          <a:p>
            <a:pPr algn="just"/>
            <a:endParaRPr lang="fr-FR" dirty="0">
              <a:solidFill>
                <a:srgbClr val="F2F2F2"/>
              </a:solidFill>
            </a:endParaRPr>
          </a:p>
          <a:p>
            <a:pPr algn="just"/>
            <a:r>
              <a:rPr lang="fr-FR" dirty="0">
                <a:solidFill>
                  <a:srgbClr val="F2F2F2"/>
                </a:solidFill>
              </a:rPr>
              <a:t>Sujet : Faire une application listant les différents serveurs discord d’une personne, et la déployer en </a:t>
            </a:r>
            <a:r>
              <a:rPr lang="fr-FR" dirty="0" err="1">
                <a:solidFill>
                  <a:srgbClr val="F2F2F2"/>
                </a:solidFill>
              </a:rPr>
              <a:t>edge</a:t>
            </a:r>
            <a:r>
              <a:rPr lang="fr-FR" dirty="0">
                <a:solidFill>
                  <a:srgbClr val="F2F2F2"/>
                </a:solidFill>
              </a:rPr>
              <a:t> </a:t>
            </a:r>
            <a:r>
              <a:rPr lang="fr-FR" dirty="0" err="1">
                <a:solidFill>
                  <a:srgbClr val="F2F2F2"/>
                </a:solidFill>
              </a:rPr>
              <a:t>functions</a:t>
            </a:r>
            <a:r>
              <a:rPr lang="fr-FR" dirty="0">
                <a:solidFill>
                  <a:srgbClr val="F2F2F2"/>
                </a:solidFill>
              </a:rPr>
              <a:t>.</a:t>
            </a:r>
          </a:p>
          <a:p>
            <a:pPr algn="just"/>
            <a:endParaRPr lang="fr-FR" dirty="0">
              <a:solidFill>
                <a:srgbClr val="F2F2F2"/>
              </a:solidFill>
            </a:endParaRPr>
          </a:p>
          <a:p>
            <a:pPr algn="just"/>
            <a:r>
              <a:rPr lang="fr-FR" dirty="0">
                <a:solidFill>
                  <a:srgbClr val="F2F2F2"/>
                </a:solidFill>
              </a:rPr>
              <a:t>Principe 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2F2F2"/>
                </a:solidFill>
              </a:rPr>
              <a:t>Un mélange entre cours et TP (</a:t>
            </a:r>
            <a:r>
              <a:rPr lang="fr-FR" dirty="0" err="1">
                <a:solidFill>
                  <a:srgbClr val="F2F2F2"/>
                </a:solidFill>
              </a:rPr>
              <a:t>prepared</a:t>
            </a:r>
            <a:r>
              <a:rPr lang="fr-FR" dirty="0">
                <a:solidFill>
                  <a:srgbClr val="F2F2F2"/>
                </a:solidFill>
              </a:rPr>
              <a:t> kata)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2F2F2"/>
                </a:solidFill>
              </a:rPr>
              <a:t>Une correction distribuée en PDF</a:t>
            </a:r>
          </a:p>
          <a:p>
            <a:pPr algn="just"/>
            <a:endParaRPr lang="fr-FR" dirty="0">
              <a:solidFill>
                <a:srgbClr val="F2F2F2"/>
              </a:solidFill>
            </a:endParaRPr>
          </a:p>
          <a:p>
            <a:pPr algn="just"/>
            <a:r>
              <a:rPr lang="fr-FR" dirty="0">
                <a:solidFill>
                  <a:srgbClr val="F2F2F2"/>
                </a:solidFill>
              </a:rPr>
              <a:t>Date : Fin décembre / Début janvier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CC30C9D-DDFE-43E4-814D-791B23037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9334" y="1850008"/>
            <a:ext cx="3551981" cy="340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25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8">
            <a:extLst>
              <a:ext uri="{FF2B5EF4-FFF2-40B4-BE49-F238E27FC236}">
                <a16:creationId xmlns:a16="http://schemas.microsoft.com/office/drawing/2014/main" id="{34FDF216-B2F2-43F2-9ADF-A6DB64E45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269" y="4706643"/>
            <a:ext cx="10525760" cy="1601878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dirty="0">
              <a:solidFill>
                <a:srgbClr val="F2F2F2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400" dirty="0">
              <a:solidFill>
                <a:srgbClr val="F2F2F2"/>
              </a:solidFill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FA19422-A9DD-489F-9432-587A2E6168A7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9C19DEA2-650F-4A87-9B60-BC77D1A478F7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4E9E0D2B-964E-4A51-8CBD-B3E83D250323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" name="Graphique 7">
              <a:extLst>
                <a:ext uri="{FF2B5EF4-FFF2-40B4-BE49-F238E27FC236}">
                  <a16:creationId xmlns:a16="http://schemas.microsoft.com/office/drawing/2014/main" id="{834725FA-9FDF-41EA-8D9D-90DC17C8E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9" name="Titre 1">
            <a:extLst>
              <a:ext uri="{FF2B5EF4-FFF2-40B4-BE49-F238E27FC236}">
                <a16:creationId xmlns:a16="http://schemas.microsoft.com/office/drawing/2014/main" id="{AF9335E5-8934-4F1C-A63A-F4A30344B906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Des questions ?</a:t>
            </a:r>
          </a:p>
        </p:txBody>
      </p:sp>
      <p:sp>
        <p:nvSpPr>
          <p:cNvPr id="12" name="Sous-titre 8">
            <a:extLst>
              <a:ext uri="{FF2B5EF4-FFF2-40B4-BE49-F238E27FC236}">
                <a16:creationId xmlns:a16="http://schemas.microsoft.com/office/drawing/2014/main" id="{696319FC-EE3A-442B-9671-691058222559}"/>
              </a:ext>
            </a:extLst>
          </p:cNvPr>
          <p:cNvSpPr txBox="1">
            <a:spLocks/>
          </p:cNvSpPr>
          <p:nvPr/>
        </p:nvSpPr>
        <p:spPr>
          <a:xfrm>
            <a:off x="1082970" y="1686871"/>
            <a:ext cx="10026058" cy="464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>
                <a:solidFill>
                  <a:srgbClr val="F2F2F2"/>
                </a:solidFill>
              </a:rPr>
              <a:t>Merci pour votre écoute !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B71E969-3E3D-44AF-8A84-C37588F07C62}"/>
              </a:ext>
            </a:extLst>
          </p:cNvPr>
          <p:cNvSpPr txBox="1"/>
          <p:nvPr/>
        </p:nvSpPr>
        <p:spPr>
          <a:xfrm>
            <a:off x="979905" y="4321768"/>
            <a:ext cx="39118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>
                <a:solidFill>
                  <a:srgbClr val="F2F2F2"/>
                </a:solidFill>
              </a:rPr>
              <a:t>Lien </a:t>
            </a:r>
            <a:r>
              <a:rPr lang="fr-FR" dirty="0" err="1">
                <a:solidFill>
                  <a:srgbClr val="F2F2F2"/>
                </a:solidFill>
              </a:rPr>
              <a:t>github</a:t>
            </a:r>
            <a:r>
              <a:rPr lang="fr-FR" dirty="0">
                <a:solidFill>
                  <a:srgbClr val="F2F2F2"/>
                </a:solidFill>
              </a:rPr>
              <a:t> vers les slides et le code :</a:t>
            </a:r>
          </a:p>
          <a:p>
            <a:pPr algn="just"/>
            <a:r>
              <a:rPr lang="fr-FR" dirty="0">
                <a:solidFill>
                  <a:srgbClr val="F2F2F2"/>
                </a:solidFill>
                <a:hlinkClick r:id="rId4"/>
              </a:rPr>
              <a:t>https://github.com/CPU-Paris/Ateliers-deno/tree/main/01 - Introduction</a:t>
            </a:r>
            <a:r>
              <a:rPr lang="fr-FR" dirty="0">
                <a:solidFill>
                  <a:srgbClr val="F2F2F2"/>
                </a:solidFill>
              </a:rPr>
              <a:t> </a:t>
            </a:r>
          </a:p>
          <a:p>
            <a:pPr algn="just"/>
            <a:endParaRPr lang="fr-FR" dirty="0">
              <a:solidFill>
                <a:srgbClr val="F2F2F2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F26282E-6BD7-4B40-BF3E-05D80DB2A5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2670" y="3368334"/>
            <a:ext cx="3570903" cy="287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5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BA4FE8B5-4F00-4697-A913-7ED34C6F71F4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CC71429D-8088-4DDB-8728-022108E22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59" y="2058769"/>
            <a:ext cx="10059027" cy="726441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F2F2F2"/>
                </a:solidFill>
              </a:rPr>
              <a:t>- Pour les curieux du web en général 🤓 -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EE8706B-809C-474E-B2D2-20331990B70A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005A3E2B-A67D-4BF3-A3F5-1E2A718FC0AF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" name="Graphique 5">
              <a:extLst>
                <a:ext uri="{FF2B5EF4-FFF2-40B4-BE49-F238E27FC236}">
                  <a16:creationId xmlns:a16="http://schemas.microsoft.com/office/drawing/2014/main" id="{71BEF769-127A-45EC-A1CA-B9C60F1D3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E37AAED-5FDF-44D6-A7B8-5D2438FB8CEB}"/>
              </a:ext>
            </a:extLst>
          </p:cNvPr>
          <p:cNvSpPr/>
          <p:nvPr/>
        </p:nvSpPr>
        <p:spPr>
          <a:xfrm rot="852201">
            <a:off x="-6901356" y="-1282067"/>
            <a:ext cx="5882640" cy="9036609"/>
          </a:xfrm>
          <a:prstGeom prst="rect">
            <a:avLst/>
          </a:prstGeom>
          <a:solidFill>
            <a:srgbClr val="676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D3EB3F-FDE4-4BDA-94BF-A84E1FA849BA}"/>
              </a:ext>
            </a:extLst>
          </p:cNvPr>
          <p:cNvSpPr/>
          <p:nvPr/>
        </p:nvSpPr>
        <p:spPr>
          <a:xfrm rot="852201">
            <a:off x="-10929444" y="-1106102"/>
            <a:ext cx="5882640" cy="84538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13" name="Sous-titre 8">
            <a:extLst>
              <a:ext uri="{FF2B5EF4-FFF2-40B4-BE49-F238E27FC236}">
                <a16:creationId xmlns:a16="http://schemas.microsoft.com/office/drawing/2014/main" id="{D1CCCFDB-C8C1-436F-B6E9-570ECC17474C}"/>
              </a:ext>
            </a:extLst>
          </p:cNvPr>
          <p:cNvSpPr txBox="1">
            <a:spLocks/>
          </p:cNvSpPr>
          <p:nvPr/>
        </p:nvSpPr>
        <p:spPr>
          <a:xfrm>
            <a:off x="1051558" y="3482670"/>
            <a:ext cx="10059027" cy="1190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800" dirty="0">
                <a:solidFill>
                  <a:srgbClr val="F2F2F2"/>
                </a:solidFill>
              </a:rPr>
              <a:t>👉 En particulier : les </a:t>
            </a:r>
            <a:r>
              <a:rPr lang="fr-FR" sz="2800" dirty="0" err="1">
                <a:solidFill>
                  <a:srgbClr val="F2F2F2"/>
                </a:solidFill>
              </a:rPr>
              <a:t>Typescript</a:t>
            </a:r>
            <a:r>
              <a:rPr lang="fr-FR" sz="2800" dirty="0">
                <a:solidFill>
                  <a:srgbClr val="F2F2F2"/>
                </a:solidFill>
              </a:rPr>
              <a:t> </a:t>
            </a:r>
            <a:r>
              <a:rPr lang="fr-FR" sz="2800" dirty="0" err="1">
                <a:solidFill>
                  <a:srgbClr val="F2F2F2"/>
                </a:solidFill>
              </a:rPr>
              <a:t>Enthousiasts</a:t>
            </a:r>
            <a:r>
              <a:rPr lang="fr-FR" sz="2800" dirty="0">
                <a:solidFill>
                  <a:srgbClr val="F2F2F2"/>
                </a:solidFill>
              </a:rPr>
              <a:t>, ou pour ceux qui ont réalisé un projet avec </a:t>
            </a:r>
            <a:r>
              <a:rPr lang="fr-FR" sz="2800" dirty="0" err="1">
                <a:solidFill>
                  <a:srgbClr val="F2F2F2"/>
                </a:solidFill>
              </a:rPr>
              <a:t>NodeJs</a:t>
            </a:r>
            <a:r>
              <a:rPr lang="fr-FR" sz="2800" dirty="0">
                <a:solidFill>
                  <a:srgbClr val="F2F2F2"/>
                </a:solidFill>
              </a:rPr>
              <a:t>.</a:t>
            </a:r>
          </a:p>
        </p:txBody>
      </p:sp>
      <p:sp>
        <p:nvSpPr>
          <p:cNvPr id="14" name="Sous-titre 8">
            <a:extLst>
              <a:ext uri="{FF2B5EF4-FFF2-40B4-BE49-F238E27FC236}">
                <a16:creationId xmlns:a16="http://schemas.microsoft.com/office/drawing/2014/main" id="{EB3B2DAC-A30B-44C4-AC88-44EE0CFCF659}"/>
              </a:ext>
            </a:extLst>
          </p:cNvPr>
          <p:cNvSpPr txBox="1">
            <a:spLocks/>
          </p:cNvSpPr>
          <p:nvPr/>
        </p:nvSpPr>
        <p:spPr>
          <a:xfrm>
            <a:off x="1051557" y="5407659"/>
            <a:ext cx="10059027" cy="7264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800" dirty="0">
                <a:solidFill>
                  <a:srgbClr val="CCCCCC"/>
                </a:solidFill>
              </a:rPr>
              <a:t>🕶 Note : Pour comprendre les exemples, une expérience en Javascript moderne est recommandée.</a:t>
            </a:r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38A6D744-B5D7-445B-9AF0-01DE206ECFC1}"/>
              </a:ext>
            </a:extLst>
          </p:cNvPr>
          <p:cNvSpPr txBox="1">
            <a:spLocks/>
          </p:cNvSpPr>
          <p:nvPr/>
        </p:nvSpPr>
        <p:spPr>
          <a:xfrm>
            <a:off x="1752513" y="397018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Audience</a:t>
            </a:r>
          </a:p>
        </p:txBody>
      </p:sp>
    </p:spTree>
    <p:extLst>
      <p:ext uri="{BB962C8B-B14F-4D97-AF65-F5344CB8AC3E}">
        <p14:creationId xmlns:p14="http://schemas.microsoft.com/office/powerpoint/2010/main" val="2536603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1EBE1D-55AA-45D7-A020-DC3542E4E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122363"/>
            <a:ext cx="3308130" cy="2387600"/>
          </a:xfrm>
        </p:spPr>
        <p:txBody>
          <a:bodyPr>
            <a:normAutofit/>
          </a:bodyPr>
          <a:lstStyle/>
          <a:p>
            <a:pPr algn="l"/>
            <a:r>
              <a:rPr lang="fr-FR" sz="54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 peu d’histoire</a:t>
            </a:r>
          </a:p>
        </p:txBody>
      </p:sp>
      <p:sp>
        <p:nvSpPr>
          <p:cNvPr id="12" name="Sous-titre 11">
            <a:extLst>
              <a:ext uri="{FF2B5EF4-FFF2-40B4-BE49-F238E27FC236}">
                <a16:creationId xmlns:a16="http://schemas.microsoft.com/office/drawing/2014/main" id="{A384991B-3B75-4DD1-967F-0AB7C9AEB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875314"/>
            <a:ext cx="3308131" cy="1382486"/>
          </a:xfrm>
        </p:spPr>
        <p:txBody>
          <a:bodyPr>
            <a:normAutofit/>
          </a:bodyPr>
          <a:lstStyle/>
          <a:p>
            <a:pPr algn="l"/>
            <a:r>
              <a:rPr lang="fr-FR" sz="2000" dirty="0">
                <a:solidFill>
                  <a:srgbClr val="FFFFFF"/>
                </a:solidFill>
              </a:rPr>
              <a:t>&gt; De Node.JS à </a:t>
            </a:r>
            <a:r>
              <a:rPr lang="fr-FR" sz="2000" dirty="0" err="1">
                <a:solidFill>
                  <a:srgbClr val="FFFFFF"/>
                </a:solidFill>
              </a:rPr>
              <a:t>Deno</a:t>
            </a:r>
            <a:endParaRPr lang="fr-FR" sz="2000" dirty="0">
              <a:solidFill>
                <a:srgbClr val="FFFFFF"/>
              </a:solidFill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0A6281A9-0C73-47FA-ABF4-E3C8DC262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996" y="1170253"/>
            <a:ext cx="6274296" cy="4517493"/>
          </a:xfrm>
          <a:prstGeom prst="rect">
            <a:avLst/>
          </a:prstGeom>
        </p:spPr>
      </p:pic>
      <p:grpSp>
        <p:nvGrpSpPr>
          <p:cNvPr id="27" name="Groupe 26">
            <a:extLst>
              <a:ext uri="{FF2B5EF4-FFF2-40B4-BE49-F238E27FC236}">
                <a16:creationId xmlns:a16="http://schemas.microsoft.com/office/drawing/2014/main" id="{1A078528-7F0F-4708-AA13-4AE8F96DD510}"/>
              </a:ext>
            </a:extLst>
          </p:cNvPr>
          <p:cNvGrpSpPr/>
          <p:nvPr/>
        </p:nvGrpSpPr>
        <p:grpSpPr>
          <a:xfrm rot="5872856">
            <a:off x="-1035913" y="237792"/>
            <a:ext cx="878411" cy="878411"/>
            <a:chOff x="712264" y="927371"/>
            <a:chExt cx="3619592" cy="3619592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1BFE87C-5620-4C85-B1DC-0811EBF54892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9" name="Graphique 28">
              <a:extLst>
                <a:ext uri="{FF2B5EF4-FFF2-40B4-BE49-F238E27FC236}">
                  <a16:creationId xmlns:a16="http://schemas.microsoft.com/office/drawing/2014/main" id="{7BCC1100-7769-4933-A0B1-E2E277252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F672F834-E338-4C2A-92EA-DE950CE82DC7}"/>
              </a:ext>
            </a:extLst>
          </p:cNvPr>
          <p:cNvSpPr/>
          <p:nvPr/>
        </p:nvSpPr>
        <p:spPr>
          <a:xfrm>
            <a:off x="583269" y="-1177993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221CA401-15B8-44B3-8D1D-4DFC6CA122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037207" y="181718"/>
            <a:ext cx="884140" cy="997150"/>
          </a:xfrm>
          <a:prstGeom prst="rect">
            <a:avLst/>
          </a:prstGeom>
        </p:spPr>
      </p:pic>
      <p:sp>
        <p:nvSpPr>
          <p:cNvPr id="32" name="Titre 1">
            <a:extLst>
              <a:ext uri="{FF2B5EF4-FFF2-40B4-BE49-F238E27FC236}">
                <a16:creationId xmlns:a16="http://schemas.microsoft.com/office/drawing/2014/main" id="{AA8DA7EB-B76C-412F-98C6-6E76EA86F752}"/>
              </a:ext>
            </a:extLst>
          </p:cNvPr>
          <p:cNvSpPr txBox="1">
            <a:spLocks/>
          </p:cNvSpPr>
          <p:nvPr/>
        </p:nvSpPr>
        <p:spPr>
          <a:xfrm>
            <a:off x="1752513" y="-1019386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Audience</a:t>
            </a:r>
          </a:p>
        </p:txBody>
      </p:sp>
      <p:sp>
        <p:nvSpPr>
          <p:cNvPr id="34" name="Titre 1">
            <a:extLst>
              <a:ext uri="{FF2B5EF4-FFF2-40B4-BE49-F238E27FC236}">
                <a16:creationId xmlns:a16="http://schemas.microsoft.com/office/drawing/2014/main" id="{B09740D7-959C-490E-A3AF-C6F43351FF69}"/>
              </a:ext>
            </a:extLst>
          </p:cNvPr>
          <p:cNvSpPr txBox="1">
            <a:spLocks/>
          </p:cNvSpPr>
          <p:nvPr/>
        </p:nvSpPr>
        <p:spPr>
          <a:xfrm>
            <a:off x="1752513" y="-1067276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Les débuts de Node.JS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9D0D7C49-854B-4CFE-B4F4-F84412388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5957" y="5199937"/>
            <a:ext cx="2968101" cy="164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332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ous-titre 8">
            <a:extLst>
              <a:ext uri="{FF2B5EF4-FFF2-40B4-BE49-F238E27FC236}">
                <a16:creationId xmlns:a16="http://schemas.microsoft.com/office/drawing/2014/main" id="{CC71429D-8088-4DDB-8728-022108E22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59" y="1741611"/>
            <a:ext cx="10402441" cy="1380923"/>
          </a:xfrm>
        </p:spPr>
        <p:txBody>
          <a:bodyPr>
            <a:normAutofit/>
          </a:bodyPr>
          <a:lstStyle/>
          <a:p>
            <a:pPr algn="just"/>
            <a:r>
              <a:rPr lang="fr-FR" sz="2000" dirty="0">
                <a:solidFill>
                  <a:srgbClr val="F2F2F2"/>
                </a:solidFill>
              </a:rPr>
              <a:t>🙄 Ryan Dahl est frustré des limitations d’Apache</a:t>
            </a:r>
          </a:p>
          <a:p>
            <a:pPr marL="457200" indent="-457200" algn="just">
              <a:buFontTx/>
              <a:buChar char="-"/>
            </a:pPr>
            <a:r>
              <a:rPr lang="fr-FR" sz="2000" dirty="0">
                <a:solidFill>
                  <a:srgbClr val="F2F2F2"/>
                </a:solidFill>
              </a:rPr>
              <a:t>Difficultés d’implémenter des applis en temps réel </a:t>
            </a:r>
          </a:p>
          <a:p>
            <a:pPr marL="457200" indent="-457200" algn="just">
              <a:buFontTx/>
              <a:buChar char="-"/>
            </a:pPr>
            <a:r>
              <a:rPr lang="fr-FR" sz="2000" dirty="0">
                <a:solidFill>
                  <a:srgbClr val="F2F2F2"/>
                </a:solidFill>
              </a:rPr>
              <a:t>Mécanismes de prog évènementielle et concurrente pas assez efficace.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CC7774E-4612-44E1-8A31-DE5741493802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 descr="Une image contenant texte, personne, mur, homme&#10;&#10;Description générée automatiquement">
            <a:extLst>
              <a:ext uri="{FF2B5EF4-FFF2-40B4-BE49-F238E27FC236}">
                <a16:creationId xmlns:a16="http://schemas.microsoft.com/office/drawing/2014/main" id="{0DD1E7DE-D0D8-4ECB-B3BB-19EC6B63B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59" y="3429000"/>
            <a:ext cx="4696178" cy="264160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F43571FE-EDE7-49CB-B8F8-4AAF62B8C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55" y="409887"/>
            <a:ext cx="678516" cy="765244"/>
          </a:xfrm>
          <a:prstGeom prst="rect">
            <a:avLst/>
          </a:prstGeom>
        </p:spPr>
      </p:pic>
      <p:sp>
        <p:nvSpPr>
          <p:cNvPr id="20" name="Titre 1">
            <a:extLst>
              <a:ext uri="{FF2B5EF4-FFF2-40B4-BE49-F238E27FC236}">
                <a16:creationId xmlns:a16="http://schemas.microsoft.com/office/drawing/2014/main" id="{C1034A6F-E7A1-40ED-BF55-248E19D93FCC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Les débuts de Node.JS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DCE5519-1723-403D-B9A7-6AB06241209E}"/>
              </a:ext>
            </a:extLst>
          </p:cNvPr>
          <p:cNvSpPr txBox="1"/>
          <p:nvPr/>
        </p:nvSpPr>
        <p:spPr>
          <a:xfrm>
            <a:off x="6096000" y="3735467"/>
            <a:ext cx="5501935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800" dirty="0" err="1">
                <a:solidFill>
                  <a:srgbClr val="F2F2F2"/>
                </a:solidFill>
              </a:rPr>
              <a:t>JSConf</a:t>
            </a:r>
            <a:r>
              <a:rPr lang="fr-FR" sz="2800" dirty="0">
                <a:solidFill>
                  <a:srgbClr val="F2F2F2"/>
                </a:solidFill>
              </a:rPr>
              <a:t> 2009 : Il présente un projet perso, qui deviendra Node.JS</a:t>
            </a:r>
          </a:p>
          <a:p>
            <a:pPr algn="just"/>
            <a:endParaRPr lang="fr-FR" sz="900" dirty="0">
              <a:solidFill>
                <a:srgbClr val="F2F2F2"/>
              </a:solidFill>
            </a:endParaRPr>
          </a:p>
          <a:p>
            <a:pPr algn="just"/>
            <a:r>
              <a:rPr lang="fr-FR" sz="2400" dirty="0">
                <a:solidFill>
                  <a:srgbClr val="F2F2F2"/>
                </a:solidFill>
              </a:rPr>
              <a:t>👉 Bénéficie aujourd’hui d’une grande popularité</a:t>
            </a:r>
          </a:p>
        </p:txBody>
      </p:sp>
      <p:sp>
        <p:nvSpPr>
          <p:cNvPr id="12" name="Sous-titre 8">
            <a:extLst>
              <a:ext uri="{FF2B5EF4-FFF2-40B4-BE49-F238E27FC236}">
                <a16:creationId xmlns:a16="http://schemas.microsoft.com/office/drawing/2014/main" id="{DDD57508-BC25-4B13-BE64-57DD5E3034D1}"/>
              </a:ext>
            </a:extLst>
          </p:cNvPr>
          <p:cNvSpPr txBox="1">
            <a:spLocks/>
          </p:cNvSpPr>
          <p:nvPr/>
        </p:nvSpPr>
        <p:spPr>
          <a:xfrm>
            <a:off x="1051559" y="1741610"/>
            <a:ext cx="10402441" cy="1380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>
                <a:solidFill>
                  <a:srgbClr val="F2F2F2"/>
                </a:solidFill>
              </a:rPr>
              <a:t>🙄 Ryan Dahl est frustré des limitations d’Apache</a:t>
            </a:r>
          </a:p>
          <a:p>
            <a:pPr marL="457200" indent="-457200" algn="just">
              <a:buFontTx/>
              <a:buChar char="-"/>
            </a:pPr>
            <a:r>
              <a:rPr lang="fr-FR" sz="2000">
                <a:solidFill>
                  <a:srgbClr val="F2F2F2"/>
                </a:solidFill>
              </a:rPr>
              <a:t>Difficultés d’implémenter des applis en temps réel </a:t>
            </a:r>
          </a:p>
          <a:p>
            <a:pPr marL="457200" indent="-457200" algn="just">
              <a:buFontTx/>
              <a:buChar char="-"/>
            </a:pPr>
            <a:r>
              <a:rPr lang="fr-FR" sz="2000">
                <a:solidFill>
                  <a:srgbClr val="F2F2F2"/>
                </a:solidFill>
              </a:rPr>
              <a:t>Mécanismes de prog évènementielle et concurrente pas assez efficace.</a:t>
            </a:r>
            <a:endParaRPr lang="fr-FR" sz="2000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275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texte, personne, mur, homme&#10;&#10;Description générée automatiquement">
            <a:extLst>
              <a:ext uri="{FF2B5EF4-FFF2-40B4-BE49-F238E27FC236}">
                <a16:creationId xmlns:a16="http://schemas.microsoft.com/office/drawing/2014/main" id="{7C4A243A-4B0F-419F-906C-7A92E395D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59" y="3429000"/>
            <a:ext cx="4696178" cy="2641600"/>
          </a:xfrm>
          <a:prstGeom prst="rect">
            <a:avLst/>
          </a:prstGeom>
        </p:spPr>
      </p:pic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4AE970CE-537E-4DC9-AB8C-5B4CB6742079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E7EDB8D-8309-4FD7-B30D-D55E539B4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55" y="409887"/>
            <a:ext cx="678516" cy="765244"/>
          </a:xfrm>
          <a:prstGeom prst="rect">
            <a:avLst/>
          </a:prstGeom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264BC8F4-A929-4B34-88A7-BBE1900B2CC4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Un projet devenu trop populaire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B4D60C0-F571-4A4D-851F-ADA4042A0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560" y="3429000"/>
            <a:ext cx="4696178" cy="2639075"/>
          </a:xfrm>
          <a:prstGeom prst="rect">
            <a:avLst/>
          </a:prstGeom>
        </p:spPr>
      </p:pic>
      <p:sp>
        <p:nvSpPr>
          <p:cNvPr id="8" name="Sous-titre 8">
            <a:extLst>
              <a:ext uri="{FF2B5EF4-FFF2-40B4-BE49-F238E27FC236}">
                <a16:creationId xmlns:a16="http://schemas.microsoft.com/office/drawing/2014/main" id="{2DF90271-7E13-456E-A320-0F907DA655BF}"/>
              </a:ext>
            </a:extLst>
          </p:cNvPr>
          <p:cNvSpPr txBox="1">
            <a:spLocks/>
          </p:cNvSpPr>
          <p:nvPr/>
        </p:nvSpPr>
        <p:spPr>
          <a:xfrm>
            <a:off x="1051559" y="1741610"/>
            <a:ext cx="10402441" cy="1380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800" dirty="0">
                <a:solidFill>
                  <a:srgbClr val="F2F2F2"/>
                </a:solidFill>
              </a:rPr>
              <a:t>10 ans plus tard, il présente à la </a:t>
            </a:r>
            <a:r>
              <a:rPr lang="fr-FR" sz="2800" dirty="0" err="1">
                <a:solidFill>
                  <a:srgbClr val="F2F2F2"/>
                </a:solidFill>
              </a:rPr>
              <a:t>JSConf</a:t>
            </a:r>
            <a:r>
              <a:rPr lang="fr-FR" sz="2800" dirty="0">
                <a:solidFill>
                  <a:srgbClr val="F2F2F2"/>
                </a:solidFill>
              </a:rPr>
              <a:t> 2019 :</a:t>
            </a:r>
          </a:p>
          <a:p>
            <a:pPr algn="just"/>
            <a:r>
              <a:rPr lang="fr-FR" sz="2800" dirty="0">
                <a:solidFill>
                  <a:srgbClr val="F2F2F2"/>
                </a:solidFill>
              </a:rPr>
              <a:t>« 10 Choses que je regrette à propos de Node.JS »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1CE842A-6BE4-491B-B8ED-87B68BBF9485}"/>
              </a:ext>
            </a:extLst>
          </p:cNvPr>
          <p:cNvSpPr txBox="1"/>
          <p:nvPr/>
        </p:nvSpPr>
        <p:spPr>
          <a:xfrm>
            <a:off x="6096000" y="3735467"/>
            <a:ext cx="5501935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800" dirty="0">
                <a:solidFill>
                  <a:srgbClr val="F2F2F2"/>
                </a:solidFill>
              </a:rPr>
              <a:t>Il évoque par exemple : </a:t>
            </a:r>
          </a:p>
          <a:p>
            <a:pPr marL="914400" lvl="1" indent="-457200" algn="just">
              <a:buFontTx/>
              <a:buChar char="-"/>
            </a:pPr>
            <a:r>
              <a:rPr lang="fr-FR" sz="2400" dirty="0">
                <a:solidFill>
                  <a:srgbClr val="F2F2F2"/>
                </a:solidFill>
              </a:rPr>
              <a:t>Node n’est pas assez proche des standards JS des navigateur</a:t>
            </a:r>
          </a:p>
          <a:p>
            <a:pPr marL="914400" lvl="1" indent="-457200" algn="just">
              <a:buFontTx/>
              <a:buChar char="-"/>
            </a:pPr>
            <a:r>
              <a:rPr lang="fr-FR" sz="2400" dirty="0">
                <a:solidFill>
                  <a:srgbClr val="F2F2F2"/>
                </a:solidFill>
              </a:rPr>
              <a:t>NPM souffre de plein de défauts</a:t>
            </a:r>
          </a:p>
          <a:p>
            <a:pPr marL="914400" lvl="1" indent="-457200" algn="just">
              <a:buFontTx/>
              <a:buChar char="-"/>
            </a:pPr>
            <a:endParaRPr lang="fr-FR" sz="2400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38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1EBE1D-55AA-45D7-A020-DC3542E4E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122363"/>
            <a:ext cx="3308130" cy="2387600"/>
          </a:xfrm>
        </p:spPr>
        <p:txBody>
          <a:bodyPr>
            <a:normAutofit/>
          </a:bodyPr>
          <a:lstStyle/>
          <a:p>
            <a:pPr algn="l"/>
            <a:r>
              <a:rPr lang="fr-FR" sz="54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Prise en main de </a:t>
            </a:r>
            <a:r>
              <a:rPr lang="fr-FR" sz="5400" b="1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Deno</a:t>
            </a:r>
            <a:endParaRPr lang="fr-FR" sz="5400" b="1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Sous-titre 11">
            <a:extLst>
              <a:ext uri="{FF2B5EF4-FFF2-40B4-BE49-F238E27FC236}">
                <a16:creationId xmlns:a16="http://schemas.microsoft.com/office/drawing/2014/main" id="{A384991B-3B75-4DD1-967F-0AB7C9AEB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875314"/>
            <a:ext cx="3308131" cy="1382486"/>
          </a:xfrm>
        </p:spPr>
        <p:txBody>
          <a:bodyPr>
            <a:normAutofit/>
          </a:bodyPr>
          <a:lstStyle/>
          <a:p>
            <a:pPr algn="l"/>
            <a:r>
              <a:rPr lang="fr-FR" sz="2000" dirty="0">
                <a:solidFill>
                  <a:srgbClr val="FFFFFF"/>
                </a:solidFill>
              </a:rPr>
              <a:t>Installation et découverte en exemples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A078528-7F0F-4708-AA13-4AE8F96DD510}"/>
              </a:ext>
            </a:extLst>
          </p:cNvPr>
          <p:cNvGrpSpPr/>
          <p:nvPr/>
        </p:nvGrpSpPr>
        <p:grpSpPr>
          <a:xfrm rot="5872856">
            <a:off x="-1035913" y="237792"/>
            <a:ext cx="878411" cy="878411"/>
            <a:chOff x="712264" y="927371"/>
            <a:chExt cx="3619592" cy="3619592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1BFE87C-5620-4C85-B1DC-0811EBF54892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9" name="Graphique 28">
              <a:extLst>
                <a:ext uri="{FF2B5EF4-FFF2-40B4-BE49-F238E27FC236}">
                  <a16:creationId xmlns:a16="http://schemas.microsoft.com/office/drawing/2014/main" id="{7BCC1100-7769-4933-A0B1-E2E277252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F672F834-E338-4C2A-92EA-DE950CE82DC7}"/>
              </a:ext>
            </a:extLst>
          </p:cNvPr>
          <p:cNvSpPr/>
          <p:nvPr/>
        </p:nvSpPr>
        <p:spPr>
          <a:xfrm>
            <a:off x="583269" y="-1177993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221CA401-15B8-44B3-8D1D-4DFC6CA122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037207" y="181718"/>
            <a:ext cx="884140" cy="997150"/>
          </a:xfrm>
          <a:prstGeom prst="rect">
            <a:avLst/>
          </a:prstGeom>
        </p:spPr>
      </p:pic>
      <p:sp>
        <p:nvSpPr>
          <p:cNvPr id="15" name="Titre 1">
            <a:extLst>
              <a:ext uri="{FF2B5EF4-FFF2-40B4-BE49-F238E27FC236}">
                <a16:creationId xmlns:a16="http://schemas.microsoft.com/office/drawing/2014/main" id="{F956DD61-7525-491C-B83C-DC62B16BBE0B}"/>
              </a:ext>
            </a:extLst>
          </p:cNvPr>
          <p:cNvSpPr txBox="1">
            <a:spLocks/>
          </p:cNvSpPr>
          <p:nvPr/>
        </p:nvSpPr>
        <p:spPr>
          <a:xfrm>
            <a:off x="1752513" y="-1019386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Un projet devenu trop populaire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01E52AAE-9C50-48BC-A0AB-E9B0B28D09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288" y="0"/>
            <a:ext cx="7564274" cy="6858000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9B1B9437-87A5-4531-AB5C-210BBE354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5957" y="5199937"/>
            <a:ext cx="2968101" cy="164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re 1">
            <a:extLst>
              <a:ext uri="{FF2B5EF4-FFF2-40B4-BE49-F238E27FC236}">
                <a16:creationId xmlns:a16="http://schemas.microsoft.com/office/drawing/2014/main" id="{27F717F3-D86D-43AE-8D79-30EE4D0740B7}"/>
              </a:ext>
            </a:extLst>
          </p:cNvPr>
          <p:cNvSpPr txBox="1">
            <a:spLocks/>
          </p:cNvSpPr>
          <p:nvPr/>
        </p:nvSpPr>
        <p:spPr>
          <a:xfrm>
            <a:off x="1752513" y="-1022710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1563123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3ABB47D-3052-48C0-8A1D-129405C23208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AC60CA4-88E4-4413-958E-542047638893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3327EC57-298C-4C8A-B3F8-D956A5A8FD30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" name="Graphique 7">
              <a:extLst>
                <a:ext uri="{FF2B5EF4-FFF2-40B4-BE49-F238E27FC236}">
                  <a16:creationId xmlns:a16="http://schemas.microsoft.com/office/drawing/2014/main" id="{FE5F59B0-F64D-405C-B2D1-705D5840B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11" name="Titre 1">
            <a:extLst>
              <a:ext uri="{FF2B5EF4-FFF2-40B4-BE49-F238E27FC236}">
                <a16:creationId xmlns:a16="http://schemas.microsoft.com/office/drawing/2014/main" id="{FBA7DA06-5A42-46CB-B353-4503D53611DF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Installation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D51B664F-6DB3-43FD-B349-9D524C83924F}"/>
              </a:ext>
            </a:extLst>
          </p:cNvPr>
          <p:cNvGrpSpPr/>
          <p:nvPr/>
        </p:nvGrpSpPr>
        <p:grpSpPr>
          <a:xfrm>
            <a:off x="3397689" y="1495487"/>
            <a:ext cx="5396617" cy="4601028"/>
            <a:chOff x="583269" y="1712686"/>
            <a:chExt cx="5396617" cy="460102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C74A89-07E9-4F78-9DBA-A6A5E440F4D1}"/>
                </a:ext>
              </a:extLst>
            </p:cNvPr>
            <p:cNvSpPr/>
            <p:nvPr/>
          </p:nvSpPr>
          <p:spPr>
            <a:xfrm>
              <a:off x="4702629" y="1712686"/>
              <a:ext cx="1277257" cy="4601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1026" name="Picture 2" descr="Drake Hotline Bling Meme Generator - Imgflip">
              <a:extLst>
                <a:ext uri="{FF2B5EF4-FFF2-40B4-BE49-F238E27FC236}">
                  <a16:creationId xmlns:a16="http://schemas.microsoft.com/office/drawing/2014/main" id="{F13FEFC3-057C-480F-B98F-A9D1B421B4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269" y="1727200"/>
              <a:ext cx="4582886" cy="4582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Image 13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8573914B-38EE-466E-9B59-B1EF5FF3B6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81" r="6975"/>
            <a:stretch/>
          </p:blipFill>
          <p:spPr>
            <a:xfrm>
              <a:off x="3090612" y="1901462"/>
              <a:ext cx="2598058" cy="2022376"/>
            </a:xfrm>
            <a:prstGeom prst="rect">
              <a:avLst/>
            </a:prstGeom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6755D359-E48D-47F9-A73C-A56A67E62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49788" y="4396851"/>
              <a:ext cx="1467055" cy="1619476"/>
            </a:xfrm>
            <a:prstGeom prst="rect">
              <a:avLst/>
            </a:prstGeom>
          </p:spPr>
        </p:pic>
      </p:grpSp>
      <p:sp>
        <p:nvSpPr>
          <p:cNvPr id="18" name="Sous-titre 17">
            <a:extLst>
              <a:ext uri="{FF2B5EF4-FFF2-40B4-BE49-F238E27FC236}">
                <a16:creationId xmlns:a16="http://schemas.microsoft.com/office/drawing/2014/main" id="{5531F594-0C21-4BA6-AED7-1BF112D63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4340" y="6266985"/>
            <a:ext cx="6923317" cy="496062"/>
          </a:xfrm>
        </p:spPr>
        <p:txBody>
          <a:bodyPr>
            <a:normAutofit/>
          </a:bodyPr>
          <a:lstStyle/>
          <a:p>
            <a:r>
              <a:rPr lang="fr-FR" b="1" dirty="0"/>
              <a:t>1 - Juste le binaire à installer depuis </a:t>
            </a:r>
            <a:r>
              <a:rPr lang="fr-FR" b="1" dirty="0" err="1"/>
              <a:t>github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83061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3ABB47D-3052-48C0-8A1D-129405C23208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AC60CA4-88E4-4413-958E-542047638893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3327EC57-298C-4C8A-B3F8-D956A5A8FD30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" name="Graphique 7">
              <a:extLst>
                <a:ext uri="{FF2B5EF4-FFF2-40B4-BE49-F238E27FC236}">
                  <a16:creationId xmlns:a16="http://schemas.microsoft.com/office/drawing/2014/main" id="{FE5F59B0-F64D-405C-B2D1-705D5840B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11" name="Titre 1">
            <a:extLst>
              <a:ext uri="{FF2B5EF4-FFF2-40B4-BE49-F238E27FC236}">
                <a16:creationId xmlns:a16="http://schemas.microsoft.com/office/drawing/2014/main" id="{FBA7DA06-5A42-46CB-B353-4503D53611DF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Installation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D51B664F-6DB3-43FD-B349-9D524C83924F}"/>
              </a:ext>
            </a:extLst>
          </p:cNvPr>
          <p:cNvGrpSpPr/>
          <p:nvPr/>
        </p:nvGrpSpPr>
        <p:grpSpPr>
          <a:xfrm>
            <a:off x="767950" y="1495487"/>
            <a:ext cx="3302057" cy="2815256"/>
            <a:chOff x="583269" y="1712686"/>
            <a:chExt cx="5396617" cy="460102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C74A89-07E9-4F78-9DBA-A6A5E440F4D1}"/>
                </a:ext>
              </a:extLst>
            </p:cNvPr>
            <p:cNvSpPr/>
            <p:nvPr/>
          </p:nvSpPr>
          <p:spPr>
            <a:xfrm>
              <a:off x="4702629" y="1712686"/>
              <a:ext cx="1277257" cy="4601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1026" name="Picture 2" descr="Drake Hotline Bling Meme Generator - Imgflip">
              <a:extLst>
                <a:ext uri="{FF2B5EF4-FFF2-40B4-BE49-F238E27FC236}">
                  <a16:creationId xmlns:a16="http://schemas.microsoft.com/office/drawing/2014/main" id="{F13FEFC3-057C-480F-B98F-A9D1B421B4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269" y="1727200"/>
              <a:ext cx="4582886" cy="4582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Image 13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8573914B-38EE-466E-9B59-B1EF5FF3B6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81" r="6975"/>
            <a:stretch/>
          </p:blipFill>
          <p:spPr>
            <a:xfrm>
              <a:off x="3090612" y="1901462"/>
              <a:ext cx="2598058" cy="2022376"/>
            </a:xfrm>
            <a:prstGeom prst="rect">
              <a:avLst/>
            </a:prstGeom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6755D359-E48D-47F9-A73C-A56A67E62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49788" y="4396851"/>
              <a:ext cx="1467055" cy="1619476"/>
            </a:xfrm>
            <a:prstGeom prst="rect">
              <a:avLst/>
            </a:prstGeom>
          </p:spPr>
        </p:pic>
      </p:grpSp>
      <p:sp>
        <p:nvSpPr>
          <p:cNvPr id="18" name="Sous-titre 17">
            <a:extLst>
              <a:ext uri="{FF2B5EF4-FFF2-40B4-BE49-F238E27FC236}">
                <a16:creationId xmlns:a16="http://schemas.microsoft.com/office/drawing/2014/main" id="{5531F594-0C21-4BA6-AED7-1BF112D63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950" y="4597949"/>
            <a:ext cx="3302057" cy="496062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1 - Juste le binaire à installer depuis </a:t>
            </a:r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13" name="Sous-titre 17">
            <a:extLst>
              <a:ext uri="{FF2B5EF4-FFF2-40B4-BE49-F238E27FC236}">
                <a16:creationId xmlns:a16="http://schemas.microsoft.com/office/drawing/2014/main" id="{F1A26783-00EA-4DF7-ACF9-B07686F9BA8C}"/>
              </a:ext>
            </a:extLst>
          </p:cNvPr>
          <p:cNvSpPr txBox="1">
            <a:spLocks/>
          </p:cNvSpPr>
          <p:nvPr/>
        </p:nvSpPr>
        <p:spPr>
          <a:xfrm>
            <a:off x="4878173" y="1869157"/>
            <a:ext cx="6923317" cy="4960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2 – Installeur automatique en ligne de commande</a:t>
            </a:r>
          </a:p>
        </p:txBody>
      </p:sp>
      <p:sp>
        <p:nvSpPr>
          <p:cNvPr id="20" name="Sous-titre 17">
            <a:extLst>
              <a:ext uri="{FF2B5EF4-FFF2-40B4-BE49-F238E27FC236}">
                <a16:creationId xmlns:a16="http://schemas.microsoft.com/office/drawing/2014/main" id="{1EAD41F3-EFF0-4764-B1D0-50FB11184627}"/>
              </a:ext>
            </a:extLst>
          </p:cNvPr>
          <p:cNvSpPr txBox="1">
            <a:spLocks/>
          </p:cNvSpPr>
          <p:nvPr/>
        </p:nvSpPr>
        <p:spPr>
          <a:xfrm>
            <a:off x="4500733" y="2692892"/>
            <a:ext cx="7430010" cy="3764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fr-FR" b="1" dirty="0"/>
              <a:t>Shell (Linux &amp; Mac) :</a:t>
            </a:r>
            <a:br>
              <a:rPr lang="fr-FR" b="1" dirty="0"/>
            </a:br>
            <a:r>
              <a:rPr lang="fr-FR" sz="1700" dirty="0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$ </a:t>
            </a:r>
            <a:r>
              <a:rPr lang="fr-FR" sz="1700" b="1" dirty="0" err="1">
                <a:solidFill>
                  <a:srgbClr val="C19C00"/>
                </a:solidFill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curl</a:t>
            </a:r>
            <a:r>
              <a:rPr lang="fr-FR" sz="1700" dirty="0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fr-FR" sz="1700" dirty="0">
                <a:solidFill>
                  <a:srgbClr val="767676"/>
                </a:solidFill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-</a:t>
            </a:r>
            <a:r>
              <a:rPr lang="fr-FR" sz="1700" dirty="0" err="1">
                <a:solidFill>
                  <a:srgbClr val="767676"/>
                </a:solidFill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fsSL</a:t>
            </a:r>
            <a:r>
              <a:rPr lang="fr-FR" sz="1700" dirty="0">
                <a:solidFill>
                  <a:srgbClr val="767676"/>
                </a:solidFill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fr-FR" sz="1700" i="1" dirty="0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https://deno.land/x/install/install.sh</a:t>
            </a:r>
            <a:r>
              <a:rPr lang="fr-FR" sz="1700" dirty="0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| </a:t>
            </a:r>
            <a:r>
              <a:rPr lang="fr-FR" sz="1700" b="1" dirty="0">
                <a:solidFill>
                  <a:srgbClr val="C19C00"/>
                </a:solidFill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sh</a:t>
            </a:r>
          </a:p>
          <a:p>
            <a:pPr algn="l">
              <a:lnSpc>
                <a:spcPct val="150000"/>
              </a:lnSpc>
            </a:pPr>
            <a:r>
              <a:rPr lang="fr-FR" b="1" dirty="0"/>
              <a:t>Windows :</a:t>
            </a:r>
            <a:br>
              <a:rPr lang="fr-FR" b="1" dirty="0"/>
            </a:br>
            <a:r>
              <a:rPr lang="fr-FR" sz="2000" dirty="0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$ </a:t>
            </a:r>
            <a:r>
              <a:rPr lang="fr-FR" sz="2000" b="1" dirty="0" err="1">
                <a:solidFill>
                  <a:srgbClr val="C19C00"/>
                </a:solidFill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irm</a:t>
            </a:r>
            <a:r>
              <a:rPr lang="fr-FR" sz="2000" dirty="0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fr-FR" sz="2000" i="1" dirty="0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https://deno.land/install.ps1 </a:t>
            </a:r>
            <a:r>
              <a:rPr lang="fr-FR" sz="2000" dirty="0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| </a:t>
            </a:r>
            <a:r>
              <a:rPr lang="fr-FR" sz="2000" b="1" dirty="0" err="1">
                <a:solidFill>
                  <a:srgbClr val="C19C00"/>
                </a:solidFill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iex</a:t>
            </a:r>
            <a:endParaRPr lang="fr-FR" sz="2000" b="1" dirty="0">
              <a:solidFill>
                <a:srgbClr val="C19C00"/>
              </a:solidFill>
              <a:highlight>
                <a:srgbClr val="0C0C0C"/>
              </a:highlight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algn="l">
              <a:lnSpc>
                <a:spcPct val="160000"/>
              </a:lnSpc>
            </a:pPr>
            <a:r>
              <a:rPr lang="fr-FR" b="1" dirty="0"/>
              <a:t>Docker :</a:t>
            </a:r>
            <a:br>
              <a:rPr lang="fr-FR" b="1" dirty="0"/>
            </a:br>
            <a:r>
              <a:rPr lang="en-US" sz="1700" dirty="0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$</a:t>
            </a:r>
            <a:r>
              <a:rPr lang="en-US" sz="1700" b="1" dirty="0">
                <a:solidFill>
                  <a:srgbClr val="C19C00"/>
                </a:solidFill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docker </a:t>
            </a:r>
            <a:r>
              <a:rPr lang="en-US" sz="1700" dirty="0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run </a:t>
            </a:r>
            <a:r>
              <a:rPr lang="en-US" sz="1700" dirty="0">
                <a:solidFill>
                  <a:srgbClr val="767676"/>
                </a:solidFill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-it </a:t>
            </a:r>
            <a:r>
              <a:rPr lang="en-US" sz="1700" i="1" dirty="0" err="1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denoland</a:t>
            </a:r>
            <a:r>
              <a:rPr lang="en-US" sz="1700" i="1" dirty="0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/deno:1.28.1</a:t>
            </a:r>
            <a:endParaRPr lang="fr-FR" sz="1700" i="1" dirty="0">
              <a:highlight>
                <a:srgbClr val="0C0C0C"/>
              </a:highlight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708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8">
            <a:extLst>
              <a:ext uri="{FF2B5EF4-FFF2-40B4-BE49-F238E27FC236}">
                <a16:creationId xmlns:a16="http://schemas.microsoft.com/office/drawing/2014/main" id="{34FDF216-B2F2-43F2-9ADF-A6DB64E45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9114" y="2001267"/>
            <a:ext cx="8213769" cy="1859533"/>
          </a:xfrm>
        </p:spPr>
        <p:txBody>
          <a:bodyPr>
            <a:normAutofit/>
          </a:bodyPr>
          <a:lstStyle/>
          <a:p>
            <a:pPr algn="just"/>
            <a:r>
              <a:rPr lang="fr-FR" dirty="0">
                <a:solidFill>
                  <a:srgbClr val="F2F2F2"/>
                </a:solidFill>
              </a:rPr>
              <a:t>Consigne 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>
                <a:solidFill>
                  <a:srgbClr val="F2F2F2"/>
                </a:solidFill>
              </a:rPr>
              <a:t>Faire un programme qui affiche "Hello World".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>
                <a:solidFill>
                  <a:srgbClr val="F2F2F2"/>
                </a:solidFill>
              </a:rPr>
              <a:t>Faire un programme qui affiche le contenu du fichier "canard.txt"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6C8FD7-481C-4EC3-9491-0C8EA7FE2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82" y="4246518"/>
            <a:ext cx="8840434" cy="1276528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755F68B-C0B5-4ED1-B864-575259A18FFF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45692E4E-F848-4474-8ECD-2E250132CD3F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07257D0A-816E-4992-8F8D-56E8B800D8A1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Graphique 8">
              <a:extLst>
                <a:ext uri="{FF2B5EF4-FFF2-40B4-BE49-F238E27FC236}">
                  <a16:creationId xmlns:a16="http://schemas.microsoft.com/office/drawing/2014/main" id="{A8AB80C8-8F61-43BA-978F-13486EBBF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10" name="Titre 1">
            <a:extLst>
              <a:ext uri="{FF2B5EF4-FFF2-40B4-BE49-F238E27FC236}">
                <a16:creationId xmlns:a16="http://schemas.microsoft.com/office/drawing/2014/main" id="{697F934C-3555-4AA8-84DF-D574EE1ACE10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Exemple 1 : Hello World</a:t>
            </a:r>
          </a:p>
        </p:txBody>
      </p:sp>
    </p:spTree>
    <p:extLst>
      <p:ext uri="{BB962C8B-B14F-4D97-AF65-F5344CB8AC3E}">
        <p14:creationId xmlns:p14="http://schemas.microsoft.com/office/powerpoint/2010/main" val="220667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D60141BBBB6D49BD752266BD8D5861" ma:contentTypeVersion="9" ma:contentTypeDescription="Create a new document." ma:contentTypeScope="" ma:versionID="dcf8ee77d20cf3adffd446524d3297ea">
  <xsd:schema xmlns:xsd="http://www.w3.org/2001/XMLSchema" xmlns:xs="http://www.w3.org/2001/XMLSchema" xmlns:p="http://schemas.microsoft.com/office/2006/metadata/properties" xmlns:ns3="dd528855-a031-4ba7-abc4-765c5a2fb749" xmlns:ns4="8eeca899-c237-45b3-92b5-1d210d313a1f" targetNamespace="http://schemas.microsoft.com/office/2006/metadata/properties" ma:root="true" ma:fieldsID="bfe6ed929c7b497983ee910309186e0b" ns3:_="" ns4:_="">
    <xsd:import namespace="dd528855-a031-4ba7-abc4-765c5a2fb749"/>
    <xsd:import namespace="8eeca899-c237-45b3-92b5-1d210d313a1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528855-a031-4ba7-abc4-765c5a2fb7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eca899-c237-45b3-92b5-1d210d313a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B60350-0D53-4858-BF2E-E7968DE3BA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6811D84-1F37-4365-BA70-3B3E8E8217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528855-a031-4ba7-abc4-765c5a2fb749"/>
    <ds:schemaRef ds:uri="8eeca899-c237-45b3-92b5-1d210d313a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637C41-7C24-4CA0-85B9-150BFD021E9E}">
  <ds:schemaRefs>
    <ds:schemaRef ds:uri="http://purl.org/dc/elements/1.1/"/>
    <ds:schemaRef ds:uri="http://schemas.microsoft.com/office/2006/metadata/properties"/>
    <ds:schemaRef ds:uri="8eeca899-c237-45b3-92b5-1d210d313a1f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dd528855-a031-4ba7-abc4-765c5a2fb74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651</Words>
  <Application>Microsoft Office PowerPoint</Application>
  <PresentationFormat>Grand écran</PresentationFormat>
  <Paragraphs>90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Cascadia Mono</vt:lpstr>
      <vt:lpstr>Segoe UI</vt:lpstr>
      <vt:lpstr>Thème Office</vt:lpstr>
      <vt:lpstr>Introduction à Deno</vt:lpstr>
      <vt:lpstr>Présentation PowerPoint</vt:lpstr>
      <vt:lpstr>Un peu d’histoire</vt:lpstr>
      <vt:lpstr>Présentation PowerPoint</vt:lpstr>
      <vt:lpstr>Présentation PowerPoint</vt:lpstr>
      <vt:lpstr>Prise en main de Deno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Exemple 3 : Appel d’API (Solution)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à Deno</dc:title>
  <dc:creator>LOGANE TANN</dc:creator>
  <cp:lastModifiedBy>LOGANE TANN</cp:lastModifiedBy>
  <cp:revision>4</cp:revision>
  <dcterms:created xsi:type="dcterms:W3CDTF">2022-11-10T18:03:47Z</dcterms:created>
  <dcterms:modified xsi:type="dcterms:W3CDTF">2022-11-23T22:41:36Z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2022-11-10T18:03:56Z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da7dece1-6011-418c-bb4b-9ce41a93dd89</vt:lpwstr>
  </property>
  <property fmtid="{D5CDD505-2E9C-101B-9397-08002B2CF9AE}" pid="8" name="MSIP_Label_e463cba9-5f6c-478d-9329-7b2295e4e8ed_ContentBits">
    <vt:lpwstr>0</vt:lpwstr>
  </property>
  <property fmtid="{D5CDD505-2E9C-101B-9397-08002B2CF9AE}" pid="9" name="ContentTypeId">
    <vt:lpwstr>0x010100EFD60141BBBB6D49BD752266BD8D5861</vt:lpwstr>
  </property>
</Properties>
</file>