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9" r:id="rId7"/>
    <p:sldId id="260" r:id="rId8"/>
    <p:sldId id="261" r:id="rId9"/>
    <p:sldId id="275" r:id="rId10"/>
    <p:sldId id="264" r:id="rId11"/>
    <p:sldId id="276" r:id="rId12"/>
    <p:sldId id="265" r:id="rId13"/>
    <p:sldId id="269" r:id="rId14"/>
    <p:sldId id="266" r:id="rId15"/>
    <p:sldId id="270" r:id="rId16"/>
    <p:sldId id="267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FF"/>
    <a:srgbClr val="0037DA"/>
    <a:srgbClr val="C19C00"/>
    <a:srgbClr val="767676"/>
    <a:srgbClr val="F9F1A5"/>
    <a:srgbClr val="0C0C0C"/>
    <a:srgbClr val="CCCCCC"/>
    <a:srgbClr val="16C60C"/>
    <a:srgbClr val="13A10E"/>
    <a:srgbClr val="E74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4E14D-3FB2-4A10-88E0-1E3FA9A53AB1}" v="429" dt="2022-11-23T20:59:5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43" autoAdjust="0"/>
    <p:restoredTop sz="72990" autoAdjust="0"/>
  </p:normalViewPr>
  <p:slideViewPr>
    <p:cSldViewPr snapToGrid="0">
      <p:cViewPr varScale="1">
        <p:scale>
          <a:sx n="62" d="100"/>
          <a:sy n="62" d="100"/>
        </p:scale>
        <p:origin x="97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FBD7-2019-4374-937A-AEDD8199B19C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508AD-A6C7-4AD1-8595-1ADBE703DE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85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n’ai pas mesuré le temps, mais le cours durera environ une heure. Il est enregistré.</a:t>
            </a:r>
          </a:p>
          <a:p>
            <a:r>
              <a:rPr lang="fr-FR" dirty="0"/>
              <a:t>Après le cours, nous poursuivons sur l’habituelle séance </a:t>
            </a:r>
            <a:r>
              <a:rPr lang="fr-FR" dirty="0" err="1"/>
              <a:t>hedomadaire</a:t>
            </a:r>
            <a:r>
              <a:rPr lang="fr-FR" dirty="0"/>
              <a:t> de </a:t>
            </a:r>
            <a:r>
              <a:rPr lang="fr-FR" dirty="0" err="1"/>
              <a:t>OnePanthéon</a:t>
            </a:r>
            <a:r>
              <a:rPr lang="fr-FR" dirty="0"/>
              <a:t>, donc si vous êtes membres de l’association, je vous conseille de rester.</a:t>
            </a:r>
          </a:p>
          <a:p>
            <a:endParaRPr lang="fr-FR" dirty="0"/>
          </a:p>
          <a:p>
            <a:r>
              <a:rPr lang="fr-FR" dirty="0" err="1"/>
              <a:t>Deno</a:t>
            </a:r>
            <a:r>
              <a:rPr lang="fr-FR" dirty="0"/>
              <a:t> 1.30, sorti juste la semaine dernière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176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Console log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Deno.readTextFileSync</a:t>
            </a:r>
            <a:r>
              <a:rPr lang="fr-FR" dirty="0"/>
              <a:t>()</a:t>
            </a:r>
          </a:p>
          <a:p>
            <a:pPr marL="171450" indent="-171450">
              <a:buFontTx/>
              <a:buChar char="-"/>
            </a:pPr>
            <a:r>
              <a:rPr lang="fr-FR" dirty="0"/>
              <a:t>Essai et système de permissions</a:t>
            </a:r>
          </a:p>
          <a:p>
            <a:pPr marL="171450" indent="-171450">
              <a:buFontTx/>
              <a:buChar char="-"/>
            </a:pPr>
            <a:r>
              <a:rPr lang="fr-FR" dirty="0"/>
              <a:t>Usage du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4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Maintenant qu’on sait manipuler des fichiers, ce serait cool de faire des applis un peu plus poussées, qui sont capables de faire du réseau.</a:t>
            </a:r>
          </a:p>
          <a:p>
            <a:endParaRPr lang="fr-FR" dirty="0"/>
          </a:p>
          <a:p>
            <a:r>
              <a:rPr lang="fr-FR" dirty="0"/>
              <a:t>Dans ce second exemple, on voudrait appeler une API, et tirer parti de toutes les fonctionnalités que </a:t>
            </a:r>
            <a:r>
              <a:rPr lang="fr-FR" dirty="0" err="1"/>
              <a:t>deno</a:t>
            </a:r>
            <a:r>
              <a:rPr lang="fr-FR" dirty="0"/>
              <a:t> nous propose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8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Faire la promo de </a:t>
            </a:r>
            <a:r>
              <a:rPr lang="fr-FR" dirty="0" err="1"/>
              <a:t>typescript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Importer l’ES modules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Utiliser </a:t>
            </a:r>
            <a:r>
              <a:rPr lang="fr-FR" dirty="0" err="1"/>
              <a:t>fetch</a:t>
            </a:r>
            <a:r>
              <a:rPr lang="fr-FR" dirty="0"/>
              <a:t> (wow)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Utiliser </a:t>
            </a:r>
            <a:r>
              <a:rPr lang="fr-FR" dirty="0" err="1"/>
              <a:t>confirm</a:t>
            </a:r>
            <a:r>
              <a:rPr lang="fr-FR" dirty="0"/>
              <a:t>() =&gt; littéralement toutes les apis web fonctionnent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17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Le principal usage de </a:t>
            </a:r>
            <a:r>
              <a:rPr lang="fr-FR" dirty="0" err="1"/>
              <a:t>node</a:t>
            </a:r>
            <a:r>
              <a:rPr lang="fr-FR" dirty="0"/>
              <a:t> et </a:t>
            </a:r>
            <a:r>
              <a:rPr lang="fr-FR" dirty="0" err="1"/>
              <a:t>deno</a:t>
            </a:r>
            <a:r>
              <a:rPr lang="fr-FR" dirty="0"/>
              <a:t>, c’est de créer des serveur </a:t>
            </a:r>
            <a:r>
              <a:rPr lang="fr-FR" dirty="0" err="1"/>
              <a:t>webs</a:t>
            </a:r>
            <a:r>
              <a:rPr lang="fr-FR" dirty="0"/>
              <a:t> et d’installer des dépendances.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90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d’abord, ce cours est destiné à ceux qui s’intéressent de près ou de loin au développement web.</a:t>
            </a:r>
          </a:p>
          <a:p>
            <a:r>
              <a:rPr lang="fr-FR" dirty="0"/>
              <a:t>Si vous avez déjà pas mal d’expérience en dev back ou en javascript, vous </a:t>
            </a:r>
            <a:r>
              <a:rPr lang="fr-FR" dirty="0" err="1"/>
              <a:t>comprendez</a:t>
            </a:r>
            <a:r>
              <a:rPr lang="fr-FR" dirty="0"/>
              <a:t> mieux l’intérêt de ce cours.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01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Ok, donc avant d’aller taper dans la pratique, je pense qu’il est intéressant de voir l’histoire de </a:t>
            </a:r>
            <a:r>
              <a:rPr lang="fr-FR" dirty="0" err="1"/>
              <a:t>Deno</a:t>
            </a:r>
            <a:r>
              <a:rPr lang="fr-FR" dirty="0"/>
              <a:t>, et les raisons pour lesquelles il a été créé.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3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est en 2009, et un développeur web, Ryan Dahl, trouve que les serveurs apache, c’est pas ouf.</a:t>
            </a:r>
          </a:p>
          <a:p>
            <a:r>
              <a:rPr lang="fr-FR" dirty="0"/>
              <a:t>À l’époque, faire du PHP était très populaire, mais c’était mission impossible pour faire des applications en temps réel.</a:t>
            </a:r>
          </a:p>
          <a:p>
            <a:r>
              <a:rPr lang="fr-FR" dirty="0"/>
              <a:t>Les serveurs apache avaient également du mal pour faire de la programmation orientée évènementielle et gérer du parallélisme efficacement.</a:t>
            </a:r>
          </a:p>
          <a:p>
            <a:endParaRPr lang="fr-FR" dirty="0"/>
          </a:p>
          <a:p>
            <a:r>
              <a:rPr lang="fr-FR" dirty="0"/>
              <a:t>Durant la </a:t>
            </a:r>
            <a:r>
              <a:rPr lang="fr-FR" dirty="0" err="1"/>
              <a:t>JSConf</a:t>
            </a:r>
            <a:r>
              <a:rPr lang="fr-FR" dirty="0"/>
              <a:t> 2009, il présente un nouveau projet personnel, qui est Node.JS.</a:t>
            </a:r>
          </a:p>
          <a:p>
            <a:r>
              <a:rPr lang="fr-FR" dirty="0"/>
              <a:t>C’est un serveur web dont les applications peuvent être codées avec du Javascript, et qui finira par obtenir une énorme popularité.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45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Peut être un peu trop populaire même…</a:t>
            </a:r>
          </a:p>
          <a:p>
            <a:r>
              <a:rPr lang="fr-FR" dirty="0"/>
              <a:t>Ironiquement, ce même créateur présentera à la même conférence « 10 choses que je regrette à propos de Node.JS »</a:t>
            </a:r>
          </a:p>
          <a:p>
            <a:endParaRPr lang="fr-FR" dirty="0"/>
          </a:p>
          <a:p>
            <a:r>
              <a:rPr lang="fr-FR" dirty="0"/>
              <a:t>Il cite plusieurs raisons. Par exemple, le fait que </a:t>
            </a:r>
            <a:r>
              <a:rPr lang="fr-FR" dirty="0" err="1"/>
              <a:t>node</a:t>
            </a:r>
            <a:r>
              <a:rPr lang="fr-FR" dirty="0"/>
              <a:t> a ses propres standards et diffère beaucoup du javascript que nous avons sur navigateur.</a:t>
            </a:r>
          </a:p>
          <a:p>
            <a:r>
              <a:rPr lang="fr-FR" dirty="0"/>
              <a:t>Il y a également le gestionnaire de paquet NPM, lent et possédant pas mal de défauts.</a:t>
            </a:r>
          </a:p>
          <a:p>
            <a:endParaRPr lang="fr-FR" dirty="0"/>
          </a:p>
          <a:p>
            <a:r>
              <a:rPr lang="fr-FR" dirty="0"/>
              <a:t>À la fin de la conférence, il annonce un tout nouveau projet, nommé </a:t>
            </a:r>
            <a:r>
              <a:rPr lang="fr-FR" dirty="0" err="1"/>
              <a:t>Deno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7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qu’est-ce que </a:t>
            </a:r>
            <a:r>
              <a:rPr lang="fr-FR" dirty="0" err="1"/>
              <a:t>Deno</a:t>
            </a:r>
            <a:r>
              <a:rPr lang="fr-FR" dirty="0"/>
              <a:t> ?</a:t>
            </a:r>
          </a:p>
          <a:p>
            <a:r>
              <a:rPr lang="fr-FR" dirty="0"/>
              <a:t>En de simples termes, c’est un concurrent de </a:t>
            </a:r>
            <a:r>
              <a:rPr lang="fr-FR" dirty="0" err="1"/>
              <a:t>Node.Js</a:t>
            </a:r>
            <a:r>
              <a:rPr lang="fr-FR" dirty="0"/>
              <a:t> qui a pour but d’offrir les mêmes fonctionnalités, mais avec une expérience développeur plus agréable.</a:t>
            </a:r>
          </a:p>
          <a:p>
            <a:endParaRPr lang="fr-FR" dirty="0"/>
          </a:p>
          <a:p>
            <a:r>
              <a:rPr lang="fr-FR" dirty="0"/>
              <a:t>Plutôt que de lister toutes les fonctionnalités, on va voir dans ce cours quelques exemples qui vont vous montrer à quel point cet outil est pratique.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4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 déjà, pour utiliser </a:t>
            </a:r>
            <a:r>
              <a:rPr lang="fr-FR" dirty="0" err="1"/>
              <a:t>deno</a:t>
            </a:r>
            <a:r>
              <a:rPr lang="fr-FR" dirty="0"/>
              <a:t>, il faut l’installer. Et mon dieu qu’est-ce que c’est simple.</a:t>
            </a:r>
          </a:p>
          <a:p>
            <a:endParaRPr lang="fr-FR" dirty="0"/>
          </a:p>
          <a:p>
            <a:r>
              <a:rPr lang="fr-FR" dirty="0"/>
              <a:t>Plutôt que d’utiliser un installeur ou un gestionnaire de version comme NVM, ici, vous n’avez qu’à télécharger un unique binaire standalone sur leur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3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si vous êtes sur console, peut être que vous préférez un </a:t>
            </a:r>
            <a:r>
              <a:rPr lang="fr-FR" dirty="0" err="1"/>
              <a:t>oneliner</a:t>
            </a:r>
            <a:r>
              <a:rPr lang="fr-FR" dirty="0"/>
              <a:t>. Vous les avez ici.</a:t>
            </a:r>
          </a:p>
          <a:p>
            <a:endParaRPr lang="fr-FR" dirty="0"/>
          </a:p>
          <a:p>
            <a:r>
              <a:rPr lang="fr-FR" dirty="0"/>
              <a:t>Et c’est parti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35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commencer par un premier exemple : afficher un hello world et le contenu d’un fichier.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1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917D4-AF9D-4AA9-8442-5E58AD36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45A9D-A2E4-473D-9B40-AC2967B9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5570E-01A1-4550-9282-7611F78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1B26E-0811-4594-956F-CCAA5B19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68502-F064-49ED-BFDA-D9380BC2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2D74C-3B07-425D-ADCE-DF869369E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622" y="52143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4BE6-D128-4C40-887D-132A0A0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BDFA92-EB8E-429F-B23E-1EA28023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52055-DC32-4414-AEE1-46931B5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B43F6-C251-4C61-9D0D-1AD7DB84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C0B07-E9BE-4CC2-B339-37F634B7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9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FF80C4-8517-4EF0-8108-6670F0B0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A7EAC-3A5D-4A35-9C5A-B10EECBB7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BDB1D-356E-4D2E-B406-824441AF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8D3CC-8846-4222-BE45-4F14315D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7D1A9-BFD7-4D17-9874-3C1873B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C5475-1D34-4487-AEE3-90C40D3B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05695-CD1C-498B-9585-B3E935A5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0C28-8799-4E1A-B0A4-47F42B3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95B55-47DF-4B6A-8FEA-7DED289C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7C734-20E1-48C0-84FE-9FB1AF0C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1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79C04-6C13-4337-9069-AFEA2CD7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55665-199D-4330-8504-42C99DE8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AA0F3-87D2-4EC4-ADC3-B8BC9172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415CA-1B10-4E54-9204-38609835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544F3-7412-462B-A751-C45E849D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67-1824-4229-A3D1-9E1F1498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E602D-05A7-442F-B9C9-C08F24F1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2B3AA-928C-4CD1-A756-FF32E599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4BD8D-93D6-48B1-9D5B-97FE3620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8F660-C753-4A42-8A71-816928C3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BEDFF5-808B-4690-AD62-9F8EA95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D7C00-D10D-4C77-898D-D6278034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E09733-6D8D-4183-9CF6-3EA346D7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0CA37-7371-4FDC-B6C0-3258CF61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7D1FE-9AC9-4586-AD1D-699A15DC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19C52C-37CD-47E7-8E4E-6D7417CF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A76249-0E43-4123-96A7-538A881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42C0B0-2D2F-412D-AC4D-C5623A25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7B22E-5533-450B-AF2D-13067C2B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6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31703-DA62-463D-A7D3-1284DECD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E2FDA-4682-4696-AD0B-45E6A0C7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032A98-B0E8-40D1-8698-5BA5B716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D6811-A8DB-44A0-B3AF-F91E929B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9EA4B6-9503-4174-AB91-EB42164B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303ABB-3220-431E-A7C1-EC5C62B8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EF1E9F-123A-4CF8-83D9-E2460103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749F8-4948-4C09-9EF2-D302CB3A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02EB3-ED29-44E5-B745-56434024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6D9726-0388-4AFF-9488-3EE315C3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8D554-93BE-4A0E-A8D7-4180EB33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70912-6010-438D-9D80-F4CF7878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F0F4D-CE81-4E51-A8B4-409B41D8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694FF-6DFD-40EF-ACEA-E6F56B6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9F5DD9-E97E-40B8-9486-4CB6C28CD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C38167-8C1D-4077-BE0A-44FB24B7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CDA69E-CB19-496F-8FDB-4590FF0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22519-E4CE-49C1-B56D-119631B5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33152-7110-4A0F-8816-7EC09617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160886-8670-4F3E-BB25-AE9F11E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1CF50-2546-4A97-A62C-A4075FDE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E57B5-026F-4468-8B10-435C726C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FD8F-5A94-48C1-88E7-572D0183627F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F406D-2EF1-402F-942D-B6B8AD4DE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B8972-02CC-430F-9410-4265A705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fact.ninja/fa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no.com/blog/" TargetMode="External"/><Relationship Id="rId2" Type="http://schemas.openxmlformats.org/officeDocument/2006/relationships/hyperlink" Target="https://deno.land/manual@v1.28.1/introduc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OnePantheon/Ateliers-deno/tree/main/01%20-%20Introdu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EFFE896-2974-4D86-B804-04D75C30403A}"/>
              </a:ext>
            </a:extLst>
          </p:cNvPr>
          <p:cNvSpPr/>
          <p:nvPr/>
        </p:nvSpPr>
        <p:spPr>
          <a:xfrm>
            <a:off x="583270" y="241449"/>
            <a:ext cx="90080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EFC64-2B0A-47EB-9F69-F4AB50A466EF}"/>
              </a:ext>
            </a:extLst>
          </p:cNvPr>
          <p:cNvSpPr/>
          <p:nvPr/>
        </p:nvSpPr>
        <p:spPr>
          <a:xfrm rot="852201">
            <a:off x="-419261" y="-1263999"/>
            <a:ext cx="5882640" cy="7854462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E5A9D-C13E-4AAD-8CE3-6DFE5D0BB4FB}"/>
              </a:ext>
            </a:extLst>
          </p:cNvPr>
          <p:cNvSpPr/>
          <p:nvPr/>
        </p:nvSpPr>
        <p:spPr>
          <a:xfrm rot="852201">
            <a:off x="-1470784" y="-1106106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438" y="0"/>
            <a:ext cx="6503907" cy="2387600"/>
          </a:xfrm>
        </p:spPr>
        <p:txBody>
          <a:bodyPr/>
          <a:lstStyle/>
          <a:p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à </a:t>
            </a:r>
            <a:r>
              <a:rPr lang="fr-FR" b="1" dirty="0" err="1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1.30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E8090D-8DC2-43AE-B683-EB27B0002D3C}"/>
              </a:ext>
            </a:extLst>
          </p:cNvPr>
          <p:cNvGrpSpPr/>
          <p:nvPr/>
        </p:nvGrpSpPr>
        <p:grpSpPr>
          <a:xfrm>
            <a:off x="712264" y="927371"/>
            <a:ext cx="3619592" cy="3619592"/>
            <a:chOff x="712264" y="927371"/>
            <a:chExt cx="3619592" cy="361959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C7E9463-B7DD-44D1-82F2-F8C12EF0BE4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193368E5-6B70-4968-AD6C-9B8E4C602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D6B2D327-0E8B-4885-9E1B-05E8F3F6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510" y="5751650"/>
            <a:ext cx="3219250" cy="882569"/>
          </a:xfrm>
        </p:spPr>
        <p:txBody>
          <a:bodyPr anchor="ctr"/>
          <a:lstStyle/>
          <a:p>
            <a:pPr algn="r"/>
            <a:r>
              <a:rPr lang="fr-FR" sz="20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Présenté par Logan TANN</a:t>
            </a:r>
          </a:p>
          <a:p>
            <a:pPr algn="r"/>
            <a:r>
              <a:rPr lang="fr-FR" sz="18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Pour </a:t>
            </a:r>
            <a:r>
              <a:rPr lang="fr-FR" sz="1800" dirty="0" err="1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OnePanthéon</a:t>
            </a:r>
            <a:endParaRPr lang="fr-FR" sz="1800" dirty="0">
              <a:solidFill>
                <a:schemeClr val="bg1"/>
              </a:solidFill>
              <a:latin typeface="Segoe UI" panose="020B0502040204020203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500D4C-7127-789A-DFB9-465320D3921D}"/>
              </a:ext>
            </a:extLst>
          </p:cNvPr>
          <p:cNvSpPr txBox="1"/>
          <p:nvPr/>
        </p:nvSpPr>
        <p:spPr>
          <a:xfrm>
            <a:off x="6096000" y="3345301"/>
            <a:ext cx="5717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Réalisez un backend javascript</a:t>
            </a:r>
          </a:p>
          <a:p>
            <a:pPr algn="r"/>
            <a:r>
              <a:rPr lang="fr-F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très facilement avec </a:t>
            </a:r>
            <a:r>
              <a:rPr lang="fr-FR" sz="2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endParaRPr lang="fr-F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fr-FR" sz="24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fr-FR" sz="20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Jeudi 02 Février 2022</a:t>
            </a:r>
          </a:p>
          <a:p>
            <a:pPr algn="r"/>
            <a:r>
              <a:rPr lang="fr-FR" sz="20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A202+Discord, 17h30</a:t>
            </a:r>
          </a:p>
        </p:txBody>
      </p:sp>
    </p:spTree>
    <p:extLst>
      <p:ext uri="{BB962C8B-B14F-4D97-AF65-F5344CB8AC3E}">
        <p14:creationId xmlns:p14="http://schemas.microsoft.com/office/powerpoint/2010/main" val="24939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26D9834-4624-4EF2-8863-02F051D3222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61457FB-6A3A-4CC2-BF7E-7BC1A4D66B0B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7B7D1DB-3D8C-4B1D-BDAD-6EE919DC293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6384D3A8-5A71-45BE-84BE-611B08C9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7120D8EE-9805-4D59-98F1-400A5CBD612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CA93DE99-A100-407F-9B70-4399AF5B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3C2956-2A3A-DCA9-0760-A96FC6B1E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178" y="2908336"/>
            <a:ext cx="837364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254" y="1890233"/>
            <a:ext cx="9637490" cy="142773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Voici une API très sympa : </a:t>
            </a:r>
            <a:r>
              <a:rPr lang="fr-FR" sz="2400" b="1" dirty="0">
                <a:solidFill>
                  <a:srgbClr val="3B78FF"/>
                </a:solidFill>
                <a:hlinkClick r:id="rId3"/>
              </a:rPr>
              <a:t>https://catfact.ninja/fact</a:t>
            </a:r>
            <a:endParaRPr lang="fr-FR" sz="2400" b="1" dirty="0">
              <a:solidFill>
                <a:srgbClr val="3B78FF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appel à cette api en utilisant </a:t>
            </a:r>
            <a:r>
              <a:rPr lang="fr-FR" dirty="0" err="1">
                <a:solidFill>
                  <a:srgbClr val="F2F2F2"/>
                </a:solidFill>
              </a:rPr>
              <a:t>Typescript</a:t>
            </a:r>
            <a:r>
              <a:rPr lang="fr-FR" dirty="0">
                <a:solidFill>
                  <a:srgbClr val="F2F2F2"/>
                </a:solidFill>
              </a:rPr>
              <a:t> et </a:t>
            </a:r>
            <a:r>
              <a:rPr lang="fr-FR" dirty="0" err="1">
                <a:solidFill>
                  <a:srgbClr val="F2F2F2"/>
                </a:solidFill>
              </a:rPr>
              <a:t>fetch</a:t>
            </a:r>
            <a:endParaRPr lang="fr-FR" sz="2400" dirty="0">
              <a:solidFill>
                <a:srgbClr val="F2F2F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Ne rendre l'affichage du message que si l'utilisateur vous autorise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485612-45D4-49D9-838D-AFA3CD7ACC1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A828122-6F41-43F7-9059-6D409CEBFDE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12D2AC-F71A-4546-A486-13B130A51FD5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3220D137-BBEB-4C12-9659-12F6D401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5D5C3C7A-8299-4312-93D4-C06BE3DF053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FDC365-6C8A-A1DD-3FB4-55B50A919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77" y="3972498"/>
            <a:ext cx="1011696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5784357-D9A4-4740-A6CD-BDEFA221574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E30B708-0468-4692-AB0F-FA7DCAFC759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E08ED28-6089-42BA-A182-6E989BB1962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34D09665-C5D6-4613-BE87-B0F0CC12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BA5A1A4B-1F9E-4792-A855-31E2E27F4C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sp>
        <p:nvSpPr>
          <p:cNvPr id="16" name="Sous-titre 8">
            <a:extLst>
              <a:ext uri="{FF2B5EF4-FFF2-40B4-BE49-F238E27FC236}">
                <a16:creationId xmlns:a16="http://schemas.microsoft.com/office/drawing/2014/main" id="{50107435-F331-43E4-BE64-88F39CE8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15313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C6402C-A790-1FCC-A979-20D3D5FD5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677" y="2034567"/>
            <a:ext cx="964064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19" y="1495487"/>
            <a:ext cx="10525760" cy="1427733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la librairie Aqua (https://deno.land/x/aqua@v1.3.5/mod.ts) et faire un hello world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une librairie NPM (npm:qrcode@1.5.0) et afficher un QR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Utiliser un import </a:t>
            </a:r>
            <a:r>
              <a:rPr lang="fr-FR" sz="2400" dirty="0" err="1">
                <a:solidFill>
                  <a:srgbClr val="F2F2F2"/>
                </a:solidFill>
              </a:rPr>
              <a:t>map</a:t>
            </a:r>
            <a:r>
              <a:rPr lang="fr-FR" sz="2400" dirty="0">
                <a:solidFill>
                  <a:srgbClr val="F2F2F2"/>
                </a:solidFill>
              </a:rPr>
              <a:t> pour rendre l’importation des dépendances plus maintenables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FFBF5FD-0759-444A-A8B7-AF5C37638F1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AE6FE5F-D38F-4D81-BBB0-6AFC555F4EC2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ED1244F-CE10-4E91-8456-78BB38308E78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5EC0257B-DDB9-4586-8B9E-BF769D5D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1221AAA2-2941-4EC0-8259-82384D572E8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3 : Serveur web et NPM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35824C-4EC5-DF99-602B-3A234456F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513" y="3082804"/>
            <a:ext cx="83439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82068A6-87F9-49F4-812A-2914DD6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1718" y="609554"/>
            <a:ext cx="3154982" cy="1915932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Exemple 3 : Appel d’API</a:t>
            </a:r>
            <a:b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(Solution)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9A74C5-3E46-28E4-FAA2-047F51C0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97" y="4381233"/>
            <a:ext cx="7783011" cy="2076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358026-4EC8-BB0A-C1E9-9FEB73EB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7" y="259417"/>
            <a:ext cx="6638866" cy="37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8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904" y="1979365"/>
            <a:ext cx="4643120" cy="3303834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😀 Avantages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Expérience développeur très satisfaisante.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Un binaire standalo</a:t>
            </a:r>
            <a:r>
              <a:rPr lang="fr-FR" dirty="0">
                <a:solidFill>
                  <a:srgbClr val="F2F2F2"/>
                </a:solidFill>
              </a:rPr>
              <a:t>ne avec plein d’outils </a:t>
            </a:r>
            <a:r>
              <a:rPr lang="fr-FR" dirty="0" err="1">
                <a:solidFill>
                  <a:srgbClr val="F2F2F2"/>
                </a:solidFill>
              </a:rPr>
              <a:t>built-in</a:t>
            </a:r>
            <a:endParaRPr lang="fr-FR" dirty="0">
              <a:solidFill>
                <a:srgbClr val="F2F2F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Veut faire changer les habitudes.</a:t>
            </a:r>
          </a:p>
        </p:txBody>
      </p:sp>
      <p:sp>
        <p:nvSpPr>
          <p:cNvPr id="8" name="Sous-titre 8">
            <a:extLst>
              <a:ext uri="{FF2B5EF4-FFF2-40B4-BE49-F238E27FC236}">
                <a16:creationId xmlns:a16="http://schemas.microsoft.com/office/drawing/2014/main" id="{1F65AF0D-DA42-4642-A180-581A2D9060FE}"/>
              </a:ext>
            </a:extLst>
          </p:cNvPr>
          <p:cNvSpPr txBox="1">
            <a:spLocks/>
          </p:cNvSpPr>
          <p:nvPr/>
        </p:nvSpPr>
        <p:spPr>
          <a:xfrm>
            <a:off x="630433" y="4782144"/>
            <a:ext cx="6842900" cy="155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AD681BF3-08CE-4FD3-B4FE-405D8DED2F19}"/>
              </a:ext>
            </a:extLst>
          </p:cNvPr>
          <p:cNvSpPr txBox="1">
            <a:spLocks/>
          </p:cNvSpPr>
          <p:nvPr/>
        </p:nvSpPr>
        <p:spPr>
          <a:xfrm>
            <a:off x="1929903" y="5416825"/>
            <a:ext cx="8332192" cy="39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>
                <a:solidFill>
                  <a:srgbClr val="F2F2F2"/>
                </a:solidFill>
              </a:rPr>
              <a:t>=&gt; Génial pour des scripts d’automatisation ou des petits projets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33ADAA1-8FD8-41BF-9161-9E61C7D103F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7E07827-110C-4B88-84C3-2BDDA8BA423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BD1EBF6-60AF-4237-86E7-9F5537BB2ED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2E7B139C-A43E-423F-810A-02ADA546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1316CF0-4901-495E-8D37-CDE4E0F77A2D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Récap</a:t>
            </a:r>
          </a:p>
        </p:txBody>
      </p:sp>
      <p:sp>
        <p:nvSpPr>
          <p:cNvPr id="17" name="Sous-titre 8">
            <a:extLst>
              <a:ext uri="{FF2B5EF4-FFF2-40B4-BE49-F238E27FC236}">
                <a16:creationId xmlns:a16="http://schemas.microsoft.com/office/drawing/2014/main" id="{D1019786-567C-4128-8D95-F674AD86D33A}"/>
              </a:ext>
            </a:extLst>
          </p:cNvPr>
          <p:cNvSpPr txBox="1">
            <a:spLocks/>
          </p:cNvSpPr>
          <p:nvPr/>
        </p:nvSpPr>
        <p:spPr>
          <a:xfrm>
            <a:off x="6810880" y="1979365"/>
            <a:ext cx="4643120" cy="330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😥 Inconvénients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Difficile de faire changer les habitudes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Librairies souvent peu documentées ou supportées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 err="1">
                <a:solidFill>
                  <a:srgbClr val="F2F2F2"/>
                </a:solidFill>
              </a:rPr>
              <a:t>VsCode</a:t>
            </a:r>
            <a:r>
              <a:rPr lang="fr-FR" dirty="0">
                <a:solidFill>
                  <a:srgbClr val="F2F2F2"/>
                </a:solidFill>
              </a:rPr>
              <a:t> est le seul éditeur fiable</a:t>
            </a:r>
          </a:p>
        </p:txBody>
      </p:sp>
    </p:spTree>
    <p:extLst>
      <p:ext uri="{BB962C8B-B14F-4D97-AF65-F5344CB8AC3E}">
        <p14:creationId xmlns:p14="http://schemas.microsoft.com/office/powerpoint/2010/main" val="24656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064110"/>
            <a:ext cx="10525760" cy="41334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Documentation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>
                <a:solidFill>
                  <a:srgbClr val="F2F2F2"/>
                </a:solidFill>
                <a:hlinkClick r:id="rId2"/>
              </a:rPr>
              <a:t>https://deno.land/manual@v1.28.1/introduction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Nouveautés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</a:t>
            </a:r>
            <a:r>
              <a:rPr lang="fr-FR" dirty="0">
                <a:solidFill>
                  <a:srgbClr val="F2F2F2"/>
                </a:solidFill>
              </a:rPr>
              <a:t>: </a:t>
            </a:r>
            <a:r>
              <a:rPr lang="fr-FR" dirty="0">
                <a:solidFill>
                  <a:srgbClr val="F2F2F2"/>
                </a:solidFill>
                <a:hlinkClick r:id="rId3"/>
              </a:rPr>
              <a:t>https://deno.com/blog/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DenoDeploy</a:t>
            </a:r>
            <a:r>
              <a:rPr lang="fr-FR" dirty="0">
                <a:solidFill>
                  <a:srgbClr val="F2F2F2"/>
                </a:solidFill>
              </a:rPr>
              <a:t> : plateforme de déploiement on the </a:t>
            </a:r>
            <a:r>
              <a:rPr lang="fr-FR" dirty="0" err="1">
                <a:solidFill>
                  <a:srgbClr val="F2F2F2"/>
                </a:solidFill>
              </a:rPr>
              <a:t>edge</a:t>
            </a:r>
            <a:r>
              <a:rPr lang="fr-FR" dirty="0">
                <a:solidFill>
                  <a:srgbClr val="F2F2F2"/>
                </a:solidFill>
              </a:rPr>
              <a:t> (gratuit)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Fresh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 err="1">
                <a:solidFill>
                  <a:srgbClr val="F2F2F2"/>
                </a:solidFill>
              </a:rPr>
              <a:t>framework</a:t>
            </a:r>
            <a:r>
              <a:rPr lang="fr-FR" dirty="0">
                <a:solidFill>
                  <a:srgbClr val="F2F2F2"/>
                </a:solidFill>
              </a:rPr>
              <a:t> web </a:t>
            </a:r>
            <a:r>
              <a:rPr lang="fr-FR" dirty="0" err="1">
                <a:solidFill>
                  <a:srgbClr val="F2F2F2"/>
                </a:solidFill>
              </a:rPr>
              <a:t>fullstack</a:t>
            </a:r>
            <a:r>
              <a:rPr lang="fr-FR" dirty="0">
                <a:solidFill>
                  <a:srgbClr val="F2F2F2"/>
                </a:solidFill>
              </a:rPr>
              <a:t> concurrent à </a:t>
            </a:r>
            <a:r>
              <a:rPr lang="fr-FR" dirty="0" err="1">
                <a:solidFill>
                  <a:srgbClr val="F2F2F2"/>
                </a:solidFill>
              </a:rPr>
              <a:t>React</a:t>
            </a:r>
            <a:r>
              <a:rPr lang="fr-FR" dirty="0">
                <a:solidFill>
                  <a:srgbClr val="F2F2F2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News</a:t>
            </a:r>
            <a:r>
              <a:rPr lang="fr-FR" dirty="0">
                <a:solidFill>
                  <a:srgbClr val="F2F2F2"/>
                </a:solidFill>
              </a:rPr>
              <a:t> : Veille numérique officielle sur </a:t>
            </a:r>
            <a:r>
              <a:rPr lang="fr-FR" dirty="0" err="1">
                <a:solidFill>
                  <a:srgbClr val="F2F2F2"/>
                </a:solidFill>
              </a:rPr>
              <a:t>Deno</a:t>
            </a:r>
            <a:endParaRPr lang="fr-FR" dirty="0">
              <a:solidFill>
                <a:srgbClr val="F2F2F2"/>
              </a:solidFill>
            </a:endParaRP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Discordeno</a:t>
            </a:r>
            <a:r>
              <a:rPr lang="fr-FR" dirty="0">
                <a:solidFill>
                  <a:srgbClr val="F2F2F2"/>
                </a:solidFill>
              </a:rPr>
              <a:t> : Lib pour faire des bots discord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Caviar</a:t>
            </a:r>
            <a:r>
              <a:rPr lang="fr-FR" dirty="0">
                <a:solidFill>
                  <a:srgbClr val="F2F2F2"/>
                </a:solidFill>
              </a:rPr>
              <a:t> : Game Engine basé sur le </a:t>
            </a:r>
            <a:r>
              <a:rPr lang="fr-FR" dirty="0" err="1">
                <a:solidFill>
                  <a:srgbClr val="F2F2F2"/>
                </a:solidFill>
              </a:rPr>
              <a:t>WebGPU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Awesome</a:t>
            </a:r>
            <a:r>
              <a:rPr lang="fr-FR" b="1" dirty="0">
                <a:solidFill>
                  <a:srgbClr val="F2F2F2"/>
                </a:solidFill>
              </a:rPr>
              <a:t>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dirty="0">
                <a:solidFill>
                  <a:srgbClr val="F2F2F2"/>
                </a:solidFill>
              </a:rPr>
              <a:t> sur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EA6107-08CD-450D-A0AB-EEBBCFA6A60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631B066-6A57-41FA-89F9-CD5414B0E350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4D79FE-B10C-4690-975A-66BCB62A812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FB441BEF-7F6B-4F1A-AF18-5FD637FA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31092F6B-5069-4E2A-877F-50AD8F735F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Pour aller plus loin…</a:t>
            </a:r>
          </a:p>
        </p:txBody>
      </p:sp>
    </p:spTree>
    <p:extLst>
      <p:ext uri="{BB962C8B-B14F-4D97-AF65-F5344CB8AC3E}">
        <p14:creationId xmlns:p14="http://schemas.microsoft.com/office/powerpoint/2010/main" val="419068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5601D4-A731-4D1F-ACE4-B79A6F44C57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CAA2064-B798-4E4E-88A3-19CC84DB7E4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E3F3A15-6A28-472C-BD5E-32D1D331E884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3D7AFFA-18F5-4A7E-99C6-A0B94D60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C779092F-FA46-4030-9CB8-F3631BDDBD39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TP</a:t>
            </a:r>
          </a:p>
        </p:txBody>
      </p:sp>
      <p:sp>
        <p:nvSpPr>
          <p:cNvPr id="15" name="Sous-titre 8">
            <a:extLst>
              <a:ext uri="{FF2B5EF4-FFF2-40B4-BE49-F238E27FC236}">
                <a16:creationId xmlns:a16="http://schemas.microsoft.com/office/drawing/2014/main" id="{716978B9-508C-48BC-AC29-B321E9154CA4}"/>
              </a:ext>
            </a:extLst>
          </p:cNvPr>
          <p:cNvSpPr txBox="1">
            <a:spLocks/>
          </p:cNvSpPr>
          <p:nvPr/>
        </p:nvSpPr>
        <p:spPr>
          <a:xfrm>
            <a:off x="640080" y="1850008"/>
            <a:ext cx="6761617" cy="413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b="1" dirty="0">
                <a:solidFill>
                  <a:srgbClr val="F9FAFB"/>
                </a:solidFill>
                <a:ea typeface="Segoe UI Black" panose="020B0A02040204020203" pitchFamily="34" charset="0"/>
              </a:rPr>
              <a:t>Pratique avec le protocole Oauth2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Sujet : Faire une application listant les différents serveurs discord d’une personne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Date de rendu: 02 mars (dans un mois)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FBDB45-86F8-0667-9E5B-CD31A3E8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59" y="787645"/>
            <a:ext cx="4407241" cy="45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69" y="4706643"/>
            <a:ext cx="10525760" cy="160187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FA19422-A9DD-489F-9432-587A2E6168A7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C19DEA2-650F-4A87-9B60-BC77D1A478F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E9E0D2B-964E-4A51-8CBD-B3E83D25032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834725FA-9FDF-41EA-8D9D-90DC17C8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AF9335E5-8934-4F1C-A63A-F4A30344B9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Des questions ?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696319FC-EE3A-442B-9671-691058222559}"/>
              </a:ext>
            </a:extLst>
          </p:cNvPr>
          <p:cNvSpPr txBox="1">
            <a:spLocks/>
          </p:cNvSpPr>
          <p:nvPr/>
        </p:nvSpPr>
        <p:spPr>
          <a:xfrm>
            <a:off x="1082970" y="1686871"/>
            <a:ext cx="10026058" cy="46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srgbClr val="F2F2F2"/>
                </a:solidFill>
              </a:rPr>
              <a:t>Merci pour votre écoute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71E969-3E3D-44AF-8A84-C37588F07C62}"/>
              </a:ext>
            </a:extLst>
          </p:cNvPr>
          <p:cNvSpPr txBox="1"/>
          <p:nvPr/>
        </p:nvSpPr>
        <p:spPr>
          <a:xfrm>
            <a:off x="979905" y="4321768"/>
            <a:ext cx="3911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Lien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r>
              <a:rPr lang="fr-FR" dirty="0">
                <a:solidFill>
                  <a:srgbClr val="F2F2F2"/>
                </a:solidFill>
              </a:rPr>
              <a:t> vers les slides et le code :</a:t>
            </a:r>
          </a:p>
          <a:p>
            <a:pPr algn="just"/>
            <a:r>
              <a:rPr lang="fr-FR" dirty="0">
                <a:solidFill>
                  <a:srgbClr val="F2F2F2"/>
                </a:solidFill>
                <a:hlinkClick r:id="rId4"/>
              </a:rPr>
              <a:t>https://github.com/OnePantheon/Ateliers-deno/tree/main/01 - Introduction</a:t>
            </a:r>
            <a:endParaRPr lang="fr-FR" dirty="0">
              <a:solidFill>
                <a:srgbClr val="F2F2F2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F26282E-6BD7-4B40-BF3E-05D80DB2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670" y="3368334"/>
            <a:ext cx="3570903" cy="28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A4FE8B5-4F00-4697-A913-7ED34C6F71F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2058769"/>
            <a:ext cx="10059027" cy="72644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2F2F2"/>
                </a:solidFill>
              </a:rPr>
              <a:t>- Pour les curieux du web en général 🤓 -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E8706B-809C-474E-B2D2-20331990B70A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05A3E2B-A67D-4BF3-A3F5-1E2A718FC0AF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71BEF769-127A-45EC-A1CA-B9C60F1D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37AAED-5FDF-44D6-A7B8-5D2438FB8CEB}"/>
              </a:ext>
            </a:extLst>
          </p:cNvPr>
          <p:cNvSpPr/>
          <p:nvPr/>
        </p:nvSpPr>
        <p:spPr>
          <a:xfrm rot="852201">
            <a:off x="-6901356" y="-1282067"/>
            <a:ext cx="5882640" cy="9036609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3EB3F-FDE4-4BDA-94BF-A84E1FA849BA}"/>
              </a:ext>
            </a:extLst>
          </p:cNvPr>
          <p:cNvSpPr/>
          <p:nvPr/>
        </p:nvSpPr>
        <p:spPr>
          <a:xfrm rot="852201">
            <a:off x="-10929444" y="-1106102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3" name="Sous-titre 8">
            <a:extLst>
              <a:ext uri="{FF2B5EF4-FFF2-40B4-BE49-F238E27FC236}">
                <a16:creationId xmlns:a16="http://schemas.microsoft.com/office/drawing/2014/main" id="{D1CCCFDB-C8C1-436F-B6E9-570ECC17474C}"/>
              </a:ext>
            </a:extLst>
          </p:cNvPr>
          <p:cNvSpPr txBox="1">
            <a:spLocks/>
          </p:cNvSpPr>
          <p:nvPr/>
        </p:nvSpPr>
        <p:spPr>
          <a:xfrm>
            <a:off x="1051558" y="3482670"/>
            <a:ext cx="10059027" cy="119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👉 En particulier : les </a:t>
            </a:r>
            <a:r>
              <a:rPr lang="fr-FR" sz="2800" dirty="0" err="1">
                <a:solidFill>
                  <a:srgbClr val="F2F2F2"/>
                </a:solidFill>
              </a:rPr>
              <a:t>Typescript</a:t>
            </a:r>
            <a:r>
              <a:rPr lang="fr-FR" sz="2800" dirty="0">
                <a:solidFill>
                  <a:srgbClr val="F2F2F2"/>
                </a:solidFill>
              </a:rPr>
              <a:t> </a:t>
            </a:r>
            <a:r>
              <a:rPr lang="fr-FR" sz="2800" dirty="0" err="1">
                <a:solidFill>
                  <a:srgbClr val="F2F2F2"/>
                </a:solidFill>
              </a:rPr>
              <a:t>Enthousiasts</a:t>
            </a:r>
            <a:r>
              <a:rPr lang="fr-FR" sz="2800" dirty="0">
                <a:solidFill>
                  <a:srgbClr val="F2F2F2"/>
                </a:solidFill>
              </a:rPr>
              <a:t>, ou pour ceux qui ont réalisé un projet avec </a:t>
            </a:r>
            <a:r>
              <a:rPr lang="fr-FR" sz="2800" dirty="0" err="1">
                <a:solidFill>
                  <a:srgbClr val="F2F2F2"/>
                </a:solidFill>
              </a:rPr>
              <a:t>NodeJs</a:t>
            </a:r>
            <a:r>
              <a:rPr lang="fr-FR" sz="2800" dirty="0">
                <a:solidFill>
                  <a:srgbClr val="F2F2F2"/>
                </a:solidFill>
              </a:rPr>
              <a:t>.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EB3B2DAC-A30B-44C4-AC88-44EE0CFCF659}"/>
              </a:ext>
            </a:extLst>
          </p:cNvPr>
          <p:cNvSpPr txBox="1">
            <a:spLocks/>
          </p:cNvSpPr>
          <p:nvPr/>
        </p:nvSpPr>
        <p:spPr>
          <a:xfrm>
            <a:off x="1051557" y="5407659"/>
            <a:ext cx="10059027" cy="726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CCCCCC"/>
                </a:solidFill>
              </a:rPr>
              <a:t>🕶 Note : Pour comprendre les exemples, une expérience en Javascript moderne est recommandée.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38A6D744-B5D7-445B-9AF0-01DE206ECFC1}"/>
              </a:ext>
            </a:extLst>
          </p:cNvPr>
          <p:cNvSpPr txBox="1">
            <a:spLocks/>
          </p:cNvSpPr>
          <p:nvPr/>
        </p:nvSpPr>
        <p:spPr>
          <a:xfrm>
            <a:off x="1752513" y="397018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53660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peu d’histoire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&gt; De Node.JS à </a:t>
            </a:r>
            <a:r>
              <a:rPr lang="fr-FR" sz="2000" dirty="0" err="1">
                <a:solidFill>
                  <a:srgbClr val="FFFFFF"/>
                </a:solidFill>
              </a:rPr>
              <a:t>Deno</a:t>
            </a:r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A6281A9-0C73-47FA-ABF4-E3C8DC26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170253"/>
            <a:ext cx="6274296" cy="4517493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32" name="Titre 1">
            <a:extLst>
              <a:ext uri="{FF2B5EF4-FFF2-40B4-BE49-F238E27FC236}">
                <a16:creationId xmlns:a16="http://schemas.microsoft.com/office/drawing/2014/main" id="{AA8DA7EB-B76C-412F-98C6-6E76EA86F752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B09740D7-959C-490E-A3AF-C6F43351FF69}"/>
              </a:ext>
            </a:extLst>
          </p:cNvPr>
          <p:cNvSpPr txBox="1">
            <a:spLocks/>
          </p:cNvSpPr>
          <p:nvPr/>
        </p:nvSpPr>
        <p:spPr>
          <a:xfrm>
            <a:off x="1752513" y="-106727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D0D7C49-854B-4CFE-B4F4-F8441238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3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1741611"/>
            <a:ext cx="10402441" cy="1380923"/>
          </a:xfrm>
        </p:spPr>
        <p:txBody>
          <a:bodyPr>
            <a:normAutofit/>
          </a:bodyPr>
          <a:lstStyle/>
          <a:p>
            <a:pPr algn="just"/>
            <a:r>
              <a:rPr lang="fr-FR" sz="2000" dirty="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Mécanismes de prog évènementielle et concurrente pas assez efficace.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C7774E-4612-44E1-8A31-DE5741493802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0DD1E7DE-D0D8-4ECB-B3BB-19EC6B63B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43571FE-EDE7-49CB-B8F8-4AAF62B8C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C1034A6F-E7A1-40ED-BF55-248E19D93FC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CE5519-1723-403D-B9A7-6AB06241209E}"/>
              </a:ext>
            </a:extLst>
          </p:cNvPr>
          <p:cNvSpPr txBox="1"/>
          <p:nvPr/>
        </p:nvSpPr>
        <p:spPr>
          <a:xfrm>
            <a:off x="6096000" y="3735467"/>
            <a:ext cx="5501935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2009 : Il présente un projet perso, qui deviendra Node.JS</a:t>
            </a:r>
          </a:p>
          <a:p>
            <a:pPr algn="just"/>
            <a:endParaRPr lang="fr-FR" sz="900" dirty="0">
              <a:solidFill>
                <a:srgbClr val="F2F2F2"/>
              </a:solidFill>
            </a:endParaRPr>
          </a:p>
          <a:p>
            <a:pPr algn="just"/>
            <a:r>
              <a:rPr lang="fr-FR" sz="2400" dirty="0">
                <a:solidFill>
                  <a:srgbClr val="F2F2F2"/>
                </a:solidFill>
              </a:rPr>
              <a:t>👉 Bénéficie aujourd’hui d’une grande popularité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DDD57508-BC25-4B13-BE64-57DD5E3034D1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Mécanismes de prog évènementielle et concurrente pas assez efficace.</a:t>
            </a:r>
            <a:endParaRPr lang="fr-FR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7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7C4A243A-4B0F-419F-906C-7A92E395D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AE970CE-537E-4DC9-AB8C-5B4CB674207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E7EDB8D-8309-4FD7-B30D-D55E539B4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64BC8F4-A929-4B34-88A7-BBE1900B2CC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4D60C0-F571-4A4D-851F-ADA4042A0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" y="3429000"/>
            <a:ext cx="4696178" cy="2639075"/>
          </a:xfrm>
          <a:prstGeom prst="rect">
            <a:avLst/>
          </a:prstGeom>
        </p:spPr>
      </p:pic>
      <p:sp>
        <p:nvSpPr>
          <p:cNvPr id="8" name="Sous-titre 8">
            <a:extLst>
              <a:ext uri="{FF2B5EF4-FFF2-40B4-BE49-F238E27FC236}">
                <a16:creationId xmlns:a16="http://schemas.microsoft.com/office/drawing/2014/main" id="{2DF90271-7E13-456E-A320-0F907DA655BF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10 ans plus tard, il présente à la </a:t>
            </a:r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2019 :</a:t>
            </a:r>
          </a:p>
          <a:p>
            <a:pPr algn="just"/>
            <a:r>
              <a:rPr lang="fr-FR" sz="2800" dirty="0">
                <a:solidFill>
                  <a:srgbClr val="F2F2F2"/>
                </a:solidFill>
              </a:rPr>
              <a:t>« 10 Choses que je regrette à propos de Node.JS »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CE842A-6BE4-491B-B8ED-87B68BBF9485}"/>
              </a:ext>
            </a:extLst>
          </p:cNvPr>
          <p:cNvSpPr txBox="1"/>
          <p:nvPr/>
        </p:nvSpPr>
        <p:spPr>
          <a:xfrm>
            <a:off x="6096000" y="3735467"/>
            <a:ext cx="550193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Il évoque par exemple : 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Node n’est pas assez proche des standards JS des navigateur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NPM souffre de plein de défauts</a:t>
            </a:r>
          </a:p>
          <a:p>
            <a:pPr marL="914400" lvl="1" indent="-457200" algn="just">
              <a:buFontTx/>
              <a:buChar char="-"/>
            </a:pPr>
            <a:endParaRPr lang="fr-FR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Prise en main de </a:t>
            </a:r>
            <a:r>
              <a:rPr lang="fr-FR" sz="5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endParaRPr lang="fr-FR" sz="54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Installation et découverte en exemples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F956DD61-7525-491C-B83C-DC62B16BBE0B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E52AAE-9C50-48BC-A0AB-E9B0B28D0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8" y="0"/>
            <a:ext cx="7564274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B1B9437-87A5-4531-AB5C-210BBE35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7F717F3-D86D-43AE-8D79-30EE4D0740B7}"/>
              </a:ext>
            </a:extLst>
          </p:cNvPr>
          <p:cNvSpPr txBox="1">
            <a:spLocks/>
          </p:cNvSpPr>
          <p:nvPr/>
        </p:nvSpPr>
        <p:spPr>
          <a:xfrm>
            <a:off x="1752513" y="-1022710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56312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3397689" y="1495487"/>
            <a:ext cx="5396617" cy="4601028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340" y="6266985"/>
            <a:ext cx="6923317" cy="496062"/>
          </a:xfrm>
        </p:spPr>
        <p:txBody>
          <a:bodyPr>
            <a:normAutofit/>
          </a:bodyPr>
          <a:lstStyle/>
          <a:p>
            <a:r>
              <a:rPr lang="fr-FR" b="1" dirty="0"/>
              <a:t>1 - Juste le binaire à installer depuis </a:t>
            </a:r>
            <a:r>
              <a:rPr lang="fr-FR" b="1" dirty="0" err="1"/>
              <a:t>github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8306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767950" y="1495487"/>
            <a:ext cx="3302057" cy="2815256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50" y="4597949"/>
            <a:ext cx="3302057" cy="4960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1 - Juste le binaire à installer depuis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13" name="Sous-titre 17">
            <a:extLst>
              <a:ext uri="{FF2B5EF4-FFF2-40B4-BE49-F238E27FC236}">
                <a16:creationId xmlns:a16="http://schemas.microsoft.com/office/drawing/2014/main" id="{F1A26783-00EA-4DF7-ACF9-B07686F9BA8C}"/>
              </a:ext>
            </a:extLst>
          </p:cNvPr>
          <p:cNvSpPr txBox="1">
            <a:spLocks/>
          </p:cNvSpPr>
          <p:nvPr/>
        </p:nvSpPr>
        <p:spPr>
          <a:xfrm>
            <a:off x="4878173" y="1869157"/>
            <a:ext cx="6923317" cy="496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2 – Installeur automatique en ligne de commande</a:t>
            </a:r>
          </a:p>
        </p:txBody>
      </p:sp>
      <p:sp>
        <p:nvSpPr>
          <p:cNvPr id="20" name="Sous-titre 17">
            <a:extLst>
              <a:ext uri="{FF2B5EF4-FFF2-40B4-BE49-F238E27FC236}">
                <a16:creationId xmlns:a16="http://schemas.microsoft.com/office/drawing/2014/main" id="{1EAD41F3-EFF0-4764-B1D0-50FB11184627}"/>
              </a:ext>
            </a:extLst>
          </p:cNvPr>
          <p:cNvSpPr txBox="1">
            <a:spLocks/>
          </p:cNvSpPr>
          <p:nvPr/>
        </p:nvSpPr>
        <p:spPr>
          <a:xfrm>
            <a:off x="4500733" y="2692892"/>
            <a:ext cx="7430010" cy="376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b="1" dirty="0"/>
              <a:t>Shell (Linux &amp; Mac) :</a:t>
            </a:r>
            <a:br>
              <a:rPr lang="fr-FR" b="1" dirty="0"/>
            </a:b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17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curl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</a:t>
            </a:r>
            <a:r>
              <a:rPr lang="fr-FR" sz="1700" dirty="0" err="1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fsSL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https://deno.land/x/install/install.sh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fr-FR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sh</a:t>
            </a:r>
          </a:p>
          <a:p>
            <a:pPr algn="l">
              <a:lnSpc>
                <a:spcPct val="150000"/>
              </a:lnSpc>
            </a:pPr>
            <a:r>
              <a:rPr lang="fr-FR" b="1" dirty="0"/>
              <a:t>Windows :</a:t>
            </a:r>
            <a:br>
              <a:rPr lang="fr-FR" b="1" dirty="0"/>
            </a:b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irm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0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https://deno.land/install.ps1 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|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iex</a:t>
            </a:r>
            <a:endParaRPr lang="fr-FR" sz="2000" b="1" dirty="0">
              <a:solidFill>
                <a:srgbClr val="C19C00"/>
              </a:solidFill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algn="l">
              <a:lnSpc>
                <a:spcPct val="160000"/>
              </a:lnSpc>
            </a:pPr>
            <a:r>
              <a:rPr lang="fr-FR" b="1" dirty="0"/>
              <a:t>Docker :</a:t>
            </a:r>
            <a:br>
              <a:rPr lang="fr-FR" b="1" dirty="0"/>
            </a:b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docker </a:t>
            </a: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run </a:t>
            </a:r>
            <a:r>
              <a:rPr lang="en-US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-it </a:t>
            </a:r>
            <a:r>
              <a:rPr lang="en-US" sz="1700" i="1" dirty="0" err="1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denoland</a:t>
            </a:r>
            <a:r>
              <a:rPr lang="en-US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/deno:1.28.1</a:t>
            </a:r>
            <a:endParaRPr lang="fr-FR" sz="1700" i="1" dirty="0"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0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859533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Consigne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"Hello World".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le contenu du fichier "canard.txt"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55F68B-C0B5-4ED1-B864-575259A18FFF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5692E4E-F848-4474-8ECD-2E250132CD3F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7257D0A-816E-4992-8F8D-56E8B800D8A1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8AB80C8-8F61-43BA-978F-13486EBB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697F934C-3555-4AA8-84DF-D574EE1ACE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4267BF7-946A-6B77-F83C-ABBE11943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46" y="4155247"/>
            <a:ext cx="8763703" cy="14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60141BBBB6D49BD752266BD8D5861" ma:contentTypeVersion="9" ma:contentTypeDescription="Create a new document." ma:contentTypeScope="" ma:versionID="dcf8ee77d20cf3adffd446524d3297ea">
  <xsd:schema xmlns:xsd="http://www.w3.org/2001/XMLSchema" xmlns:xs="http://www.w3.org/2001/XMLSchema" xmlns:p="http://schemas.microsoft.com/office/2006/metadata/properties" xmlns:ns3="dd528855-a031-4ba7-abc4-765c5a2fb749" xmlns:ns4="8eeca899-c237-45b3-92b5-1d210d313a1f" targetNamespace="http://schemas.microsoft.com/office/2006/metadata/properties" ma:root="true" ma:fieldsID="bfe6ed929c7b497983ee910309186e0b" ns3:_="" ns4:_="">
    <xsd:import namespace="dd528855-a031-4ba7-abc4-765c5a2fb749"/>
    <xsd:import namespace="8eeca899-c237-45b3-92b5-1d210d313a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28855-a031-4ba7-abc4-765c5a2fb7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ca899-c237-45b3-92b5-1d210d313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37C41-7C24-4CA0-85B9-150BFD021E9E}">
  <ds:schemaRefs>
    <ds:schemaRef ds:uri="http://purl.org/dc/elements/1.1/"/>
    <ds:schemaRef ds:uri="http://schemas.microsoft.com/office/2006/metadata/properties"/>
    <ds:schemaRef ds:uri="8eeca899-c237-45b3-92b5-1d210d313a1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d528855-a031-4ba7-abc4-765c5a2fb74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811D84-1F37-4365-BA70-3B3E8E821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28855-a031-4ba7-abc4-765c5a2fb749"/>
    <ds:schemaRef ds:uri="8eeca899-c237-45b3-92b5-1d210d31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B60350-0D53-4858-BF2E-E7968DE3BA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1254</Words>
  <Application>Microsoft Office PowerPoint</Application>
  <PresentationFormat>Grand écran</PresentationFormat>
  <Paragraphs>149</Paragraphs>
  <Slides>18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Cascadia Mono</vt:lpstr>
      <vt:lpstr>Segoe UI</vt:lpstr>
      <vt:lpstr>Thème Office</vt:lpstr>
      <vt:lpstr>Introduction à Deno 1.30</vt:lpstr>
      <vt:lpstr>Présentation PowerPoint</vt:lpstr>
      <vt:lpstr>Un peu d’histoire</vt:lpstr>
      <vt:lpstr>Présentation PowerPoint</vt:lpstr>
      <vt:lpstr>Présentation PowerPoint</vt:lpstr>
      <vt:lpstr>Prise en main de Deno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3 : Appel d’API (Solution)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Deno</dc:title>
  <dc:creator>LOGANE TANN</dc:creator>
  <cp:lastModifiedBy>LOGANE TANN</cp:lastModifiedBy>
  <cp:revision>9</cp:revision>
  <dcterms:created xsi:type="dcterms:W3CDTF">2022-11-10T18:03:47Z</dcterms:created>
  <dcterms:modified xsi:type="dcterms:W3CDTF">2023-02-02T08:38:11Z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2022-11-10T18:03:56Z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da7dece1-6011-418c-bb4b-9ce41a93dd89</vt:lpwstr>
  </property>
  <property fmtid="{D5CDD505-2E9C-101B-9397-08002B2CF9AE}" pid="8" name="MSIP_Label_e463cba9-5f6c-478d-9329-7b2295e4e8ed_ContentBits">
    <vt:lpwstr>0</vt:lpwstr>
  </property>
  <property fmtid="{D5CDD505-2E9C-101B-9397-08002B2CF9AE}" pid="9" name="ContentTypeId">
    <vt:lpwstr>0x010100EFD60141BBBB6D49BD752266BD8D5861</vt:lpwstr>
  </property>
</Properties>
</file>