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9bc49ba517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9bc49ba517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9bc49ba517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9bc49ba517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9bc49ba51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9bc49ba51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9bc49ba51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9bc49ba51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9bc49ba51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9bc49ba51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9bc49ba51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9bc49ba51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9bc49ba51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9bc49ba51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9bc49ba517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9bc49ba51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9bc49ba517_1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9bc49ba517_1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9bc49ba517_1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9bc49ba517_1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4500831f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4500831f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9bc49ba517_1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9bc49ba517_1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9bc49ba517_1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9bc49ba517_1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9bc49ba517_1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9bc49ba517_1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9bc49ba517_1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9bc49ba517_1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9bc49ba517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9bc49ba517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94500831f0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94500831f0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94500831f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94500831f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94500831f0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94500831f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970ea8cc6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970ea8cc6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9bc49ba51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9bc49ba51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bc49ba517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bc49ba517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9bc49ba517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9bc49ba517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ocs.python.org/3.8/library/collections.html" TargetMode="External"/><Relationship Id="rId4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hyperlink" Target="https://docs.python.org/3.8/library/stdtypes.html#sequence-types-list-tuple-range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ocs.python.org/3.8/library/stdtypes.html#tuple" TargetMode="External"/><Relationship Id="rId4" Type="http://schemas.openxmlformats.org/officeDocument/2006/relationships/image" Target="../media/image14.png"/><Relationship Id="rId5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hyperlink" Target="https://railsware.com/blog/python-for-machine-learning-indexing-and-slicing-for-lists-tuples-strings-and-other-sequential-types/" TargetMode="External"/><Relationship Id="rId5" Type="http://schemas.openxmlformats.org/officeDocument/2006/relationships/hyperlink" Target="https://railsware.com/blog/python-for-machine-learning-indexing-and-slicing-for-lists-tuples-strings-and-other-sequential-types/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mailto:s.khairulin@g.nsu.ru" TargetMode="External"/><Relationship Id="rId4" Type="http://schemas.openxmlformats.org/officeDocument/2006/relationships/hyperlink" Target="mailto:s.khayrulin@gmail.com" TargetMode="External"/><Relationship Id="rId5" Type="http://schemas.openxmlformats.org/officeDocument/2006/relationships/hyperlink" Target="https://github.com/skhayrulin/python_course/blob/master/PYTHON_TASKS.md#%D0%9D%D0%B0%D1%87%D0%B0%D0%BB%D0%BE-%D1%80%D0%B0%D0%B1%D0%BE%D1%82%D1%8B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github.com/skhayrulin/python_course/blob/master/PYTHON_TASKS.md#%D0%B7%D0%B0%D0%B4%D0%B0%D1%87%D0%B8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diveintopython.net/" TargetMode="External"/><Relationship Id="rId4" Type="http://schemas.openxmlformats.org/officeDocument/2006/relationships/hyperlink" Target="http://www.diveintopython.net/" TargetMode="External"/><Relationship Id="rId5" Type="http://schemas.openxmlformats.org/officeDocument/2006/relationships/hyperlink" Target="https://www.python.org/dev/peps/pep-0008/" TargetMode="External"/><Relationship Id="rId6" Type="http://schemas.openxmlformats.org/officeDocument/2006/relationships/hyperlink" Target="https://www.python.org/dev/peps/pep-0008/" TargetMode="External"/><Relationship Id="rId7" Type="http://schemas.openxmlformats.org/officeDocument/2006/relationships/hyperlink" Target="https://www.python.org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Лекция 5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Язык программирования Python.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Индексация</a:t>
            </a:r>
            <a:endParaRPr/>
          </a:p>
        </p:txBody>
      </p:sp>
      <p:pic>
        <p:nvPicPr>
          <p:cNvPr id="108" name="Google Shape;10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9600" y="1182250"/>
            <a:ext cx="5010150" cy="370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Индексация</a:t>
            </a:r>
            <a:endParaRPr/>
          </a:p>
        </p:txBody>
      </p:sp>
      <p:pic>
        <p:nvPicPr>
          <p:cNvPr id="114" name="Google Shape;11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1838" y="1347975"/>
            <a:ext cx="5153025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Python - collection package</a:t>
            </a:r>
            <a:endParaRPr/>
          </a:p>
        </p:txBody>
      </p:sp>
      <p:sp>
        <p:nvSpPr>
          <p:cNvPr id="120" name="Google Shape;120;p24"/>
          <p:cNvSpPr txBox="1"/>
          <p:nvPr>
            <p:ph idx="1" type="body"/>
          </p:nvPr>
        </p:nvSpPr>
        <p:spPr>
          <a:xfrm>
            <a:off x="3386075" y="4417900"/>
            <a:ext cx="5500800" cy="4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3"/>
              </a:rPr>
              <a:t>https://docs.python.org/3.8/library/collections.html</a:t>
            </a:r>
            <a:endParaRPr/>
          </a:p>
        </p:txBody>
      </p:sp>
      <p:pic>
        <p:nvPicPr>
          <p:cNvPr id="121" name="Google Shape;12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40625" y="1291275"/>
            <a:ext cx="5462744" cy="309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Python built-in collection</a:t>
            </a:r>
            <a:endParaRPr/>
          </a:p>
        </p:txBody>
      </p:sp>
      <p:pic>
        <p:nvPicPr>
          <p:cNvPr id="127" name="Google Shape;12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625" y="1394888"/>
            <a:ext cx="8086725" cy="105727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5"/>
          <p:cNvSpPr txBox="1"/>
          <p:nvPr/>
        </p:nvSpPr>
        <p:spPr>
          <a:xfrm>
            <a:off x="1926025" y="4292400"/>
            <a:ext cx="6948900" cy="4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4"/>
              </a:rPr>
              <a:t>https://docs.python.org/3.8/library/stdtypes.html#sequence-types-list-tuple-range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tuple</a:t>
            </a:r>
            <a:endParaRPr/>
          </a:p>
        </p:txBody>
      </p:sp>
      <p:sp>
        <p:nvSpPr>
          <p:cNvPr id="134" name="Google Shape;134;p26"/>
          <p:cNvSpPr txBox="1"/>
          <p:nvPr>
            <p:ph idx="1" type="body"/>
          </p:nvPr>
        </p:nvSpPr>
        <p:spPr>
          <a:xfrm>
            <a:off x="3383250" y="4411825"/>
            <a:ext cx="5612700" cy="4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3"/>
              </a:rPr>
              <a:t>https://docs.python.org/3.8/library/stdtypes.html#tuple</a:t>
            </a:r>
            <a:endParaRPr/>
          </a:p>
        </p:txBody>
      </p:sp>
      <p:pic>
        <p:nvPicPr>
          <p:cNvPr id="135" name="Google Shape;13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5496" y="1258538"/>
            <a:ext cx="3261150" cy="291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79046" y="1170125"/>
            <a:ext cx="4912554" cy="17948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list</a:t>
            </a:r>
            <a:endParaRPr/>
          </a:p>
        </p:txBody>
      </p:sp>
      <p:pic>
        <p:nvPicPr>
          <p:cNvPr id="142" name="Google Shape;14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225" y="1067125"/>
            <a:ext cx="3866675" cy="270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04775" y="1145900"/>
            <a:ext cx="4486275" cy="319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list</a:t>
            </a:r>
            <a:endParaRPr/>
          </a:p>
        </p:txBody>
      </p:sp>
      <p:pic>
        <p:nvPicPr>
          <p:cNvPr id="149" name="Google Shape;14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0193" y="1017725"/>
            <a:ext cx="5500180" cy="39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Срезы (slice)</a:t>
            </a:r>
            <a:endParaRPr/>
          </a:p>
        </p:txBody>
      </p:sp>
      <p:sp>
        <p:nvSpPr>
          <p:cNvPr id="155" name="Google Shape;155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Расширенная операция индексации, над сохраняющими порядок коллекциями, которая позволяет делать выборки из них. Параметры задаются значениями индексов правым (</a:t>
            </a:r>
            <a:r>
              <a:rPr b="1" lang="ru"/>
              <a:t>который включается в выборку</a:t>
            </a:r>
            <a:r>
              <a:rPr lang="ru"/>
              <a:t>) и левым (</a:t>
            </a:r>
            <a:r>
              <a:rPr b="1" lang="ru"/>
              <a:t>не</a:t>
            </a:r>
            <a:r>
              <a:rPr lang="ru"/>
              <a:t> </a:t>
            </a:r>
            <a:r>
              <a:rPr b="1" lang="ru"/>
              <a:t>включается в выборку</a:t>
            </a:r>
            <a:r>
              <a:rPr lang="ru"/>
              <a:t>). </a:t>
            </a:r>
            <a:r>
              <a:rPr lang="ru"/>
              <a:t>Синтаксис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collection_name[start:stop:step] -&gt; вернет список в который является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Значение индексов могут быть &lt; 0. Значение step - шаг может отсутствовать по умолчанию он равен 1.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Срезы (slice)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925" y="977975"/>
            <a:ext cx="6400151" cy="3187549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30">
            <a:hlinkClick r:id="rId4"/>
          </p:cNvPr>
          <p:cNvSpPr txBox="1"/>
          <p:nvPr/>
        </p:nvSpPr>
        <p:spPr>
          <a:xfrm>
            <a:off x="2774225" y="4712425"/>
            <a:ext cx="3489600" cy="4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30"/>
          <p:cNvSpPr txBox="1"/>
          <p:nvPr/>
        </p:nvSpPr>
        <p:spPr>
          <a:xfrm>
            <a:off x="938525" y="4583175"/>
            <a:ext cx="8820900" cy="4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5"/>
              </a:rPr>
              <a:t>https://railsware.com/blog/python-for-machine-learning-indexing-and-slicing-for-lists-tuples-strings-and-other-sequential-types/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1"/>
          <p:cNvSpPr txBox="1"/>
          <p:nvPr>
            <p:ph type="title"/>
          </p:nvPr>
        </p:nvSpPr>
        <p:spPr>
          <a:xfrm>
            <a:off x="311700" y="136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Срезы (slice)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150" y="764225"/>
            <a:ext cx="3777800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Хайрулин Сергей Сергеевич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email: </a:t>
            </a:r>
            <a:r>
              <a:rPr lang="ru" u="sng">
                <a:solidFill>
                  <a:schemeClr val="hlink"/>
                </a:solidFill>
                <a:hlinkClick r:id="rId3"/>
              </a:rPr>
              <a:t>s.khairulin@g.nsu.ru</a:t>
            </a:r>
            <a:r>
              <a:rPr lang="ru"/>
              <a:t>, </a:t>
            </a:r>
            <a:r>
              <a:rPr lang="ru" u="sng">
                <a:solidFill>
                  <a:schemeClr val="hlink"/>
                </a:solidFill>
                <a:hlinkClick r:id="rId4"/>
              </a:rPr>
              <a:t>s.khayrulin@gmail.com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Ссылка на </a:t>
            </a:r>
            <a:r>
              <a:rPr lang="ru" u="sng">
                <a:solidFill>
                  <a:schemeClr val="hlink"/>
                </a:solidFill>
                <a:hlinkClick r:id="rId5"/>
              </a:rPr>
              <a:t>материалы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Списковые включения</a:t>
            </a:r>
            <a:endParaRPr/>
          </a:p>
        </p:txBody>
      </p:sp>
      <p:pic>
        <p:nvPicPr>
          <p:cNvPr id="175" name="Google Shape;17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0100" y="1333675"/>
            <a:ext cx="4352925" cy="290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Списковые включения</a:t>
            </a:r>
            <a:endParaRPr/>
          </a:p>
        </p:txBody>
      </p:sp>
      <p:pic>
        <p:nvPicPr>
          <p:cNvPr id="181" name="Google Shape;18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0100" y="1333675"/>
            <a:ext cx="4352925" cy="290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Списковые включения</a:t>
            </a:r>
            <a:endParaRPr/>
          </a:p>
        </p:txBody>
      </p:sp>
      <p:pic>
        <p:nvPicPr>
          <p:cNvPr id="187" name="Google Shape;18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6425" y="1248900"/>
            <a:ext cx="5391150" cy="374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Списковые включения</a:t>
            </a:r>
            <a:endParaRPr/>
          </a:p>
        </p:txBody>
      </p:sp>
      <p:pic>
        <p:nvPicPr>
          <p:cNvPr id="193" name="Google Shape;19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5925" y="1513813"/>
            <a:ext cx="5772150" cy="300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Практика</a:t>
            </a:r>
            <a:endParaRPr/>
          </a:p>
        </p:txBody>
      </p:sp>
      <p:sp>
        <p:nvSpPr>
          <p:cNvPr id="199" name="Google Shape;199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 u="sng">
                <a:solidFill>
                  <a:schemeClr val="hlink"/>
                </a:solidFill>
                <a:hlinkClick r:id="rId3"/>
              </a:rPr>
              <a:t>Списки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План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Лекции/практические занятия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ru"/>
              <a:t>Тест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Дифференцированный зачет в конце семестра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ru"/>
              <a:t>Защита задания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60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Литература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48025" y="6327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/>
              <a:t>Начальный уровень</a:t>
            </a:r>
            <a:endParaRPr b="1"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Mark Pilgrim. Dive into Python -</a:t>
            </a:r>
            <a:r>
              <a:rPr lang="ru" sz="1600">
                <a:uFill>
                  <a:noFill/>
                </a:uFill>
                <a:hlinkClick r:id="rId3"/>
              </a:rPr>
              <a:t> </a:t>
            </a:r>
            <a:r>
              <a:rPr lang="ru" sz="1600" u="sng">
                <a:hlinkClick r:id="rId4"/>
              </a:rPr>
              <a:t>http://www.diveintopython.net/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Марк Лутц. Изучаем Python, 4-е издание // Символ-Плюс 2011.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...</a:t>
            </a:r>
            <a:endParaRPr sz="1600"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ru" sz="1600"/>
              <a:t>Стандарт/Документация</a:t>
            </a:r>
            <a:endParaRPr b="1"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PEP-8 -</a:t>
            </a:r>
            <a:r>
              <a:rPr lang="ru" sz="1600">
                <a:uFill>
                  <a:noFill/>
                </a:uFill>
                <a:hlinkClick r:id="rId5"/>
              </a:rPr>
              <a:t> </a:t>
            </a:r>
            <a:r>
              <a:rPr lang="ru" sz="1600" u="sng">
                <a:hlinkClick r:id="rId6"/>
              </a:rPr>
              <a:t>https://www.python.org/dev/peps/pep-0008/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 u="sng">
                <a:hlinkClick r:id="rId7"/>
              </a:rPr>
              <a:t>https://www.python.org/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https://github.com/python/cpython</a:t>
            </a:r>
            <a:endParaRPr sz="1600"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ru" sz="1600"/>
              <a:t>Экспертный уровень</a:t>
            </a:r>
            <a:endParaRPr b="1"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Лучано Рамальо: Python. К вершинам мастерства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Mitchell L. Model. Bioinformatics Programming Using Python // O’Reilly 2010.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Версии Python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ru" sz="2000"/>
              <a:t>Python 2 вышел 2010 году последняя версия 2.7.16 - исправлялись только баги(ошибки) с января 2020 года поддержка прекращена.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ru" sz="2000"/>
              <a:t>Python 3 в появился в 2008, является актуальной версией языка. Текущая </a:t>
            </a:r>
            <a:r>
              <a:rPr lang="ru" sz="2000"/>
              <a:t>стабильная  </a:t>
            </a:r>
            <a:r>
              <a:rPr lang="ru" sz="2000"/>
              <a:t>версия 3.8.5 -&gt; в предрелиз 3.9, в разработке 3.10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ru" sz="1600"/>
              <a:t>Python 3  не гарантирует </a:t>
            </a:r>
            <a:r>
              <a:rPr lang="ru" sz="1600"/>
              <a:t>совместимости</a:t>
            </a:r>
            <a:r>
              <a:rPr lang="ru" sz="1600"/>
              <a:t> кода с Python 2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План занятия</a:t>
            </a:r>
            <a:endParaRPr/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4851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Коллекция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Индексация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tuple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list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Срезы  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Списковые включения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Операции над списками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Практика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Коллекции</a:t>
            </a:r>
            <a:endParaRPr/>
          </a:p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6075" lvl="0" marL="457200" rtl="0" algn="l">
              <a:spcBef>
                <a:spcPts val="500"/>
              </a:spcBef>
              <a:spcAft>
                <a:spcPts val="0"/>
              </a:spcAft>
              <a:buSzPts val="1850"/>
              <a:buChar char="●"/>
            </a:pPr>
            <a:r>
              <a:rPr b="1" lang="ru" sz="1850">
                <a:highlight>
                  <a:srgbClr val="FFFFFF"/>
                </a:highlight>
              </a:rPr>
              <a:t>Коллекция</a:t>
            </a:r>
            <a:r>
              <a:rPr lang="ru" sz="1850">
                <a:highlight>
                  <a:srgbClr val="FFFFFF"/>
                </a:highlight>
              </a:rPr>
              <a:t> — программный объект, содержащий в себе, тем или иным образом, набор значений одного или различных типов, и позволяющий обращаться к этим значениям.</a:t>
            </a:r>
            <a:r>
              <a:rPr lang="ru" sz="1850">
                <a:highlight>
                  <a:srgbClr val="FFFFFF"/>
                </a:highlight>
              </a:rPr>
              <a:t> </a:t>
            </a:r>
            <a:endParaRPr sz="1850">
              <a:highlight>
                <a:srgbClr val="FFFFFF"/>
              </a:highlight>
            </a:endParaRPr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SzPts val="1850"/>
              <a:buChar char="●"/>
            </a:pPr>
            <a:r>
              <a:rPr b="1" lang="ru" sz="1850">
                <a:highlight>
                  <a:srgbClr val="FFFFFF"/>
                </a:highlight>
              </a:rPr>
              <a:t>Коллекция</a:t>
            </a:r>
            <a:r>
              <a:rPr lang="ru" sz="1850">
                <a:highlight>
                  <a:srgbClr val="FFFFFF"/>
                </a:highlight>
              </a:rPr>
              <a:t> позволяет записывать в себя значения и извлекать их. </a:t>
            </a:r>
            <a:endParaRPr sz="1850">
              <a:highlight>
                <a:srgbClr val="FFFFFF"/>
              </a:highlight>
            </a:endParaRPr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SzPts val="1850"/>
              <a:buChar char="●"/>
            </a:pPr>
            <a:r>
              <a:rPr b="1" lang="ru" sz="1850">
                <a:highlight>
                  <a:srgbClr val="FFFFFF"/>
                </a:highlight>
              </a:rPr>
              <a:t>Назначение коллекции</a:t>
            </a:r>
            <a:r>
              <a:rPr lang="ru" sz="1850">
                <a:highlight>
                  <a:srgbClr val="FFFFFF"/>
                </a:highlight>
              </a:rPr>
              <a:t> — служить хранилищем объектов и обеспечивать доступ к ним.</a:t>
            </a:r>
            <a:endParaRPr b="1" sz="2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Индексация</a:t>
            </a:r>
            <a:endParaRPr/>
          </a:p>
        </p:txBody>
      </p:sp>
      <p:sp>
        <p:nvSpPr>
          <p:cNvPr id="96" name="Google Shape;9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Некоторые коллекции поддерживают операцию индексацию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В python операция обозначается </a:t>
            </a:r>
            <a:r>
              <a:rPr lang="ru"/>
              <a:t>[...] - аргументом операции является индекс, который указывает какой элемент коллекции нужно взять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Синтаксис: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collection_name[index]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где collection_name - переменная содержащая ссылку на коллекцию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index - указатель на элемент коллекции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Индексация</a:t>
            </a:r>
            <a:endParaRPr/>
          </a:p>
        </p:txBody>
      </p:sp>
      <p:sp>
        <p:nvSpPr>
          <p:cNvPr id="102" name="Google Shape;10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Для коллекций, сохраняющих порядок элементов, таких как </a:t>
            </a:r>
            <a:r>
              <a:rPr b="1" lang="ru"/>
              <a:t>list, tuple, range </a:t>
            </a:r>
            <a:r>
              <a:rPr lang="ru"/>
              <a:t>- индексом является порядковый номер элемента в коллекции. </a:t>
            </a:r>
            <a:r>
              <a:rPr b="1" lang="ru"/>
              <a:t>ИНДЕКСАЦИЯ В PYTHON ДЛЯ ТАКИХ КОЛЛЕКЦИЙ НАЧИНАЕТСЯ С</a:t>
            </a:r>
            <a:r>
              <a:rPr lang="ru"/>
              <a:t> </a:t>
            </a:r>
            <a:r>
              <a:rPr b="1" lang="ru"/>
              <a:t>0</a:t>
            </a:r>
            <a:r>
              <a:rPr b="1" lang="ru"/>
              <a:t>! </a:t>
            </a:r>
            <a:r>
              <a:rPr lang="ru"/>
              <a:t>Также в python поддерживаются отрицательные индексы (см. примеры).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Для </a:t>
            </a:r>
            <a:r>
              <a:rPr b="1" lang="ru"/>
              <a:t>dict, set, … </a:t>
            </a:r>
            <a:r>
              <a:rPr lang="ru"/>
              <a:t>- индексом является значение ключа элемента (об этом на др лекции).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