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4e45b0e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4e45b0e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4e45b0e5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4e45b0e5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65146e9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65146e9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65146e9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65146e9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65146e94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65146e94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4e45b0e5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4e45b0e5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4e45b0e5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4e45b0e5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4e45b0e5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4e45b0e5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4e45b0e5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4e45b0e5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4e45b0e5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4e45b0e5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4e45b0e5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4e45b0e5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4e45b0e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4e45b0e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65146e94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65146e94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65146e94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65146e94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4e45b0e5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4e45b0e5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4e45b0e5d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4e45b0e5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4e45b0e5d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4e45b0e5d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4e45b0e5d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4e45b0e5d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9ae137b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9ae137b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4e45b0e5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4e45b0e5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65146e94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65146e94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65146e94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65146e94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4e45b0e5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4e45b0e5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65146e94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f65146e94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4e45b0e5d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4e45b0e5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ab502654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fab502654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ab502654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fab502654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ab502654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fab502654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fab502654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fab502654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ab502654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fab502654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ab502654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fab502654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fab502654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fab502654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4e45b0e5d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a4e45b0e5d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4e45b0e5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4e45b0e5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f65146e94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f65146e94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65146e94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f65146e94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4e45b0e5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4e45b0e5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4e45b0e5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4e45b0e5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72ae395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72ae395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4e45b0e5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4e45b0e5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4e45b0e5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4e45b0e5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hyperlink" Target="https://docs.python.org/3/tutorial/datastructures.html#dictionarie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python.org/3/library/stdtypes.html#typesmapping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s.khairulin@g.nsu.ru" TargetMode="External"/><Relationship Id="rId4" Type="http://schemas.openxmlformats.org/officeDocument/2006/relationships/hyperlink" Target="mailto:s.khayrulin@gmail.com" TargetMode="External"/><Relationship Id="rId5" Type="http://schemas.openxmlformats.org/officeDocument/2006/relationships/hyperlink" Target="https://github.com/skhayrulin/python_course/blob/master/PYTHON_TASKS.md#%D0%9D%D0%B0%D1%87%D0%B0%D0%BB%D0%BE-%D1%80%D0%B0%D0%B1%D0%BE%D1%82%D1%8B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cs.python.org/3/glossary.html#term-immutable" TargetMode="External"/><Relationship Id="rId4" Type="http://schemas.openxmlformats.org/officeDocument/2006/relationships/hyperlink" Target="https://docs.python.org/3/glossary.html#term-hashable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ocs.python.org/3/tutorial/datastructures.html#sets" TargetMode="External"/><Relationship Id="rId4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iki.python.org/moin/Generators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diveintopython.net/" TargetMode="External"/><Relationship Id="rId4" Type="http://schemas.openxmlformats.org/officeDocument/2006/relationships/hyperlink" Target="http://www.diveintopython.net/" TargetMode="External"/><Relationship Id="rId5" Type="http://schemas.openxmlformats.org/officeDocument/2006/relationships/hyperlink" Target="https://www.python.org/dev/peps/pep-0008/" TargetMode="External"/><Relationship Id="rId6" Type="http://schemas.openxmlformats.org/officeDocument/2006/relationships/hyperlink" Target="https://www.python.org/dev/peps/pep-0008/" TargetMode="External"/><Relationship Id="rId7" Type="http://schemas.openxmlformats.org/officeDocument/2006/relationships/hyperlink" Target="https://www.python.org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6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 программирования Python.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Hash function (коллизия)</a:t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388" y="1161600"/>
            <a:ext cx="440121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Hash table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Еще называют хеш таблицей(дословный перевод), </a:t>
            </a:r>
            <a:r>
              <a:rPr lang="ru"/>
              <a:t>ассоциативный</a:t>
            </a:r>
            <a:r>
              <a:rPr lang="ru"/>
              <a:t> массив, словарь… Структура, которая не сохраняет порядок элементов при вставки, НО обеспечивает при этом быстрый доступ, быстрое удаление и </a:t>
            </a:r>
            <a:r>
              <a:rPr lang="ru"/>
              <a:t>вставку</a:t>
            </a:r>
            <a:r>
              <a:rPr lang="ru"/>
              <a:t>. В </a:t>
            </a:r>
            <a:r>
              <a:rPr lang="ru"/>
              <a:t>худшем</a:t>
            </a:r>
            <a:r>
              <a:rPr lang="ru"/>
              <a:t> и среднем случае работы этих функций производится за константное время в худшем за линейное.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Hash table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Python, как и почти все языки программирования дает </a:t>
            </a:r>
            <a:r>
              <a:rPr lang="ru"/>
              <a:t>возможность</a:t>
            </a:r>
            <a:r>
              <a:rPr lang="ru"/>
              <a:t> программисту создавать такие структуры. Ключами при этом могут быть только те типы данных, которые поддерживают операцию хеширования - значениями могут быть любые типы данных.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Hash table (python)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Словарь можно определить несколькими способами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Явно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Dict </a:t>
            </a:r>
            <a:r>
              <a:rPr lang="ru"/>
              <a:t>comprehension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через цикл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ключевое слово dict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Hash table (python)</a:t>
            </a:r>
            <a:endParaRPr/>
          </a:p>
        </p:txBody>
      </p:sp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400" y="1171575"/>
            <a:ext cx="4591050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6"/>
          <p:cNvSpPr txBox="1"/>
          <p:nvPr/>
        </p:nvSpPr>
        <p:spPr>
          <a:xfrm>
            <a:off x="3604975" y="4625575"/>
            <a:ext cx="54267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https://docs.python.org/3/tutorial/datastructures.html#dictionaries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Python </a:t>
            </a:r>
            <a:r>
              <a:rPr b="1" lang="ru"/>
              <a:t>dict </a:t>
            </a:r>
            <a:r>
              <a:rPr lang="ru"/>
              <a:t>obj</a:t>
            </a:r>
            <a:r>
              <a:rPr lang="ru"/>
              <a:t> definition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225" y="1204325"/>
            <a:ext cx="373380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</a:t>
            </a:r>
            <a:r>
              <a:rPr b="1" lang="ru"/>
              <a:t>dict </a:t>
            </a:r>
            <a:r>
              <a:rPr lang="ru"/>
              <a:t>obj definition </a:t>
            </a:r>
            <a:r>
              <a:rPr lang="ru"/>
              <a:t>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475" y="1281225"/>
            <a:ext cx="56388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</a:t>
            </a:r>
            <a:r>
              <a:rPr b="1" lang="ru"/>
              <a:t>dict </a:t>
            </a:r>
            <a:r>
              <a:rPr lang="ru"/>
              <a:t>obj definition </a:t>
            </a:r>
            <a:r>
              <a:rPr lang="ru"/>
              <a:t>3</a:t>
            </a:r>
            <a:endParaRPr/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5575" y="1802500"/>
            <a:ext cx="401955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</a:t>
            </a:r>
            <a:r>
              <a:rPr b="1" lang="ru"/>
              <a:t>dict </a:t>
            </a:r>
            <a:r>
              <a:rPr lang="ru"/>
              <a:t>obj definition 3</a:t>
            </a:r>
            <a:endParaRPr/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1212850"/>
            <a:ext cx="569595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</a:t>
            </a:r>
            <a:r>
              <a:rPr b="1" lang="ru"/>
              <a:t>dict </a:t>
            </a:r>
            <a:r>
              <a:rPr lang="ru"/>
              <a:t>obj definition 4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4505925"/>
            <a:ext cx="85206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https://docs.python.org/3/library/stdtypes.html#typesmapping</a:t>
            </a:r>
            <a:endParaRPr/>
          </a:p>
        </p:txBody>
      </p:sp>
      <p:pic>
        <p:nvPicPr>
          <p:cNvPr id="164" name="Google Shape;16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9875" y="1469225"/>
            <a:ext cx="687705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Хайрулин Сергей Сергеевич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email: </a:t>
            </a:r>
            <a:r>
              <a:rPr lang="ru" u="sng">
                <a:solidFill>
                  <a:schemeClr val="hlink"/>
                </a:solidFill>
                <a:hlinkClick r:id="rId3"/>
              </a:rPr>
              <a:t>s.khairulin@g.nsu.ru</a:t>
            </a:r>
            <a:r>
              <a:rPr lang="ru"/>
              <a:t>, </a:t>
            </a:r>
            <a:r>
              <a:rPr lang="ru" u="sng">
                <a:solidFill>
                  <a:schemeClr val="hlink"/>
                </a:solidFill>
                <a:hlinkClick r:id="rId4"/>
              </a:rPr>
              <a:t>s.khayrulin@gmail.com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Ссылка на </a:t>
            </a:r>
            <a:r>
              <a:rPr lang="ru" u="sng">
                <a:solidFill>
                  <a:schemeClr val="hlink"/>
                </a:solidFill>
                <a:hlinkClick r:id="rId5"/>
              </a:rPr>
              <a:t>материалы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279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Dict - операции</a:t>
            </a:r>
            <a:endParaRPr/>
          </a:p>
        </p:txBody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821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454545"/>
                </a:solidFill>
                <a:highlight>
                  <a:srgbClr val="FFFFFF"/>
                </a:highlight>
              </a:rPr>
              <a:t>dict.clear</a:t>
            </a:r>
            <a:r>
              <a:rPr lang="ru">
                <a:solidFill>
                  <a:srgbClr val="454545"/>
                </a:solidFill>
                <a:highlight>
                  <a:srgbClr val="FFFFFF"/>
                </a:highlight>
              </a:rPr>
              <a:t>() - очищает словарь.</a:t>
            </a:r>
            <a:endParaRPr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454545"/>
                </a:solidFill>
                <a:highlight>
                  <a:srgbClr val="FFFFFF"/>
                </a:highlight>
              </a:rPr>
              <a:t>dict.copy</a:t>
            </a:r>
            <a:r>
              <a:rPr lang="ru">
                <a:solidFill>
                  <a:srgbClr val="454545"/>
                </a:solidFill>
                <a:highlight>
                  <a:srgbClr val="FFFFFF"/>
                </a:highlight>
              </a:rPr>
              <a:t>() - возвращает копию словаря.</a:t>
            </a:r>
            <a:endParaRPr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454545"/>
                </a:solidFill>
                <a:highlight>
                  <a:srgbClr val="FFFFFF"/>
                </a:highlight>
              </a:rPr>
              <a:t>dict.get</a:t>
            </a:r>
            <a:r>
              <a:rPr lang="ru">
                <a:solidFill>
                  <a:srgbClr val="454545"/>
                </a:solidFill>
                <a:highlight>
                  <a:srgbClr val="FFFFFF"/>
                </a:highlight>
              </a:rPr>
              <a:t>(key[, default]) - возвращает значение ключа, но если его нет, не бросает исключение, а возвращает default (по умолчанию None).</a:t>
            </a:r>
            <a:endParaRPr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454545"/>
                </a:solidFill>
                <a:highlight>
                  <a:srgbClr val="FFFFFF"/>
                </a:highlight>
              </a:rPr>
              <a:t>dict.items</a:t>
            </a:r>
            <a:r>
              <a:rPr lang="ru">
                <a:solidFill>
                  <a:srgbClr val="454545"/>
                </a:solidFill>
                <a:highlight>
                  <a:srgbClr val="FFFFFF"/>
                </a:highlight>
              </a:rPr>
              <a:t>() - возвращает пары (ключ, значение).</a:t>
            </a:r>
            <a:endParaRPr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54545"/>
                </a:solidFill>
                <a:highlight>
                  <a:srgbClr val="FFFFFF"/>
                </a:highlight>
              </a:rPr>
              <a:t>dict.keys</a:t>
            </a:r>
            <a:r>
              <a:rPr lang="ru">
                <a:solidFill>
                  <a:srgbClr val="454545"/>
                </a:solidFill>
                <a:highlight>
                  <a:srgbClr val="FFFFFF"/>
                </a:highlight>
              </a:rPr>
              <a:t>() - возвращает ключи в словаре.</a:t>
            </a:r>
            <a:endParaRPr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54545"/>
                </a:solidFill>
                <a:highlight>
                  <a:srgbClr val="FFFFFF"/>
                </a:highlight>
              </a:rPr>
              <a:t>dict.pop</a:t>
            </a:r>
            <a:r>
              <a:rPr lang="ru">
                <a:solidFill>
                  <a:srgbClr val="454545"/>
                </a:solidFill>
                <a:highlight>
                  <a:srgbClr val="FFFFFF"/>
                </a:highlight>
              </a:rPr>
              <a:t>(key[, default]) - удаляет ключ и возвращает значение. Если ключа нет, возвращает default (по умолчанию бросает исключение).</a:t>
            </a:r>
            <a:endParaRPr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54545"/>
                </a:solidFill>
                <a:highlight>
                  <a:srgbClr val="FFFFFF"/>
                </a:highlight>
              </a:rPr>
              <a:t>dict.popitem</a:t>
            </a:r>
            <a:r>
              <a:rPr lang="ru">
                <a:solidFill>
                  <a:srgbClr val="454545"/>
                </a:solidFill>
                <a:highlight>
                  <a:srgbClr val="FFFFFF"/>
                </a:highlight>
              </a:rPr>
              <a:t>() - удаляет и возвращает пару (ключ, значение). Если словарь пуст, бросает исключение KeyError. Помните, что словари неупорядочены.</a:t>
            </a:r>
            <a:endParaRPr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rgbClr val="45454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311700" y="13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Dict - операции</a:t>
            </a:r>
            <a:endParaRPr/>
          </a:p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765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454545"/>
                </a:solidFill>
                <a:highlight>
                  <a:srgbClr val="FFFFFF"/>
                </a:highlight>
              </a:rPr>
              <a:t>dict.setdefault</a:t>
            </a:r>
            <a:r>
              <a:rPr lang="ru">
                <a:solidFill>
                  <a:srgbClr val="454545"/>
                </a:solidFill>
                <a:highlight>
                  <a:srgbClr val="FFFFFF"/>
                </a:highlight>
              </a:rPr>
              <a:t>(key[, default]) - возвращает значение ключа, но если его нет, не бросает исключение, а создает ключ со значением default (по умолчанию None).</a:t>
            </a:r>
            <a:endParaRPr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454545"/>
                </a:solidFill>
                <a:highlight>
                  <a:srgbClr val="FFFFFF"/>
                </a:highlight>
              </a:rPr>
              <a:t>dict.update</a:t>
            </a:r>
            <a:r>
              <a:rPr lang="ru">
                <a:solidFill>
                  <a:srgbClr val="454545"/>
                </a:solidFill>
                <a:highlight>
                  <a:srgbClr val="FFFFFF"/>
                </a:highlight>
              </a:rPr>
              <a:t>([other]) - обновляет словарь, добавляя пары (ключ, значение) из other. Существующие ключи перезаписываются. Возвращает None (не новый словарь!).</a:t>
            </a:r>
            <a:endParaRPr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454545"/>
                </a:solidFill>
                <a:highlight>
                  <a:srgbClr val="FFFFFF"/>
                </a:highlight>
              </a:rPr>
              <a:t>dict.values</a:t>
            </a:r>
            <a:r>
              <a:rPr lang="ru">
                <a:solidFill>
                  <a:srgbClr val="454545"/>
                </a:solidFill>
                <a:highlight>
                  <a:srgbClr val="FFFFFF"/>
                </a:highlight>
              </a:rPr>
              <a:t>() - возвращает значения в словаре.</a:t>
            </a:r>
            <a:endParaRPr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Dict (проход)</a:t>
            </a:r>
            <a:endParaRPr/>
          </a:p>
        </p:txBody>
      </p:sp>
      <p:pic>
        <p:nvPicPr>
          <p:cNvPr id="182" name="Google Shape;1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6313" y="925375"/>
            <a:ext cx="2879975" cy="41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Dict - ключи</a:t>
            </a:r>
            <a:endParaRPr/>
          </a:p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ru" sz="2400" u="sng">
                <a:solidFill>
                  <a:schemeClr val="hlink"/>
                </a:solidFill>
                <a:hlinkClick r:id="rId3"/>
              </a:rPr>
              <a:t>immutable</a:t>
            </a:r>
            <a:r>
              <a:rPr lang="ru" sz="2400"/>
              <a:t> objects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ru" sz="2400" u="sng">
                <a:solidFill>
                  <a:schemeClr val="hlink"/>
                </a:solidFill>
                <a:hlinkClick r:id="rId4"/>
              </a:rPr>
              <a:t>hashable</a:t>
            </a:r>
            <a:endParaRPr sz="24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ru" sz="2100">
                <a:highlight>
                  <a:srgbClr val="FFFFFF"/>
                </a:highlight>
              </a:rPr>
              <a:t>comparable</a:t>
            </a:r>
            <a:r>
              <a:rPr lang="ru" sz="2100">
                <a:solidFill>
                  <a:srgbClr val="222222"/>
                </a:solidFill>
                <a:highlight>
                  <a:srgbClr val="FFFFFF"/>
                </a:highlight>
              </a:rPr>
              <a:t> ⇒ obj1 == obj2</a:t>
            </a:r>
            <a:r>
              <a:rPr lang="ru" sz="15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endParaRPr sz="2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Dict - ключи</a:t>
            </a:r>
            <a:endParaRPr/>
          </a:p>
        </p:txBody>
      </p:sp>
      <p:pic>
        <p:nvPicPr>
          <p:cNvPr id="194" name="Google Shape;1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800" y="1257300"/>
            <a:ext cx="657225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Dict - ключи</a:t>
            </a: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25" y="1446275"/>
            <a:ext cx="8258950" cy="284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Set - множество</a:t>
            </a:r>
            <a:endParaRPr/>
          </a:p>
        </p:txBody>
      </p:sp>
      <p:sp>
        <p:nvSpPr>
          <p:cNvPr id="206" name="Google Shape;206;p38"/>
          <p:cNvSpPr txBox="1"/>
          <p:nvPr>
            <p:ph idx="1" type="body"/>
          </p:nvPr>
        </p:nvSpPr>
        <p:spPr>
          <a:xfrm>
            <a:off x="311700" y="1152475"/>
            <a:ext cx="8520600" cy="3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Структура данных очень похожая на словарь, но в </a:t>
            </a:r>
            <a:r>
              <a:rPr lang="ru"/>
              <a:t>отличие</a:t>
            </a:r>
            <a:r>
              <a:rPr lang="ru"/>
              <a:t> от словаря хранит только ключи. Ключи уникальны. Сам тип данных реализует </a:t>
            </a:r>
            <a:r>
              <a:rPr lang="ru"/>
              <a:t>теоретико-множественные </a:t>
            </a:r>
            <a:r>
              <a:rPr lang="ru"/>
              <a:t>операции.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Множество (Set)</a:t>
            </a:r>
            <a:endParaRPr/>
          </a:p>
        </p:txBody>
      </p:sp>
      <p:sp>
        <p:nvSpPr>
          <p:cNvPr id="212" name="Google Shape;212;p39"/>
          <p:cNvSpPr txBox="1"/>
          <p:nvPr>
            <p:ph idx="1" type="body"/>
          </p:nvPr>
        </p:nvSpPr>
        <p:spPr>
          <a:xfrm>
            <a:off x="311700" y="4557200"/>
            <a:ext cx="85206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https://docs.python.org/3/tutorial/datastructures.html#sets</a:t>
            </a:r>
            <a:endParaRPr/>
          </a:p>
        </p:txBody>
      </p:sp>
      <p:pic>
        <p:nvPicPr>
          <p:cNvPr id="213" name="Google Shape;21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9025" y="1110300"/>
            <a:ext cx="3461542" cy="32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set</a:t>
            </a:r>
            <a:r>
              <a:rPr lang="ru"/>
              <a:t> операции</a:t>
            </a:r>
            <a:endParaRPr/>
          </a:p>
        </p:txBody>
      </p:sp>
      <p:sp>
        <p:nvSpPr>
          <p:cNvPr id="219" name="Google Shape;21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666666"/>
                </a:solidFill>
                <a:highlight>
                  <a:srgbClr val="FFFFFF"/>
                </a:highlight>
              </a:rPr>
              <a:t>len(s) - 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вернет длину множества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666666"/>
                </a:solidFill>
                <a:highlight>
                  <a:srgbClr val="FFFFFF"/>
                </a:highlight>
              </a:rPr>
              <a:t>x in s - 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проверить наличее элемента в множестве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666666"/>
                </a:solidFill>
                <a:highlight>
                  <a:srgbClr val="FFFFFF"/>
                </a:highlight>
              </a:rPr>
              <a:t>x not in s - 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проверить отсутствие элемента в множестве</a:t>
            </a:r>
            <a:endParaRPr b="1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38100" marR="381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666666"/>
                </a:solidFill>
                <a:highlight>
                  <a:srgbClr val="FFFFFF"/>
                </a:highlight>
              </a:rPr>
              <a:t>isdisjoint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(</a:t>
            </a:r>
            <a:r>
              <a:rPr i="1" lang="ru">
                <a:solidFill>
                  <a:srgbClr val="666666"/>
                </a:solidFill>
                <a:highlight>
                  <a:srgbClr val="FFFFFF"/>
                </a:highlight>
              </a:rPr>
              <a:t>other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) - Верните </a:t>
            </a:r>
            <a:r>
              <a:rPr b="1" lang="ru">
                <a:solidFill>
                  <a:srgbClr val="666666"/>
                </a:solidFill>
                <a:highlight>
                  <a:srgbClr val="FFFFFF"/>
                </a:highlight>
              </a:rPr>
              <a:t>True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, если множество не имеет общих элементов с другими. Множества не пересекаются тогда и только тогда, когда их пересечение - пустое множество.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38100" marR="3810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ru">
                <a:solidFill>
                  <a:srgbClr val="666666"/>
                </a:solidFill>
                <a:highlight>
                  <a:srgbClr val="FFFFFF"/>
                </a:highlight>
              </a:rPr>
              <a:t>issubset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(other) - наоборот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set</a:t>
            </a:r>
            <a:r>
              <a:rPr lang="ru"/>
              <a:t> операции</a:t>
            </a:r>
            <a:endParaRPr/>
          </a:p>
        </p:txBody>
      </p:sp>
      <p:sp>
        <p:nvSpPr>
          <p:cNvPr id="225" name="Google Shape;22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666666"/>
                </a:solidFill>
                <a:highlight>
                  <a:srgbClr val="FFFFFF"/>
                </a:highlight>
              </a:rPr>
              <a:t>set &lt;= other - 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Является ли каждый ли элемент в наборе состоит из другого.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666666"/>
                </a:solidFill>
                <a:highlight>
                  <a:srgbClr val="FFFFFF"/>
                </a:highlight>
              </a:rPr>
              <a:t>set &lt; other - 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Тоже самое но строго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666666"/>
                </a:solidFill>
                <a:highlight>
                  <a:srgbClr val="FFFFFF"/>
                </a:highlight>
              </a:rPr>
              <a:t>set &gt;= other</a:t>
            </a:r>
            <a:endParaRPr b="1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666666"/>
                </a:solidFill>
                <a:highlight>
                  <a:srgbClr val="FFFFFF"/>
                </a:highlight>
              </a:rPr>
              <a:t>set &gt; other</a:t>
            </a:r>
            <a:endParaRPr b="1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38100" marR="3810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ru">
                <a:solidFill>
                  <a:srgbClr val="666666"/>
                </a:solidFill>
                <a:highlight>
                  <a:srgbClr val="FFFFFF"/>
                </a:highlight>
              </a:rPr>
              <a:t>union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(</a:t>
            </a:r>
            <a:r>
              <a:rPr i="1" lang="ru">
                <a:solidFill>
                  <a:srgbClr val="666666"/>
                </a:solidFill>
                <a:highlight>
                  <a:srgbClr val="FFFFFF"/>
                </a:highlight>
              </a:rPr>
              <a:t>*others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) ⇒ </a:t>
            </a:r>
            <a:r>
              <a:rPr b="1" lang="ru">
                <a:solidFill>
                  <a:srgbClr val="666666"/>
                </a:solidFill>
                <a:highlight>
                  <a:srgbClr val="FFFFFF"/>
                </a:highlight>
              </a:rPr>
              <a:t>set | other | … - 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Объединение множеств в одно результат множество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Лекции/практические занятия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Тест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Дифференцированный зачет в конце семестра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Защита задания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666666"/>
                </a:solidFill>
                <a:highlight>
                  <a:srgbClr val="FFFFFF"/>
                </a:highlight>
              </a:rPr>
              <a:t>intersection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(</a:t>
            </a:r>
            <a:r>
              <a:rPr i="1" lang="ru">
                <a:solidFill>
                  <a:srgbClr val="666666"/>
                </a:solidFill>
                <a:highlight>
                  <a:srgbClr val="FFFFFF"/>
                </a:highlight>
              </a:rPr>
              <a:t>*others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) ⇒ </a:t>
            </a:r>
            <a:r>
              <a:rPr b="1" lang="ru">
                <a:solidFill>
                  <a:srgbClr val="666666"/>
                </a:solidFill>
                <a:highlight>
                  <a:srgbClr val="FFFFFF"/>
                </a:highlight>
              </a:rPr>
              <a:t>set &amp; other &amp; … 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Пересечение всех 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множеств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, то есть результат это 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множество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 из элементов общих для всех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38100" marR="381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666666"/>
                </a:solidFill>
                <a:highlight>
                  <a:srgbClr val="FFFFFF"/>
                </a:highlight>
              </a:rPr>
              <a:t>difference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(</a:t>
            </a:r>
            <a:r>
              <a:rPr i="1" lang="ru">
                <a:solidFill>
                  <a:srgbClr val="666666"/>
                </a:solidFill>
                <a:highlight>
                  <a:srgbClr val="FFFFFF"/>
                </a:highlight>
              </a:rPr>
              <a:t>*others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) ⇒ </a:t>
            </a:r>
            <a:r>
              <a:rPr b="1" lang="ru">
                <a:solidFill>
                  <a:srgbClr val="666666"/>
                </a:solidFill>
                <a:highlight>
                  <a:srgbClr val="FFFFFF"/>
                </a:highlight>
              </a:rPr>
              <a:t>set - other - ...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666666"/>
                </a:solidFill>
                <a:highlight>
                  <a:srgbClr val="FFFFFF"/>
                </a:highlight>
              </a:rPr>
              <a:t>set ^ other - 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Вернет новое множество элементов, которые содержаться только в одном из множеств, но не в обоих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38100" marR="381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666666"/>
                </a:solidFill>
                <a:highlight>
                  <a:srgbClr val="FFFFFF"/>
                </a:highlight>
              </a:rPr>
              <a:t>copy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() Верните неглубокую копию множетва.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Множество (Set) операции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125" y="1238475"/>
            <a:ext cx="403505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Определение</a:t>
            </a:r>
            <a:endParaRPr/>
          </a:p>
        </p:txBody>
      </p:sp>
      <p:sp>
        <p:nvSpPr>
          <p:cNvPr id="243" name="Google Shape;24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chemeClr val="dk1"/>
                </a:solidFill>
                <a:highlight>
                  <a:srgbClr val="FFFFFF"/>
                </a:highlight>
              </a:rPr>
              <a:t>Generator functions allow you to declare a function that behaves like an iterator, i.e. it can be used in a for loop (</a:t>
            </a:r>
            <a:r>
              <a:rPr lang="ru" sz="165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https://wiki.python.org/moin/Generators</a:t>
            </a:r>
            <a:r>
              <a:rPr lang="ru" sz="1650">
                <a:solidFill>
                  <a:schemeClr val="dk1"/>
                </a:solidFill>
                <a:highlight>
                  <a:srgbClr val="FFFFFF"/>
                </a:highlight>
              </a:rPr>
              <a:t>). 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650">
                <a:solidFill>
                  <a:schemeClr val="dk1"/>
                </a:solidFill>
                <a:highlight>
                  <a:srgbClr val="FFFFFF"/>
                </a:highlight>
              </a:rPr>
              <a:t>При создании генератора нет необходимости выделять такое количество памяти, которое необходимо для хранения всего массива данных.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</a:t>
            </a:r>
            <a:endParaRPr/>
          </a:p>
        </p:txBody>
      </p:sp>
      <p:pic>
        <p:nvPicPr>
          <p:cNvPr id="249" name="Google Shape;24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298" y="1084425"/>
            <a:ext cx="3381199" cy="39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Создание</a:t>
            </a:r>
            <a:endParaRPr/>
          </a:p>
        </p:txBody>
      </p:sp>
      <p:pic>
        <p:nvPicPr>
          <p:cNvPr id="255" name="Google Shape;25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000" y="1131650"/>
            <a:ext cx="385762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Создание</a:t>
            </a:r>
            <a:endParaRPr/>
          </a:p>
        </p:txBody>
      </p:sp>
      <p:pic>
        <p:nvPicPr>
          <p:cNvPr id="261" name="Google Shape;26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425" y="956238"/>
            <a:ext cx="403860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Ключевое слово yield</a:t>
            </a:r>
            <a:endParaRPr/>
          </a:p>
        </p:txBody>
      </p:sp>
      <p:pic>
        <p:nvPicPr>
          <p:cNvPr id="267" name="Google Shape;26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925" y="1588150"/>
            <a:ext cx="412432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Ключевое слово yield</a:t>
            </a:r>
            <a:endParaRPr/>
          </a:p>
        </p:txBody>
      </p:sp>
      <p:pic>
        <p:nvPicPr>
          <p:cNvPr id="273" name="Google Shape;27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500" y="1127725"/>
            <a:ext cx="43966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Ключевое слово yield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975" y="988375"/>
            <a:ext cx="40727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Практическая Часть</a:t>
            </a:r>
            <a:endParaRPr/>
          </a:p>
        </p:txBody>
      </p:sp>
      <p:sp>
        <p:nvSpPr>
          <p:cNvPr id="285" name="Google Shape;285;p51"/>
          <p:cNvSpPr/>
          <p:nvPr/>
        </p:nvSpPr>
        <p:spPr>
          <a:xfrm>
            <a:off x="3569375" y="2223100"/>
            <a:ext cx="1815900" cy="2464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6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Литература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48025" y="63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Начальный уровень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Mark Pilgrim. Dive into Python -</a:t>
            </a:r>
            <a:r>
              <a:rPr lang="ru" sz="1600">
                <a:uFill>
                  <a:noFill/>
                </a:uFill>
                <a:hlinkClick r:id="rId3"/>
              </a:rPr>
              <a:t> </a:t>
            </a:r>
            <a:r>
              <a:rPr lang="ru" sz="1600" u="sng">
                <a:hlinkClick r:id="rId4"/>
              </a:rPr>
              <a:t>http://www.diveintopython.net/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Марк Лутц. Изучаем Python, 4-е издание // Символ-Плюс 2011.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...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600"/>
              <a:t>Стандарт/Документация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PEP-8 -</a:t>
            </a:r>
            <a:r>
              <a:rPr lang="ru" sz="1600">
                <a:uFill>
                  <a:noFill/>
                </a:uFill>
                <a:hlinkClick r:id="rId5"/>
              </a:rPr>
              <a:t> </a:t>
            </a:r>
            <a:r>
              <a:rPr lang="ru" sz="1600" u="sng">
                <a:hlinkClick r:id="rId6"/>
              </a:rPr>
              <a:t>https://www.python.org/dev/peps/pep-0008/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 u="sng">
                <a:hlinkClick r:id="rId7"/>
              </a:rPr>
              <a:t>https://www.python.org/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https://github.com/python/cpython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600"/>
              <a:t>Экспертный уровень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Лучано Рамальо: Python. К вершинам мастерства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Mitchell L. Model. Bioinformatics Programming Using Python // O’Reilly 2010.</a:t>
            </a:r>
            <a:endParaRPr sz="1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2"/>
          <p:cNvSpPr txBox="1"/>
          <p:nvPr>
            <p:ph idx="1" type="body"/>
          </p:nvPr>
        </p:nvSpPr>
        <p:spPr>
          <a:xfrm>
            <a:off x="311700" y="462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AutoNum type="arabicPeriod"/>
            </a:pPr>
            <a:r>
              <a:rPr lang="ru" sz="1400">
                <a:solidFill>
                  <a:srgbClr val="24292F"/>
                </a:solidFill>
                <a:highlight>
                  <a:srgbClr val="FFFFFF"/>
                </a:highlight>
              </a:rPr>
              <a:t>Постройте список с повторяющимися значениями и создайте из него множество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AutoNum type="arabicPeriod"/>
            </a:pPr>
            <a:r>
              <a:rPr lang="ru" sz="1400">
                <a:solidFill>
                  <a:srgbClr val="24292F"/>
                </a:solidFill>
                <a:highlight>
                  <a:srgbClr val="FFFFFF"/>
                </a:highlight>
              </a:rPr>
              <a:t>Определите основные теоретико </a:t>
            </a:r>
            <a:r>
              <a:rPr lang="ru" sz="1400">
                <a:solidFill>
                  <a:srgbClr val="24292F"/>
                </a:solidFill>
                <a:highlight>
                  <a:srgbClr val="FFFFFF"/>
                </a:highlight>
              </a:rPr>
              <a:t>множественные</a:t>
            </a:r>
            <a:r>
              <a:rPr lang="ru" sz="1400">
                <a:solidFill>
                  <a:srgbClr val="24292F"/>
                </a:solidFill>
                <a:highlight>
                  <a:srgbClr val="FFFFFF"/>
                </a:highlight>
              </a:rPr>
              <a:t> операции, объединение, пересечение, разность двух множеств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AutoNum type="arabicPeriod"/>
            </a:pPr>
            <a:r>
              <a:rPr lang="ru" sz="1400">
                <a:solidFill>
                  <a:srgbClr val="24292F"/>
                </a:solidFill>
                <a:highlight>
                  <a:srgbClr val="FFFFFF"/>
                </a:highlight>
              </a:rPr>
              <a:t>Расширьте ваши функции для работы с бесконечно большим </a:t>
            </a:r>
            <a:r>
              <a:rPr lang="ru" sz="1400">
                <a:solidFill>
                  <a:srgbClr val="24292F"/>
                </a:solidFill>
                <a:highlight>
                  <a:srgbClr val="FFFFFF"/>
                </a:highlight>
              </a:rPr>
              <a:t>количеством</a:t>
            </a:r>
            <a:r>
              <a:rPr lang="ru" sz="1400">
                <a:solidFill>
                  <a:srgbClr val="24292F"/>
                </a:solidFill>
                <a:highlight>
                  <a:srgbClr val="FFFFFF"/>
                </a:highlight>
              </a:rPr>
              <a:t> множеств.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AutoNum type="arabicPeriod"/>
            </a:pPr>
            <a:r>
              <a:rPr lang="ru" sz="1400">
                <a:solidFill>
                  <a:srgbClr val="24292F"/>
                </a:solidFill>
                <a:highlight>
                  <a:srgbClr val="FFFFFF"/>
                </a:highlight>
              </a:rPr>
              <a:t>Как можно просто в этой строке 'rewlkdfsklgjdflkjglkdsfjgkldfsjgliiiiiiiiiierwtsj;kldfjg;lksdfjgl;ksdjfl;gj;lsdfjg;lk' - удалить все повторяющиеся </a:t>
            </a:r>
            <a:r>
              <a:rPr lang="ru" sz="1400">
                <a:solidFill>
                  <a:srgbClr val="24292F"/>
                </a:solidFill>
                <a:highlight>
                  <a:srgbClr val="FFFFFF"/>
                </a:highlight>
              </a:rPr>
              <a:t>элементы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AutoNum type="arabicPeriod"/>
            </a:pPr>
            <a:r>
              <a:rPr lang="ru" sz="1400">
                <a:solidFill>
                  <a:srgbClr val="24292F"/>
                </a:solidFill>
                <a:highlight>
                  <a:srgbClr val="FFFFFF"/>
                </a:highlight>
              </a:rPr>
              <a:t>Предположим вы вводите строку, используя стандартную функцию input() посчитайте и вывидете какое </a:t>
            </a:r>
            <a:r>
              <a:rPr lang="ru" sz="1400">
                <a:solidFill>
                  <a:srgbClr val="24292F"/>
                </a:solidFill>
                <a:highlight>
                  <a:srgbClr val="FFFFFF"/>
                </a:highlight>
              </a:rPr>
              <a:t>количество</a:t>
            </a:r>
            <a:r>
              <a:rPr lang="ru" sz="1400">
                <a:solidFill>
                  <a:srgbClr val="24292F"/>
                </a:solidFill>
                <a:highlight>
                  <a:srgbClr val="FFFFFF"/>
                </a:highlight>
              </a:rPr>
              <a:t> разных символов в этой строке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AutoNum type="arabicPeriod"/>
            </a:pPr>
            <a:r>
              <a:rPr lang="ru" sz="1400">
                <a:solidFill>
                  <a:srgbClr val="24292F"/>
                </a:solidFill>
                <a:highlight>
                  <a:srgbClr val="FFFFFF"/>
                </a:highlight>
              </a:rPr>
              <a:t>напишите функцию </a:t>
            </a:r>
            <a:r>
              <a:rPr lang="ru" sz="1200">
                <a:solidFill>
                  <a:srgbClr val="24292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concatenate(dict1, dict2)</a:t>
            </a:r>
            <a:r>
              <a:rPr lang="ru" sz="1400">
                <a:solidFill>
                  <a:srgbClr val="24292F"/>
                </a:solidFill>
                <a:highlight>
                  <a:srgbClr val="FFFFFF"/>
                </a:highlight>
              </a:rPr>
              <a:t>, которая объединяет два словаря и вовращает результат, выведете результат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AutoNum type="arabicPeriod"/>
            </a:pPr>
            <a:r>
              <a:rPr lang="ru" sz="1400">
                <a:solidFill>
                  <a:srgbClr val="24292F"/>
                </a:solidFill>
                <a:highlight>
                  <a:srgbClr val="FFFFFF"/>
                </a:highlight>
              </a:rPr>
              <a:t>Реализуйте программу </a:t>
            </a:r>
            <a:r>
              <a:rPr lang="ru" sz="1400">
                <a:solidFill>
                  <a:srgbClr val="24292F"/>
                </a:solidFill>
                <a:highlight>
                  <a:srgbClr val="FFFFFF"/>
                </a:highlight>
              </a:rPr>
              <a:t>заполняющую</a:t>
            </a:r>
            <a:r>
              <a:rPr lang="ru" sz="1400">
                <a:solidFill>
                  <a:srgbClr val="24292F"/>
                </a:solidFill>
                <a:highlight>
                  <a:srgbClr val="FFFFFF"/>
                </a:highlight>
              </a:rPr>
              <a:t> телефонный справочник. При этом заполнение справочника должно осуществляться из строки ввода, учтите, что у человека может быть несколько телефонов. Добавьте специализированную </a:t>
            </a:r>
            <a:r>
              <a:rPr lang="ru" sz="1400">
                <a:solidFill>
                  <a:srgbClr val="24292F"/>
                </a:solidFill>
                <a:highlight>
                  <a:srgbClr val="FFFFFF"/>
                </a:highlight>
              </a:rPr>
              <a:t>команду</a:t>
            </a:r>
            <a:r>
              <a:rPr lang="ru" sz="1400">
                <a:solidFill>
                  <a:srgbClr val="24292F"/>
                </a:solidFill>
                <a:highlight>
                  <a:srgbClr val="FFFFFF"/>
                </a:highlight>
              </a:rPr>
              <a:t>, с помощью которой можно выводить справочник на экран.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600"/>
              <a:buAutoNum type="arabicPeriod" startAt="8"/>
            </a:pPr>
            <a:r>
              <a:rPr lang="ru" sz="1600">
                <a:solidFill>
                  <a:srgbClr val="24292F"/>
                </a:solidFill>
                <a:highlight>
                  <a:srgbClr val="FFFFFF"/>
                </a:highlight>
              </a:rPr>
              <a:t>Создайте генератор числовых значений от 0 до 100. Передеберите все значения этого генератора в цикле</a:t>
            </a:r>
            <a:endParaRPr sz="16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600"/>
              <a:buAutoNum type="arabicPeriod" startAt="8"/>
            </a:pPr>
            <a:r>
              <a:rPr lang="ru" sz="1600">
                <a:solidFill>
                  <a:srgbClr val="24292F"/>
                </a:solidFill>
                <a:highlight>
                  <a:srgbClr val="FFFFFF"/>
                </a:highlight>
              </a:rPr>
              <a:t>Создайте генератор квадратов элементов предыдущего списка. Передеберите все значения этого генератора в цикле</a:t>
            </a:r>
            <a:endParaRPr sz="16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600"/>
              <a:buAutoNum type="arabicPeriod" startAt="8"/>
            </a:pPr>
            <a:r>
              <a:rPr lang="ru" sz="1600">
                <a:solidFill>
                  <a:srgbClr val="24292F"/>
                </a:solidFill>
                <a:highlight>
                  <a:srgbClr val="FFFFFF"/>
                </a:highlight>
              </a:rPr>
              <a:t>Создайте генератор, состоящий из четных элементов предыдущего списка. Передеберите все значения этого генератора в цикле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Версии Python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Python 2 вышел 2010 году последняя версия 2.7.16 - исправлялись только баги(ошибки) с января 2020 года поддержка прекращена.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Python 3 в появился в 2008, является актуальной версией языка. Текущая стабильная  версия 3.8.5 -&gt; в предрелиз 3.9, в разработке 3.10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Python 3  не гарантирует совместимости кода с Python 2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занятия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485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Общее </a:t>
            </a:r>
            <a:r>
              <a:rPr lang="ru"/>
              <a:t>представление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Hash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</a:t>
            </a:r>
            <a:r>
              <a:rPr lang="ru"/>
              <a:t>ловарь - Dict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definition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Множество -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Генераторы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Практика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Hash function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18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Неоднозначная функция принимающая на вход некоторые данные и возвращающая </a:t>
            </a:r>
            <a:r>
              <a:rPr lang="ru"/>
              <a:t>некоторое</a:t>
            </a:r>
            <a:r>
              <a:rPr lang="ru"/>
              <a:t> </a:t>
            </a:r>
            <a:r>
              <a:rPr lang="ru"/>
              <a:t>целое</a:t>
            </a:r>
            <a:r>
              <a:rPr lang="ru"/>
              <a:t> число ∈ [0, ..., N]. Хорошая хеш-функция должна </a:t>
            </a:r>
            <a:r>
              <a:rPr lang="ru"/>
              <a:t>удовлетворять</a:t>
            </a:r>
            <a:r>
              <a:rPr lang="ru"/>
              <a:t> двум свойствам: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быстрое вычисление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минимально </a:t>
            </a:r>
            <a:r>
              <a:rPr lang="ru"/>
              <a:t>количество</a:t>
            </a:r>
            <a:r>
              <a:rPr lang="ru"/>
              <a:t> коллизий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Hash function</a:t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125" y="1093200"/>
            <a:ext cx="498387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Hash function (коллизия)</a:t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225" y="1017725"/>
            <a:ext cx="554517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