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3604e20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3604e20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604e20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3604e20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f173de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f173de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3604e20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3604e20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f173de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f173de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f173de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f173de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f173de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f173de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f173de8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f173de8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f173de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f173de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f173de8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f173de8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9f173de8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9f173de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9f173de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9f173de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f173de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9f173de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f173de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f173de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f173d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f173d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f173de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f173de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3604e20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3604e20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u.wikipedia.org/wiki/%D0%92%D1%8B%D1%81%D0%BE%D0%BA%D0%BE%D1%83%D1%80%D0%BE%D0%B2%D0%BD%D0%B5%D0%B2%D1%8B%D0%B9_%D1%8F%D0%B7%D1%8B%D0%BA_%D0%BF%D1%80%D0%BE%D0%B3%D1%80%D0%B0%D0%BC%D0%BC%D0%B8%D1%80%D0%BE%D0%B2%D0%B0%D0%BD%D0%B8%D1%8F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khayrulin/python_course/blob/master/PYTHON_TASKS.md#%D1%86%D0%B8%D0%BA%D0%BB%D1%8B" TargetMode="External"/><Relationship Id="rId4" Type="http://schemas.openxmlformats.org/officeDocument/2006/relationships/hyperlink" Target="https://github.com/skhayrulin/python_course/blob/master/PYTHON_TASKS.md#%D1%83%D1%81%D0%BB%D0%BE%D0%B2%D0%BD%D1%8B%D0%B5-%D0%BE%D0%BF%D0%B5%D1%80%D0%B0%D1%82%D0%BE%D1%80%D1%8B" TargetMode="External"/><Relationship Id="rId5" Type="http://schemas.openxmlformats.org/officeDocument/2006/relationships/hyperlink" Target="https://github.com/skhayrulin/python_course/blob/master/PYTHON_TASKS.md#%D1%86%D0%B8%D0%BA%D0%BB%D1%8B--%D1%83%D1%81%D0%BB%D0%BE%D0%B2%D0%BD%D1%8B%D0%B5-%D0%BE%D0%BF%D0%B5%D1%80%D0%B0%D1%82%D0%BE%D1%80%D1%8B" TargetMode="External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Алгоритмы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425" y="1245599"/>
            <a:ext cx="3134475" cy="3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Свойства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6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Конечность описания</a:t>
            </a:r>
            <a:r>
              <a:rPr lang="ru" sz="1300">
                <a:solidFill>
                  <a:srgbClr val="666666"/>
                </a:solidFill>
              </a:rPr>
              <a:t> — любой алгоритм задается как набор инструкций конечных размеров, т. е. программа имеет конечную длину. 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Дискретность</a:t>
            </a:r>
            <a:r>
              <a:rPr lang="ru" sz="1300">
                <a:solidFill>
                  <a:srgbClr val="666666"/>
                </a:solidFill>
              </a:rPr>
              <a:t> — алгоритм выполняется по шагам, происходящим в дискретном времени. Шаги четко отделены друг от друга. В алгоритмах нельзя использовать аналоговые устройства и непрерывные методы.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Направленность</a:t>
            </a:r>
            <a:r>
              <a:rPr lang="ru" sz="1300">
                <a:solidFill>
                  <a:srgbClr val="666666"/>
                </a:solidFill>
              </a:rPr>
              <a:t> — у алгоритма есть входные и выходные данные. В алгоритме четко указывается, когда он останавливается, и что выдается на выходе после остановки. 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Массовость </a:t>
            </a:r>
            <a:r>
              <a:rPr lang="ru" sz="1300">
                <a:solidFill>
                  <a:srgbClr val="666666"/>
                </a:solidFill>
              </a:rPr>
              <a:t>— алгоритм применим к некоторому достаточно большому классу однотипных задач, т. е. входные данные выбираются из некоторого, как правило, бесконечного множества.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300">
                <a:solidFill>
                  <a:srgbClr val="666666"/>
                </a:solidFill>
              </a:rPr>
              <a:t>Детерминированность</a:t>
            </a:r>
            <a:r>
              <a:rPr lang="ru" sz="1300">
                <a:solidFill>
                  <a:srgbClr val="666666"/>
                </a:solidFill>
              </a:rPr>
              <a:t> (или конечная недетерминированность) — вычисления продвигаются вперед детерминировано, т. е. вычислитель однозначно представляет, какие инструкции необходимо выполнить в текущий момент. Нельзя использовать случайные числа или методы. Конечная недетерминированность означает, что иногда в процессе работы алгоритма возникает несколько вариантов для дальнейшего хода вычислений, но таких вариантов лишь конечное.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Алгоритм вычисления чисел Фибоначчи</a:t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3969300" y="1326575"/>
            <a:ext cx="48630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50">
                <a:solidFill>
                  <a:schemeClr val="dk1"/>
                </a:solidFill>
              </a:rPr>
              <a:t>F</a:t>
            </a:r>
            <a:r>
              <a:rPr lang="ru" sz="1500">
                <a:solidFill>
                  <a:schemeClr val="dk1"/>
                </a:solidFill>
              </a:rPr>
              <a:t>1 </a:t>
            </a:r>
            <a:r>
              <a:rPr lang="ru" sz="2250">
                <a:solidFill>
                  <a:schemeClr val="dk1"/>
                </a:solidFill>
              </a:rPr>
              <a:t>= 1, F</a:t>
            </a:r>
            <a:r>
              <a:rPr lang="ru" sz="1500">
                <a:solidFill>
                  <a:schemeClr val="dk1"/>
                </a:solidFill>
              </a:rPr>
              <a:t>2</a:t>
            </a:r>
            <a:r>
              <a:rPr lang="ru" sz="2250">
                <a:solidFill>
                  <a:schemeClr val="dk1"/>
                </a:solidFill>
              </a:rPr>
              <a:t>= 1, ... , F</a:t>
            </a:r>
            <a:r>
              <a:rPr lang="ru" sz="1500">
                <a:solidFill>
                  <a:schemeClr val="dk1"/>
                </a:solidFill>
              </a:rPr>
              <a:t>n </a:t>
            </a:r>
            <a:r>
              <a:rPr lang="ru" sz="2250">
                <a:solidFill>
                  <a:schemeClr val="dk1"/>
                </a:solidFill>
              </a:rPr>
              <a:t>= F</a:t>
            </a:r>
            <a:r>
              <a:rPr lang="ru" sz="1500">
                <a:solidFill>
                  <a:schemeClr val="dk1"/>
                </a:solidFill>
              </a:rPr>
              <a:t>n - 1</a:t>
            </a:r>
            <a:r>
              <a:rPr lang="ru" sz="2250">
                <a:solidFill>
                  <a:schemeClr val="dk1"/>
                </a:solidFill>
              </a:rPr>
              <a:t> + F</a:t>
            </a:r>
            <a:r>
              <a:rPr lang="ru" sz="1500">
                <a:solidFill>
                  <a:schemeClr val="dk1"/>
                </a:solidFill>
              </a:rPr>
              <a:t>n - 2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252300" y="1660225"/>
            <a:ext cx="565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function Fibo</a:t>
            </a:r>
            <a:r>
              <a:rPr lang="ru" sz="2000">
                <a:solidFill>
                  <a:srgbClr val="666666"/>
                </a:solidFill>
              </a:rPr>
              <a:t>(n)</a:t>
            </a:r>
            <a:endParaRPr sz="2000"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if</a:t>
            </a:r>
            <a:r>
              <a:rPr lang="ru" sz="2000">
                <a:solidFill>
                  <a:srgbClr val="666666"/>
                </a:solidFill>
              </a:rPr>
              <a:t> n = 1 </a:t>
            </a:r>
            <a:r>
              <a:rPr b="1" lang="ru" sz="2000">
                <a:solidFill>
                  <a:srgbClr val="666666"/>
                </a:solidFill>
              </a:rPr>
              <a:t>or</a:t>
            </a:r>
            <a:r>
              <a:rPr lang="ru" sz="2000">
                <a:solidFill>
                  <a:srgbClr val="666666"/>
                </a:solidFill>
              </a:rPr>
              <a:t> n = 2</a:t>
            </a:r>
            <a:endParaRPr sz="2000"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1</a:t>
            </a:r>
            <a:endParaRPr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endif</a:t>
            </a:r>
            <a:endParaRPr b="1"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Fibo(n - 1) + Fibo(n - 2)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endfunction</a:t>
            </a:r>
            <a:endParaRPr b="1"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Программные блоки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5" y="1105000"/>
            <a:ext cx="54197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175" y="2743375"/>
            <a:ext cx="3250125" cy="18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операторы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775" y="1017725"/>
            <a:ext cx="1624400" cy="39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Логические операторы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98" y="1647388"/>
            <a:ext cx="25527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операторы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3" y="1407450"/>
            <a:ext cx="47815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017725"/>
            <a:ext cx="45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Цикл</a:t>
            </a:r>
            <a:r>
              <a:rPr lang="ru" sz="1600">
                <a:solidFill>
                  <a:schemeClr val="dk1"/>
                </a:solidFill>
              </a:rPr>
              <a:t> — разновидность управляющей конструкции в</a:t>
            </a:r>
            <a:r>
              <a:rPr lang="ru" sz="16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600"/>
              <a:t>высокоуровневых языках программирования</a:t>
            </a:r>
            <a:r>
              <a:rPr lang="ru" sz="1600">
                <a:solidFill>
                  <a:schemeClr val="dk1"/>
                </a:solidFill>
              </a:rPr>
              <a:t>, предназначенная для организации многократного исполнения набора инструкций.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275" y="886100"/>
            <a:ext cx="1444925" cy="40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while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33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Синтаксис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while </a:t>
            </a:r>
            <a:r>
              <a:rPr lang="ru"/>
              <a:t>&lt;logiс_expression&gt;: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do_smth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550" y="2240100"/>
            <a:ext cx="2752500" cy="13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33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for</a:t>
            </a:r>
            <a:r>
              <a:rPr lang="ru"/>
              <a:t> &lt;var&gt; </a:t>
            </a:r>
            <a:r>
              <a:rPr b="1" lang="ru"/>
              <a:t>in</a:t>
            </a:r>
            <a:r>
              <a:rPr lang="ru"/>
              <a:t> &lt;collection&gt;: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	do_some_work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75" y="2184400"/>
            <a:ext cx="4342750" cy="17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254725" y="1144350"/>
            <a:ext cx="37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25" y="1731650"/>
            <a:ext cx="4415275" cy="11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254725" y="1144350"/>
            <a:ext cx="41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 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/>
              <a:t>else: </a:t>
            </a:r>
            <a:r>
              <a:rPr lang="ru"/>
              <a:t># если выражение не верно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do_other_work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75" y="1674675"/>
            <a:ext cx="43529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59375" y="1119925"/>
            <a:ext cx="36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if</a:t>
            </a:r>
            <a:r>
              <a:rPr lang="ru"/>
              <a:t> logic_expression: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elif </a:t>
            </a:r>
            <a:r>
              <a:rPr lang="ru"/>
              <a:t>other_logic_expression</a:t>
            </a:r>
            <a:r>
              <a:rPr b="1" lang="ru"/>
              <a:t>: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do_other_work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/>
              <a:t>else:</a:t>
            </a:r>
            <a:endParaRPr b="1"/>
          </a:p>
          <a:p>
            <a:pPr indent="45720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do_smth_else</a:t>
            </a:r>
            <a:endParaRPr b="1"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3118238"/>
            <a:ext cx="63817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Практическая Часть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311700" y="1982700"/>
            <a:ext cx="7635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этому заданию нужно приступать после </a:t>
            </a:r>
            <a:r>
              <a:rPr lang="ru"/>
              <a:t>выполнения</a:t>
            </a:r>
            <a:r>
              <a:rPr lang="ru"/>
              <a:t> заданий выше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Реализовать программу чат бот. Программа должна уметь общаться с пользователем реагировать на набор заданных фраз фраз: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96" name="Google Shape;196;p35"/>
          <p:cNvSpPr txBox="1"/>
          <p:nvPr/>
        </p:nvSpPr>
        <p:spPr>
          <a:xfrm>
            <a:off x="421350" y="1153325"/>
            <a:ext cx="41844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Циклы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Условные операторы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Циклы + Условные операторы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6750" y="2930700"/>
            <a:ext cx="3573502" cy="16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написать и запустить программу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Алгоритмы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Программные блоки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Логические операторы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Циклы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while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/>
              <a:t>for</a:t>
            </a:r>
            <a:r>
              <a:rPr lang="ru"/>
              <a:t> итерирование над </a:t>
            </a:r>
            <a:r>
              <a:rPr lang="ru"/>
              <a:t>объектами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Условные операторы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 … 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 … elif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написать и запустить программу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400"/>
            <a:ext cx="8839200" cy="49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25" y="2326616"/>
            <a:ext cx="56292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написать и запустить программу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38" y="1634050"/>
            <a:ext cx="5981925" cy="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666666"/>
                </a:solidFill>
              </a:rPr>
              <a:t>Алгори́тм</a:t>
            </a:r>
            <a:r>
              <a:rPr lang="ru" sz="1750">
                <a:solidFill>
                  <a:srgbClr val="666666"/>
                </a:solidFill>
              </a:rPr>
              <a:t> — набор инструкций, описывающих порядок действий исполнителя для достижения некоторого результата. Независимые инструкции могут выполняться в произвольном порядке, параллельно, если это позволяют используемые исполнители.</a:t>
            </a:r>
            <a:endParaRPr sz="175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50">
                <a:solidFill>
                  <a:srgbClr val="666666"/>
                </a:solidFill>
              </a:rPr>
              <a:t>(Википедия)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