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4e45b0e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4e45b0e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ad6ae418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ad6ae418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9cc3ccd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9cc3ccd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ad6ae41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ad6ae41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9cc3ccd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9cc3ccd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9cc3ccd6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9cc3ccd6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ad6ae41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ad6ae41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9cc3ccd6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9cc3ccd6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b450636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b450636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9cc3ccd6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9cc3ccd6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b450636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b450636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e45b0e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4e45b0e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ad6ae418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ad6ae418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061e574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061e574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ad6ae418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ad6ae418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9cc3ccd6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9cc3ccd6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9cc3ccd6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9cc3ccd6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9cc3ccd6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9cc3ccd6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9cc3ccd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9cc3ccd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9cc3ccd6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9cc3ccd6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ad6ae41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ad6ae41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ad6ae418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ad6ae418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4e45b0e5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4e45b0e5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061e574f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061e574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061e574f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061e574f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ad6ae418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ad6ae418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061e574f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061e574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061e574f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061e574f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ad6ae418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ad6ae418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ad6ae418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ad6ae418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ad6ae418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ad6ae418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ad6ae418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ad6ae418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061e574f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061e574f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4e45b0e5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4e45b0e5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b450636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b450636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b450636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b450636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9cc3ccd6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9cc3ccd6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4e45b0e5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4e45b0e5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9cc3ccd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9cc3ccd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9cc3ccd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9cc3ccd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ad6ae41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ad6ae41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ad6ae41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ad6ae41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python.org/3/tutorial/modules.html" TargetMode="External"/><Relationship Id="rId4" Type="http://schemas.openxmlformats.org/officeDocument/2006/relationships/image" Target="../media/image11.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python.org/3/library/functions.html#dir"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python.org/3/tutorial/modules.html#packages"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khairulin@g.nsu.ru" TargetMode="External"/><Relationship Id="rId4" Type="http://schemas.openxmlformats.org/officeDocument/2006/relationships/hyperlink" Target="mailto:s.khayrulin@gmail.com" TargetMode="External"/><Relationship Id="rId5" Type="http://schemas.openxmlformats.org/officeDocument/2006/relationships/hyperlink" Target="https://github.com/skhayrulin/python_course/blob/master/PYTHON_TASKS.md#%D0%9D%D0%B0%D1%87%D0%B0%D0%BB%D0%BE-%D1%80%D0%B0%D0%B1%D0%BE%D1%82%D1%8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cs.python.org/3/tutorial/inputoutput.html#reading-and-writing-file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tutorialspoint.com/python/file_seek.ht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diveintopython.net/" TargetMode="External"/><Relationship Id="rId4" Type="http://schemas.openxmlformats.org/officeDocument/2006/relationships/hyperlink" Target="http://www.diveintopython.net/" TargetMode="External"/><Relationship Id="rId5" Type="http://schemas.openxmlformats.org/officeDocument/2006/relationships/hyperlink" Target="https://www.python.org/dev/peps/pep-0008/" TargetMode="External"/><Relationship Id="rId6" Type="http://schemas.openxmlformats.org/officeDocument/2006/relationships/hyperlink" Target="https://www.python.org/dev/peps/pep-0008/" TargetMode="External"/><Relationship Id="rId7" Type="http://schemas.openxmlformats.org/officeDocument/2006/relationships/hyperlink" Target="https://www.python.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Лекция 8</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Язык программирования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Модуль</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Модуль - неделимую сущность объединяющий в себе некоторый набор переменных, функций, классов…</a:t>
            </a:r>
            <a:endParaRPr/>
          </a:p>
          <a:p>
            <a:pPr indent="0" lvl="0" marL="0" rtl="0" algn="l">
              <a:spcBef>
                <a:spcPts val="1600"/>
              </a:spcBef>
              <a:spcAft>
                <a:spcPts val="1600"/>
              </a:spcAft>
              <a:buNone/>
            </a:pPr>
            <a:r>
              <a:rPr lang="ru"/>
              <a:t>Если говорить более неформально, то модуль - это файл с расширением </a:t>
            </a:r>
            <a:r>
              <a:rPr b="1" lang="ru"/>
              <a:t>.py</a:t>
            </a:r>
            <a:r>
              <a:rPr lang="ru"/>
              <a:t>. В модуле определяется некоторая часть логики </a:t>
            </a:r>
            <a:r>
              <a:rPr lang="ru"/>
              <a:t>характерная</a:t>
            </a:r>
            <a:r>
              <a:rPr lang="ru"/>
              <a:t> только для этого модуля, это не строгое требование, </a:t>
            </a:r>
            <a:r>
              <a:rPr b="1" lang="ru"/>
              <a:t>НО</a:t>
            </a:r>
            <a:r>
              <a:rPr lang="ru"/>
              <a:t> было бы очень </a:t>
            </a:r>
            <a:r>
              <a:rPr lang="ru"/>
              <a:t>здорово</a:t>
            </a:r>
            <a:r>
              <a:rPr lang="ru"/>
              <a:t> если бы вы придерживались этого правила.</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Модуль (глобальная переменная __name__)</a:t>
            </a:r>
            <a:endParaRPr/>
          </a:p>
        </p:txBody>
      </p:sp>
      <p:sp>
        <p:nvSpPr>
          <p:cNvPr id="114" name="Google Shape;114;p23"/>
          <p:cNvSpPr txBox="1"/>
          <p:nvPr>
            <p:ph idx="1" type="body"/>
          </p:nvPr>
        </p:nvSpPr>
        <p:spPr>
          <a:xfrm>
            <a:off x="311700" y="1152475"/>
            <a:ext cx="8520600" cy="175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ru" sz="1400">
                <a:solidFill>
                  <a:srgbClr val="222222"/>
                </a:solidFill>
                <a:highlight>
                  <a:srgbClr val="FFFFFF"/>
                </a:highlight>
              </a:rPr>
              <a:t>A module is a file containing Python definitions and statements. </a:t>
            </a:r>
            <a:r>
              <a:rPr i="1" lang="ru" sz="1400">
                <a:solidFill>
                  <a:srgbClr val="222222"/>
                </a:solidFill>
                <a:highlight>
                  <a:srgbClr val="FFFF00"/>
                </a:highlight>
              </a:rPr>
              <a:t>The file name is the module name with the suffix </a:t>
            </a:r>
            <a:r>
              <a:rPr i="1" lang="ru" sz="1350">
                <a:solidFill>
                  <a:srgbClr val="222222"/>
                </a:solidFill>
                <a:highlight>
                  <a:srgbClr val="FFFF00"/>
                </a:highlight>
              </a:rPr>
              <a:t>.py</a:t>
            </a:r>
            <a:r>
              <a:rPr i="1" lang="ru" sz="1400">
                <a:solidFill>
                  <a:srgbClr val="222222"/>
                </a:solidFill>
                <a:highlight>
                  <a:srgbClr val="FFFF00"/>
                </a:highlight>
              </a:rPr>
              <a:t> appended.</a:t>
            </a:r>
            <a:r>
              <a:rPr i="1" lang="ru" sz="1400">
                <a:solidFill>
                  <a:srgbClr val="222222"/>
                </a:solidFill>
                <a:highlight>
                  <a:srgbClr val="FFFFFF"/>
                </a:highlight>
              </a:rPr>
              <a:t> </a:t>
            </a:r>
            <a:r>
              <a:rPr i="1" lang="ru" sz="1400">
                <a:solidFill>
                  <a:srgbClr val="222222"/>
                </a:solidFill>
                <a:highlight>
                  <a:srgbClr val="6AA84F"/>
                </a:highlight>
              </a:rPr>
              <a:t>Within a module, the module’s name (as a string) is available as the value of the global variable </a:t>
            </a:r>
            <a:r>
              <a:rPr i="1" lang="ru" sz="1350">
                <a:solidFill>
                  <a:srgbClr val="222222"/>
                </a:solidFill>
                <a:highlight>
                  <a:srgbClr val="6AA84F"/>
                </a:highlight>
              </a:rPr>
              <a:t>__name__</a:t>
            </a:r>
            <a:r>
              <a:rPr i="1" lang="ru" sz="1400">
                <a:solidFill>
                  <a:srgbClr val="222222"/>
                </a:solidFill>
                <a:highlight>
                  <a:srgbClr val="6AA84F"/>
                </a:highlight>
              </a:rPr>
              <a:t>.</a:t>
            </a:r>
            <a:r>
              <a:rPr i="1" lang="ru" sz="1400">
                <a:solidFill>
                  <a:srgbClr val="222222"/>
                </a:solidFill>
                <a:highlight>
                  <a:srgbClr val="FFFFFF"/>
                </a:highlight>
              </a:rPr>
              <a:t> (</a:t>
            </a:r>
            <a:r>
              <a:rPr i="1" lang="ru" sz="1400" u="sng">
                <a:solidFill>
                  <a:schemeClr val="hlink"/>
                </a:solidFill>
                <a:highlight>
                  <a:srgbClr val="FFFFFF"/>
                </a:highlight>
                <a:hlinkClick r:id="rId3"/>
              </a:rPr>
              <a:t>https://docs.python.org/3/tutorial/modules.html</a:t>
            </a:r>
            <a:r>
              <a:rPr i="1" lang="ru" sz="1400">
                <a:solidFill>
                  <a:srgbClr val="222222"/>
                </a:solidFill>
                <a:highlight>
                  <a:srgbClr val="FFFFFF"/>
                </a:highlight>
              </a:rPr>
              <a:t>)</a:t>
            </a:r>
            <a:endParaRPr sz="1400">
              <a:solidFill>
                <a:srgbClr val="222222"/>
              </a:solidFill>
              <a:highlight>
                <a:srgbClr val="FFFFFF"/>
              </a:highlight>
            </a:endParaRPr>
          </a:p>
        </p:txBody>
      </p:sp>
      <p:pic>
        <p:nvPicPr>
          <p:cNvPr id="115" name="Google Shape;115;p23"/>
          <p:cNvPicPr preferRelativeResize="0"/>
          <p:nvPr/>
        </p:nvPicPr>
        <p:blipFill>
          <a:blip r:embed="rId4">
            <a:alphaModFix/>
          </a:blip>
          <a:stretch>
            <a:fillRect/>
          </a:stretch>
        </p:blipFill>
        <p:spPr>
          <a:xfrm>
            <a:off x="556388" y="3102050"/>
            <a:ext cx="1381125" cy="1219200"/>
          </a:xfrm>
          <a:prstGeom prst="rect">
            <a:avLst/>
          </a:prstGeom>
          <a:noFill/>
          <a:ln>
            <a:noFill/>
          </a:ln>
        </p:spPr>
      </p:pic>
      <p:pic>
        <p:nvPicPr>
          <p:cNvPr id="116" name="Google Shape;116;p23"/>
          <p:cNvPicPr preferRelativeResize="0"/>
          <p:nvPr/>
        </p:nvPicPr>
        <p:blipFill>
          <a:blip r:embed="rId5">
            <a:alphaModFix/>
          </a:blip>
          <a:stretch>
            <a:fillRect/>
          </a:stretch>
        </p:blipFill>
        <p:spPr>
          <a:xfrm>
            <a:off x="3743838" y="2911075"/>
            <a:ext cx="4873362" cy="192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Функция dir</a:t>
            </a:r>
            <a:endParaRPr/>
          </a:p>
        </p:txBody>
      </p:sp>
      <p:sp>
        <p:nvSpPr>
          <p:cNvPr id="122" name="Google Shape;122;p24"/>
          <p:cNvSpPr txBox="1"/>
          <p:nvPr>
            <p:ph idx="1" type="body"/>
          </p:nvPr>
        </p:nvSpPr>
        <p:spPr>
          <a:xfrm>
            <a:off x="311700" y="1152475"/>
            <a:ext cx="8520600" cy="138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u="sng">
                <a:solidFill>
                  <a:schemeClr val="hlink"/>
                </a:solidFill>
                <a:hlinkClick r:id="rId3"/>
              </a:rPr>
              <a:t>dir([objects])</a:t>
            </a:r>
            <a:r>
              <a:rPr lang="ru"/>
              <a:t> - встроенная функция, </a:t>
            </a:r>
            <a:r>
              <a:rPr lang="ru"/>
              <a:t>которая</a:t>
            </a:r>
            <a:r>
              <a:rPr lang="ru"/>
              <a:t> позволяет узнать все доступные внутри  объекта (в том числе и в модуле) функции, классы, атрибуты, методы и так далее… Если в качестве аргумента передать </a:t>
            </a:r>
            <a:r>
              <a:rPr lang="ru"/>
              <a:t>объект, то функция выводит список всех доступных подсущностей объектов</a:t>
            </a:r>
            <a:endParaRPr/>
          </a:p>
        </p:txBody>
      </p:sp>
      <p:pic>
        <p:nvPicPr>
          <p:cNvPr id="123" name="Google Shape;123;p24"/>
          <p:cNvPicPr preferRelativeResize="0"/>
          <p:nvPr/>
        </p:nvPicPr>
        <p:blipFill>
          <a:blip r:embed="rId4">
            <a:alphaModFix/>
          </a:blip>
          <a:stretch>
            <a:fillRect/>
          </a:stretch>
        </p:blipFill>
        <p:spPr>
          <a:xfrm>
            <a:off x="1516625" y="2622700"/>
            <a:ext cx="6408120" cy="230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Пакеты</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Множество всех модулей в пределах одной папки называется пакетом</a:t>
            </a:r>
            <a:endParaRPr/>
          </a:p>
          <a:p>
            <a:pPr indent="0" lvl="0" marL="0" rtl="0" algn="just">
              <a:lnSpc>
                <a:spcPct val="100000"/>
              </a:lnSpc>
              <a:spcBef>
                <a:spcPts val="1600"/>
              </a:spcBef>
              <a:spcAft>
                <a:spcPts val="0"/>
              </a:spcAft>
              <a:buClr>
                <a:schemeClr val="dk1"/>
              </a:buClr>
              <a:buSzPts val="1100"/>
              <a:buFont typeface="Arial"/>
              <a:buNone/>
            </a:pPr>
            <a:r>
              <a:rPr lang="ru" sz="1400">
                <a:solidFill>
                  <a:srgbClr val="222222"/>
                </a:solidFill>
                <a:highlight>
                  <a:srgbClr val="FFFFFF"/>
                </a:highlight>
              </a:rPr>
              <a:t>Packages are a way of structuring Python’s module namespace by using “dotted module names”. For example, the module name </a:t>
            </a:r>
            <a:r>
              <a:rPr lang="ru" sz="1400">
                <a:solidFill>
                  <a:srgbClr val="222222"/>
                </a:solidFill>
                <a:highlight>
                  <a:srgbClr val="FFFFFF"/>
                </a:highlight>
                <a:latin typeface="Courier New"/>
                <a:ea typeface="Courier New"/>
                <a:cs typeface="Courier New"/>
                <a:sym typeface="Courier New"/>
              </a:rPr>
              <a:t>A.B</a:t>
            </a:r>
            <a:r>
              <a:rPr lang="ru" sz="1400">
                <a:solidFill>
                  <a:srgbClr val="222222"/>
                </a:solidFill>
                <a:highlight>
                  <a:srgbClr val="FFFFFF"/>
                </a:highlight>
              </a:rPr>
              <a:t> designates a submodule named </a:t>
            </a:r>
            <a:r>
              <a:rPr lang="ru" sz="1400">
                <a:solidFill>
                  <a:srgbClr val="222222"/>
                </a:solidFill>
                <a:highlight>
                  <a:srgbClr val="ECF0F3"/>
                </a:highlight>
                <a:latin typeface="Courier New"/>
                <a:ea typeface="Courier New"/>
                <a:cs typeface="Courier New"/>
                <a:sym typeface="Courier New"/>
              </a:rPr>
              <a:t>B</a:t>
            </a:r>
            <a:r>
              <a:rPr lang="ru" sz="1400">
                <a:solidFill>
                  <a:srgbClr val="222222"/>
                </a:solidFill>
                <a:highlight>
                  <a:srgbClr val="FFFFFF"/>
                </a:highlight>
              </a:rPr>
              <a:t> in a package named </a:t>
            </a:r>
            <a:r>
              <a:rPr lang="ru" sz="1400">
                <a:solidFill>
                  <a:srgbClr val="222222"/>
                </a:solidFill>
                <a:highlight>
                  <a:srgbClr val="ECF0F3"/>
                </a:highlight>
                <a:latin typeface="Courier New"/>
                <a:ea typeface="Courier New"/>
                <a:cs typeface="Courier New"/>
                <a:sym typeface="Courier New"/>
              </a:rPr>
              <a:t>A</a:t>
            </a:r>
            <a:r>
              <a:rPr lang="ru" sz="1400">
                <a:solidFill>
                  <a:srgbClr val="222222"/>
                </a:solidFill>
                <a:highlight>
                  <a:srgbClr val="FFFFFF"/>
                </a:highlight>
              </a:rPr>
              <a:t>. Just like the use of modules saves the authors of different modules from having to worry about each other’s global variable names, the use of dotted module names saves the authors of multi-module packages like NumPy or Pillow from having to worry about each other’s module names. (</a:t>
            </a:r>
            <a:r>
              <a:rPr lang="ru" sz="1400" u="sng">
                <a:solidFill>
                  <a:schemeClr val="hlink"/>
                </a:solidFill>
                <a:highlight>
                  <a:srgbClr val="FFFFFF"/>
                </a:highlight>
                <a:hlinkClick r:id="rId3"/>
              </a:rPr>
              <a:t>https://docs.python.org/3/tutorial/modules.html#packages</a:t>
            </a:r>
            <a:r>
              <a:rPr lang="ru" sz="1400">
                <a:solidFill>
                  <a:srgbClr val="222222"/>
                </a:solidFill>
                <a:highlight>
                  <a:srgbClr val="FFFFFF"/>
                </a:highlight>
              </a:rPr>
              <a:t>)</a:t>
            </a:r>
            <a:endParaRPr sz="1400">
              <a:solidFill>
                <a:srgbClr val="222222"/>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pic>
        <p:nvPicPr>
          <p:cNvPr id="130" name="Google Shape;130;p25"/>
          <p:cNvPicPr preferRelativeResize="0"/>
          <p:nvPr/>
        </p:nvPicPr>
        <p:blipFill>
          <a:blip r:embed="rId4">
            <a:alphaModFix/>
          </a:blip>
          <a:stretch>
            <a:fillRect/>
          </a:stretch>
        </p:blipFill>
        <p:spPr>
          <a:xfrm>
            <a:off x="3530425" y="3439575"/>
            <a:ext cx="1695450" cy="857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Пакеты (__init__.py)</a:t>
            </a:r>
            <a:endParaRPr/>
          </a:p>
        </p:txBody>
      </p:sp>
      <p:pic>
        <p:nvPicPr>
          <p:cNvPr id="136" name="Google Shape;136;p26"/>
          <p:cNvPicPr preferRelativeResize="0"/>
          <p:nvPr/>
        </p:nvPicPr>
        <p:blipFill>
          <a:blip r:embed="rId3">
            <a:alphaModFix/>
          </a:blip>
          <a:stretch>
            <a:fillRect/>
          </a:stretch>
        </p:blipFill>
        <p:spPr>
          <a:xfrm>
            <a:off x="1265649" y="1359750"/>
            <a:ext cx="6065125" cy="345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Файл __init__.py</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Для того чтобы дать понять интерпретатору, что папка является пакетом, нужно добавить в папку файл __init__.py . Обычно этот файл не содержит никакой бизнес логики приложения и является пустым.</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Зависимости: import</a:t>
            </a:r>
            <a:endParaRPr/>
          </a:p>
        </p:txBody>
      </p:sp>
      <p:sp>
        <p:nvSpPr>
          <p:cNvPr id="148" name="Google Shape;148;p28"/>
          <p:cNvSpPr txBox="1"/>
          <p:nvPr>
            <p:ph idx="1" type="body"/>
          </p:nvPr>
        </p:nvSpPr>
        <p:spPr>
          <a:xfrm>
            <a:off x="311700" y="1152475"/>
            <a:ext cx="8520600" cy="23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Для того чтобы воспользоваться функциями </a:t>
            </a:r>
            <a:r>
              <a:rPr lang="ru"/>
              <a:t>определенными в некотором пакете</a:t>
            </a:r>
            <a:r>
              <a:rPr lang="ru"/>
              <a:t> можно </a:t>
            </a:r>
            <a:r>
              <a:rPr lang="ru"/>
              <a:t>импортировать</a:t>
            </a:r>
            <a:r>
              <a:rPr lang="ru"/>
              <a:t> их в модуль где вы собираетесь их использовать.</a:t>
            </a:r>
            <a:endParaRPr/>
          </a:p>
          <a:p>
            <a:pPr indent="0" lvl="0" marL="0" rtl="0" algn="l">
              <a:spcBef>
                <a:spcPts val="1600"/>
              </a:spcBef>
              <a:spcAft>
                <a:spcPts val="0"/>
              </a:spcAft>
              <a:buClr>
                <a:schemeClr val="dk1"/>
              </a:buClr>
              <a:buSzPts val="1100"/>
              <a:buFont typeface="Arial"/>
              <a:buNone/>
            </a:pPr>
            <a:r>
              <a:rPr lang="ru"/>
              <a:t>После импортирования модуля или пакета. У вас появляется возможность пользоваться всеми объектам предтавленными в модуле. Доступ предоставляется через операто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Зависимости: import</a:t>
            </a:r>
            <a:endParaRPr/>
          </a:p>
        </p:txBody>
      </p:sp>
      <p:pic>
        <p:nvPicPr>
          <p:cNvPr id="154" name="Google Shape;154;p29"/>
          <p:cNvPicPr preferRelativeResize="0"/>
          <p:nvPr/>
        </p:nvPicPr>
        <p:blipFill>
          <a:blip r:embed="rId3">
            <a:alphaModFix/>
          </a:blip>
          <a:stretch>
            <a:fillRect/>
          </a:stretch>
        </p:blipFill>
        <p:spPr>
          <a:xfrm>
            <a:off x="303150" y="2318975"/>
            <a:ext cx="1323975" cy="1047750"/>
          </a:xfrm>
          <a:prstGeom prst="rect">
            <a:avLst/>
          </a:prstGeom>
          <a:noFill/>
          <a:ln>
            <a:noFill/>
          </a:ln>
        </p:spPr>
      </p:pic>
      <p:pic>
        <p:nvPicPr>
          <p:cNvPr id="155" name="Google Shape;155;p29"/>
          <p:cNvPicPr preferRelativeResize="0"/>
          <p:nvPr/>
        </p:nvPicPr>
        <p:blipFill>
          <a:blip r:embed="rId4">
            <a:alphaModFix/>
          </a:blip>
          <a:stretch>
            <a:fillRect/>
          </a:stretch>
        </p:blipFill>
        <p:spPr>
          <a:xfrm>
            <a:off x="1737100" y="1761300"/>
            <a:ext cx="3577800" cy="2137625"/>
          </a:xfrm>
          <a:prstGeom prst="rect">
            <a:avLst/>
          </a:prstGeom>
          <a:noFill/>
          <a:ln>
            <a:noFill/>
          </a:ln>
        </p:spPr>
      </p:pic>
      <p:pic>
        <p:nvPicPr>
          <p:cNvPr id="156" name="Google Shape;156;p29"/>
          <p:cNvPicPr preferRelativeResize="0"/>
          <p:nvPr/>
        </p:nvPicPr>
        <p:blipFill>
          <a:blip r:embed="rId5">
            <a:alphaModFix/>
          </a:blip>
          <a:stretch>
            <a:fillRect/>
          </a:stretch>
        </p:blipFill>
        <p:spPr>
          <a:xfrm>
            <a:off x="5649050" y="1597700"/>
            <a:ext cx="3191785" cy="2551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Зависимости: from … import ...</a:t>
            </a:r>
            <a:endParaRPr/>
          </a:p>
        </p:txBody>
      </p:sp>
      <p:sp>
        <p:nvSpPr>
          <p:cNvPr id="162" name="Google Shape;162;p30"/>
          <p:cNvSpPr txBox="1"/>
          <p:nvPr/>
        </p:nvSpPr>
        <p:spPr>
          <a:xfrm>
            <a:off x="311700" y="1100600"/>
            <a:ext cx="8366400" cy="22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700">
                <a:solidFill>
                  <a:srgbClr val="666666"/>
                </a:solidFill>
              </a:rPr>
              <a:t>Запись импорта from package_name....module_name import functions, class, var,....</a:t>
            </a:r>
            <a:endParaRPr sz="1700">
              <a:solidFill>
                <a:srgbClr val="666666"/>
              </a:solidFill>
            </a:endParaRPr>
          </a:p>
          <a:p>
            <a:pPr indent="0" lvl="0" marL="0" rtl="0" algn="l">
              <a:spcBef>
                <a:spcPts val="0"/>
              </a:spcBef>
              <a:spcAft>
                <a:spcPts val="0"/>
              </a:spcAft>
              <a:buNone/>
            </a:pPr>
            <a:r>
              <a:rPr lang="ru" sz="1700">
                <a:solidFill>
                  <a:srgbClr val="666666"/>
                </a:solidFill>
              </a:rPr>
              <a:t>Эта запись импортирует непосредственные функции, классы, модули и так далее ⇒ у вас отпадает необходимость </a:t>
            </a:r>
            <a:r>
              <a:rPr lang="ru" sz="1700">
                <a:solidFill>
                  <a:srgbClr val="666666"/>
                </a:solidFill>
              </a:rPr>
              <a:t>обращаться</a:t>
            </a:r>
            <a:r>
              <a:rPr lang="ru" sz="1700">
                <a:solidFill>
                  <a:srgbClr val="666666"/>
                </a:solidFill>
              </a:rPr>
              <a:t> к </a:t>
            </a:r>
            <a:r>
              <a:rPr lang="ru" sz="1700">
                <a:solidFill>
                  <a:srgbClr val="666666"/>
                </a:solidFill>
              </a:rPr>
              <a:t>импортируемой</a:t>
            </a:r>
            <a:r>
              <a:rPr lang="ru" sz="1700">
                <a:solidFill>
                  <a:srgbClr val="666666"/>
                </a:solidFill>
              </a:rPr>
              <a:t> сущности через операцию “.” . Обратите </a:t>
            </a:r>
            <a:r>
              <a:rPr lang="ru" sz="1700">
                <a:solidFill>
                  <a:srgbClr val="666666"/>
                </a:solidFill>
              </a:rPr>
              <a:t>внимание</a:t>
            </a:r>
            <a:r>
              <a:rPr lang="ru" sz="1700">
                <a:solidFill>
                  <a:srgbClr val="666666"/>
                </a:solidFill>
              </a:rPr>
              <a:t>, что в таком случае у вас могут </a:t>
            </a:r>
            <a:r>
              <a:rPr lang="ru" sz="1700">
                <a:solidFill>
                  <a:srgbClr val="666666"/>
                </a:solidFill>
              </a:rPr>
              <a:t>появиться</a:t>
            </a:r>
            <a:r>
              <a:rPr lang="ru" sz="1700">
                <a:solidFill>
                  <a:srgbClr val="666666"/>
                </a:solidFill>
              </a:rPr>
              <a:t> коллизии - </a:t>
            </a:r>
            <a:r>
              <a:rPr lang="ru" sz="1700">
                <a:solidFill>
                  <a:srgbClr val="666666"/>
                </a:solidFill>
              </a:rPr>
              <a:t>ситуации</a:t>
            </a:r>
            <a:r>
              <a:rPr lang="ru" sz="1700">
                <a:solidFill>
                  <a:srgbClr val="666666"/>
                </a:solidFill>
              </a:rPr>
              <a:t>, когда в двух разных пакетах, </a:t>
            </a:r>
            <a:r>
              <a:rPr lang="ru" sz="1700">
                <a:solidFill>
                  <a:srgbClr val="666666"/>
                </a:solidFill>
              </a:rPr>
              <a:t>определяются</a:t>
            </a:r>
            <a:r>
              <a:rPr lang="ru" sz="1700">
                <a:solidFill>
                  <a:srgbClr val="666666"/>
                </a:solidFill>
              </a:rPr>
              <a:t> сущности с одинаковым названием, например функции</a:t>
            </a:r>
            <a:endParaRPr sz="1700">
              <a:solidFill>
                <a:srgbClr val="666666"/>
              </a:solidFill>
            </a:endParaRPr>
          </a:p>
          <a:p>
            <a:pPr indent="0" lvl="0" marL="0" rtl="0" algn="l">
              <a:spcBef>
                <a:spcPts val="0"/>
              </a:spcBef>
              <a:spcAft>
                <a:spcPts val="0"/>
              </a:spcAft>
              <a:buNone/>
            </a:pPr>
            <a:r>
              <a:t/>
            </a:r>
            <a:endParaRPr sz="1700">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Зависимости: from … import ...</a:t>
            </a:r>
            <a:endParaRPr/>
          </a:p>
        </p:txBody>
      </p:sp>
      <p:pic>
        <p:nvPicPr>
          <p:cNvPr id="168" name="Google Shape;168;p31"/>
          <p:cNvPicPr preferRelativeResize="0"/>
          <p:nvPr/>
        </p:nvPicPr>
        <p:blipFill>
          <a:blip r:embed="rId3">
            <a:alphaModFix/>
          </a:blip>
          <a:stretch>
            <a:fillRect/>
          </a:stretch>
        </p:blipFill>
        <p:spPr>
          <a:xfrm>
            <a:off x="406538" y="1496825"/>
            <a:ext cx="3380329" cy="3036275"/>
          </a:xfrm>
          <a:prstGeom prst="rect">
            <a:avLst/>
          </a:prstGeom>
          <a:noFill/>
          <a:ln>
            <a:noFill/>
          </a:ln>
        </p:spPr>
      </p:pic>
      <p:pic>
        <p:nvPicPr>
          <p:cNvPr id="169" name="Google Shape;169;p31"/>
          <p:cNvPicPr preferRelativeResize="0"/>
          <p:nvPr/>
        </p:nvPicPr>
        <p:blipFill>
          <a:blip r:embed="rId4">
            <a:alphaModFix/>
          </a:blip>
          <a:stretch>
            <a:fillRect/>
          </a:stretch>
        </p:blipFill>
        <p:spPr>
          <a:xfrm>
            <a:off x="4520891" y="1496825"/>
            <a:ext cx="4216574" cy="303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Хайрулин Сергей Сергеевич</a:t>
            </a:r>
            <a:endParaRPr/>
          </a:p>
          <a:p>
            <a:pPr indent="0" lvl="0" marL="0" rtl="0" algn="l">
              <a:spcBef>
                <a:spcPts val="1600"/>
              </a:spcBef>
              <a:spcAft>
                <a:spcPts val="0"/>
              </a:spcAft>
              <a:buNone/>
            </a:pPr>
            <a:r>
              <a:rPr lang="ru"/>
              <a:t>email: </a:t>
            </a:r>
            <a:r>
              <a:rPr lang="ru" u="sng">
                <a:solidFill>
                  <a:schemeClr val="hlink"/>
                </a:solidFill>
                <a:hlinkClick r:id="rId3"/>
              </a:rPr>
              <a:t>s.khairulin@g.nsu.ru</a:t>
            </a:r>
            <a:r>
              <a:rPr lang="ru"/>
              <a:t>, </a:t>
            </a:r>
            <a:r>
              <a:rPr lang="ru" u="sng">
                <a:solidFill>
                  <a:schemeClr val="hlink"/>
                </a:solidFill>
                <a:hlinkClick r:id="rId4"/>
              </a:rPr>
              <a:t>s.khayrulin@gmail.com</a:t>
            </a:r>
            <a:endParaRPr/>
          </a:p>
          <a:p>
            <a:pPr indent="0" lvl="0" marL="0" rtl="0" algn="l">
              <a:spcBef>
                <a:spcPts val="1600"/>
              </a:spcBef>
              <a:spcAft>
                <a:spcPts val="1600"/>
              </a:spcAft>
              <a:buNone/>
            </a:pPr>
            <a:r>
              <a:rPr lang="ru"/>
              <a:t>Ссылка на </a:t>
            </a:r>
            <a:r>
              <a:rPr lang="ru" u="sng">
                <a:solidFill>
                  <a:schemeClr val="hlink"/>
                </a:solidFill>
                <a:hlinkClick r:id="rId5"/>
              </a:rPr>
              <a:t>материалы</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Г</a:t>
            </a:r>
            <a:r>
              <a:rPr lang="ru"/>
              <a:t>лобальная переменная</a:t>
            </a:r>
            <a:r>
              <a:rPr lang="ru"/>
              <a:t> __all__</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__all__ -  встроенная глобальная переменная (относительно модуля), которая позволяет ограничивать список сущностей </a:t>
            </a:r>
            <a:r>
              <a:rPr lang="ru"/>
              <a:t>экспортируемых</a:t>
            </a:r>
            <a:r>
              <a:rPr lang="ru"/>
              <a:t> с помощью конструкции </a:t>
            </a:r>
            <a:endParaRPr/>
          </a:p>
          <a:p>
            <a:pPr indent="0" lvl="0" marL="0" rtl="0" algn="ctr">
              <a:spcBef>
                <a:spcPts val="1600"/>
              </a:spcBef>
              <a:spcAft>
                <a:spcPts val="0"/>
              </a:spcAft>
              <a:buNone/>
            </a:pPr>
            <a:r>
              <a:rPr lang="ru"/>
              <a:t>from package_name import *</a:t>
            </a:r>
            <a:endParaRPr/>
          </a:p>
          <a:p>
            <a:pPr indent="0" lvl="0" marL="0" rtl="0" algn="l">
              <a:spcBef>
                <a:spcPts val="1600"/>
              </a:spcBef>
              <a:spcAft>
                <a:spcPts val="1600"/>
              </a:spcAft>
              <a:buNone/>
            </a:pPr>
            <a:r>
              <a:rPr lang="ru"/>
              <a:t>Что дословно означает импортировать все что есть в модуле </a:t>
            </a:r>
            <a:r>
              <a:rPr lang="ru"/>
              <a:t>package_name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113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Поиск зависимостей</a:t>
            </a:r>
            <a:endParaRPr/>
          </a:p>
        </p:txBody>
      </p:sp>
      <p:sp>
        <p:nvSpPr>
          <p:cNvPr id="181" name="Google Shape;181;p33"/>
          <p:cNvSpPr txBox="1"/>
          <p:nvPr>
            <p:ph idx="1" type="body"/>
          </p:nvPr>
        </p:nvSpPr>
        <p:spPr>
          <a:xfrm>
            <a:off x="311700" y="63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 запуске программы Python начинает </a:t>
            </a:r>
            <a:r>
              <a:rPr lang="ru"/>
              <a:t>интерпретировать код сверху вниз (это вы уже знаете). И соответственно </a:t>
            </a:r>
            <a:r>
              <a:rPr lang="ru"/>
              <a:t> чем раньше вы проипортируете те зависимости, которые вам нужны, тем раньше они попадут в контекст программы и, соотвенно, вы сможете ими </a:t>
            </a:r>
            <a:r>
              <a:rPr lang="ru"/>
              <a:t>пользоваться. После объявления import * → интерпретатор ищет модуль обход начинается </a:t>
            </a:r>
            <a:endParaRPr/>
          </a:p>
          <a:p>
            <a:pPr indent="-342900" lvl="0" marL="457200" rtl="0" algn="l">
              <a:spcBef>
                <a:spcPts val="1600"/>
              </a:spcBef>
              <a:spcAft>
                <a:spcPts val="0"/>
              </a:spcAft>
              <a:buSzPts val="1800"/>
              <a:buAutoNum type="arabicPeriod"/>
            </a:pPr>
            <a:r>
              <a:rPr lang="ru"/>
              <a:t>С текущего каталога - поиск во всех дочерних подкаталогах</a:t>
            </a:r>
            <a:endParaRPr/>
          </a:p>
          <a:p>
            <a:pPr indent="-342900" lvl="0" marL="457200" rtl="0" algn="l">
              <a:spcBef>
                <a:spcPts val="0"/>
              </a:spcBef>
              <a:spcAft>
                <a:spcPts val="0"/>
              </a:spcAft>
              <a:buSzPts val="1800"/>
              <a:buAutoNum type="arabicPeriod"/>
            </a:pPr>
            <a:r>
              <a:rPr lang="ru"/>
              <a:t>Если не успех - поиск среди установленных библиотек (обычно они располагаются рядом с интерпретатором)</a:t>
            </a:r>
            <a:endParaRPr/>
          </a:p>
          <a:p>
            <a:pPr indent="-342900" lvl="0" marL="457200" rtl="0" algn="l">
              <a:spcBef>
                <a:spcPts val="0"/>
              </a:spcBef>
              <a:spcAft>
                <a:spcPts val="0"/>
              </a:spcAft>
              <a:buSzPts val="1800"/>
              <a:buAutoNum type="arabicPeriod"/>
            </a:pPr>
            <a:r>
              <a:rPr lang="ru"/>
              <a:t>Поиск среди в стандартной библиотеке</a:t>
            </a:r>
            <a:endParaRPr/>
          </a:p>
          <a:p>
            <a:pPr indent="-342900" lvl="0" marL="457200" rtl="0" algn="l">
              <a:spcBef>
                <a:spcPts val="0"/>
              </a:spcBef>
              <a:spcAft>
                <a:spcPts val="0"/>
              </a:spcAft>
              <a:buSzPts val="1800"/>
              <a:buAutoNum type="arabicPeriod"/>
            </a:pPr>
            <a:r>
              <a:rPr lang="ru"/>
              <a:t>Поиск среди папок перечисленных в переменной окружения PYTHONPATH</a:t>
            </a:r>
            <a:endParaRPr/>
          </a:p>
          <a:p>
            <a:pPr indent="-342900" lvl="0" marL="457200" rtl="0" algn="l">
              <a:spcBef>
                <a:spcPts val="0"/>
              </a:spcBef>
              <a:spcAft>
                <a:spcPts val="0"/>
              </a:spcAft>
              <a:buSzPts val="1800"/>
              <a:buAutoNum type="arabicPeriod"/>
            </a:pPr>
            <a:r>
              <a:t/>
            </a:r>
            <a:endParaRPr/>
          </a:p>
        </p:txBody>
      </p:sp>
      <p:sp>
        <p:nvSpPr>
          <p:cNvPr id="182" name="Google Shape;182;p33"/>
          <p:cNvSpPr/>
          <p:nvPr/>
        </p:nvSpPr>
        <p:spPr>
          <a:xfrm>
            <a:off x="811175" y="4328675"/>
            <a:ext cx="383400" cy="3909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PyPi</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Самый большой репозиторий библиотек для python - прежде чем пытаться изобрести свой велосипед, нужно проверить не изобрел ли уже его кто-нибудь еще. Обычно для установке библиотеки нужно воспользоваться менеджером пакетов pip - который идет вместе с установщиком Python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Точка входа в приложение</a:t>
            </a:r>
            <a:endParaRPr/>
          </a:p>
        </p:txBody>
      </p:sp>
      <p:pic>
        <p:nvPicPr>
          <p:cNvPr id="194" name="Google Shape;194;p35"/>
          <p:cNvPicPr preferRelativeResize="0"/>
          <p:nvPr/>
        </p:nvPicPr>
        <p:blipFill>
          <a:blip r:embed="rId3">
            <a:alphaModFix/>
          </a:blip>
          <a:stretch>
            <a:fillRect/>
          </a:stretch>
        </p:blipFill>
        <p:spPr>
          <a:xfrm>
            <a:off x="608550" y="1656013"/>
            <a:ext cx="3181350" cy="828675"/>
          </a:xfrm>
          <a:prstGeom prst="rect">
            <a:avLst/>
          </a:prstGeom>
          <a:noFill/>
          <a:ln>
            <a:noFill/>
          </a:ln>
        </p:spPr>
      </p:pic>
      <p:pic>
        <p:nvPicPr>
          <p:cNvPr id="195" name="Google Shape;195;p35"/>
          <p:cNvPicPr preferRelativeResize="0"/>
          <p:nvPr/>
        </p:nvPicPr>
        <p:blipFill>
          <a:blip r:embed="rId4">
            <a:alphaModFix/>
          </a:blip>
          <a:stretch>
            <a:fillRect/>
          </a:stretch>
        </p:blipFill>
        <p:spPr>
          <a:xfrm>
            <a:off x="4572000" y="1575050"/>
            <a:ext cx="4000500" cy="990600"/>
          </a:xfrm>
          <a:prstGeom prst="rect">
            <a:avLst/>
          </a:prstGeom>
          <a:noFill/>
          <a:ln>
            <a:noFill/>
          </a:ln>
        </p:spPr>
      </p:pic>
      <p:pic>
        <p:nvPicPr>
          <p:cNvPr id="196" name="Google Shape;196;p35"/>
          <p:cNvPicPr preferRelativeResize="0"/>
          <p:nvPr/>
        </p:nvPicPr>
        <p:blipFill>
          <a:blip r:embed="rId5">
            <a:alphaModFix/>
          </a:blip>
          <a:stretch>
            <a:fillRect/>
          </a:stretch>
        </p:blipFill>
        <p:spPr>
          <a:xfrm>
            <a:off x="3466300" y="3492513"/>
            <a:ext cx="1628775" cy="704850"/>
          </a:xfrm>
          <a:prstGeom prst="rect">
            <a:avLst/>
          </a:prstGeom>
          <a:noFill/>
          <a:ln>
            <a:noFill/>
          </a:ln>
        </p:spPr>
      </p:pic>
      <p:sp>
        <p:nvSpPr>
          <p:cNvPr id="197" name="Google Shape;197;p35"/>
          <p:cNvSpPr txBox="1"/>
          <p:nvPr/>
        </p:nvSpPr>
        <p:spPr>
          <a:xfrm>
            <a:off x="1611000" y="1299600"/>
            <a:ext cx="7329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C/C++</a:t>
            </a:r>
            <a:endParaRPr/>
          </a:p>
        </p:txBody>
      </p:sp>
      <p:sp>
        <p:nvSpPr>
          <p:cNvPr id="198" name="Google Shape;198;p35"/>
          <p:cNvSpPr txBox="1"/>
          <p:nvPr/>
        </p:nvSpPr>
        <p:spPr>
          <a:xfrm>
            <a:off x="6107200" y="1179375"/>
            <a:ext cx="7329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Java</a:t>
            </a:r>
            <a:endParaRPr/>
          </a:p>
        </p:txBody>
      </p:sp>
      <p:sp>
        <p:nvSpPr>
          <p:cNvPr id="199" name="Google Shape;199;p35"/>
          <p:cNvSpPr txBox="1"/>
          <p:nvPr/>
        </p:nvSpPr>
        <p:spPr>
          <a:xfrm>
            <a:off x="4016538" y="3010975"/>
            <a:ext cx="5283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1"/>
                </a:solidFill>
              </a:rPr>
              <a:t>Go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239000" y="263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Точка входа в приложение</a:t>
            </a:r>
            <a:endParaRPr/>
          </a:p>
        </p:txBody>
      </p:sp>
      <p:pic>
        <p:nvPicPr>
          <p:cNvPr id="205" name="Google Shape;205;p36"/>
          <p:cNvPicPr preferRelativeResize="0"/>
          <p:nvPr/>
        </p:nvPicPr>
        <p:blipFill>
          <a:blip r:embed="rId3">
            <a:alphaModFix/>
          </a:blip>
          <a:stretch>
            <a:fillRect/>
          </a:stretch>
        </p:blipFill>
        <p:spPr>
          <a:xfrm>
            <a:off x="67600" y="1193400"/>
            <a:ext cx="2701034" cy="3820975"/>
          </a:xfrm>
          <a:prstGeom prst="rect">
            <a:avLst/>
          </a:prstGeom>
          <a:noFill/>
          <a:ln>
            <a:noFill/>
          </a:ln>
        </p:spPr>
      </p:pic>
      <p:pic>
        <p:nvPicPr>
          <p:cNvPr id="206" name="Google Shape;206;p36"/>
          <p:cNvPicPr preferRelativeResize="0"/>
          <p:nvPr/>
        </p:nvPicPr>
        <p:blipFill>
          <a:blip r:embed="rId4">
            <a:alphaModFix/>
          </a:blip>
          <a:stretch>
            <a:fillRect/>
          </a:stretch>
        </p:blipFill>
        <p:spPr>
          <a:xfrm>
            <a:off x="3483025" y="1917850"/>
            <a:ext cx="5222051" cy="3096525"/>
          </a:xfrm>
          <a:prstGeom prst="rect">
            <a:avLst/>
          </a:prstGeom>
          <a:noFill/>
          <a:ln>
            <a:noFill/>
          </a:ln>
        </p:spPr>
      </p:pic>
      <p:sp>
        <p:nvSpPr>
          <p:cNvPr id="207" name="Google Shape;207;p36"/>
          <p:cNvSpPr txBox="1"/>
          <p:nvPr/>
        </p:nvSpPr>
        <p:spPr>
          <a:xfrm>
            <a:off x="3483025" y="1112788"/>
            <a:ext cx="45558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Python выполняет код последовательно.</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Точка входа в приложение</a:t>
            </a:r>
            <a:endParaRPr/>
          </a:p>
        </p:txBody>
      </p:sp>
      <p:pic>
        <p:nvPicPr>
          <p:cNvPr id="213" name="Google Shape;213;p37"/>
          <p:cNvPicPr preferRelativeResize="0"/>
          <p:nvPr/>
        </p:nvPicPr>
        <p:blipFill>
          <a:blip r:embed="rId3">
            <a:alphaModFix/>
          </a:blip>
          <a:stretch>
            <a:fillRect/>
          </a:stretch>
        </p:blipFill>
        <p:spPr>
          <a:xfrm>
            <a:off x="606775" y="1146825"/>
            <a:ext cx="2934111" cy="3820975"/>
          </a:xfrm>
          <a:prstGeom prst="rect">
            <a:avLst/>
          </a:prstGeom>
          <a:noFill/>
          <a:ln>
            <a:noFill/>
          </a:ln>
        </p:spPr>
      </p:pic>
      <p:pic>
        <p:nvPicPr>
          <p:cNvPr id="214" name="Google Shape;214;p37"/>
          <p:cNvPicPr preferRelativeResize="0"/>
          <p:nvPr/>
        </p:nvPicPr>
        <p:blipFill>
          <a:blip r:embed="rId4">
            <a:alphaModFix/>
          </a:blip>
          <a:stretch>
            <a:fillRect/>
          </a:stretch>
        </p:blipFill>
        <p:spPr>
          <a:xfrm>
            <a:off x="3608461" y="2387825"/>
            <a:ext cx="5298313" cy="19649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Работа с файлами</a:t>
            </a:r>
            <a:endParaRPr/>
          </a:p>
        </p:txBody>
      </p:sp>
      <p:pic>
        <p:nvPicPr>
          <p:cNvPr id="220" name="Google Shape;220;p38"/>
          <p:cNvPicPr preferRelativeResize="0"/>
          <p:nvPr/>
        </p:nvPicPr>
        <p:blipFill>
          <a:blip r:embed="rId3">
            <a:alphaModFix/>
          </a:blip>
          <a:stretch>
            <a:fillRect/>
          </a:stretch>
        </p:blipFill>
        <p:spPr>
          <a:xfrm>
            <a:off x="311700" y="1145900"/>
            <a:ext cx="2781040" cy="3820976"/>
          </a:xfrm>
          <a:prstGeom prst="rect">
            <a:avLst/>
          </a:prstGeom>
          <a:noFill/>
          <a:ln>
            <a:noFill/>
          </a:ln>
        </p:spPr>
      </p:pic>
      <p:pic>
        <p:nvPicPr>
          <p:cNvPr id="221" name="Google Shape;221;p38"/>
          <p:cNvPicPr preferRelativeResize="0"/>
          <p:nvPr/>
        </p:nvPicPr>
        <p:blipFill>
          <a:blip r:embed="rId4">
            <a:alphaModFix/>
          </a:blip>
          <a:stretch>
            <a:fillRect/>
          </a:stretch>
        </p:blipFill>
        <p:spPr>
          <a:xfrm>
            <a:off x="3487465" y="1148250"/>
            <a:ext cx="5746461" cy="381628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Работа с файлами</a:t>
            </a:r>
            <a:endParaRPr/>
          </a:p>
        </p:txBody>
      </p:sp>
      <p:sp>
        <p:nvSpPr>
          <p:cNvPr id="227" name="Google Shape;22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Функция </a:t>
            </a:r>
            <a:r>
              <a:rPr lang="ru" u="sng">
                <a:solidFill>
                  <a:schemeClr val="hlink"/>
                </a:solidFill>
                <a:hlinkClick r:id="rId3"/>
              </a:rPr>
              <a:t>open(path_to_file, mode) </a:t>
            </a:r>
            <a:r>
              <a:rPr lang="ru"/>
              <a:t>- </a:t>
            </a:r>
            <a:r>
              <a:rPr lang="ru"/>
              <a:t>открытие</a:t>
            </a:r>
            <a:r>
              <a:rPr lang="ru"/>
              <a:t> файла</a:t>
            </a:r>
            <a:endParaRPr/>
          </a:p>
          <a:p>
            <a:pPr indent="0" lvl="0" marL="0" rtl="0" algn="l">
              <a:spcBef>
                <a:spcPts val="1600"/>
              </a:spcBef>
              <a:spcAft>
                <a:spcPts val="0"/>
              </a:spcAft>
              <a:buNone/>
            </a:pPr>
            <a:r>
              <a:rPr lang="ru"/>
              <a:t>path_to_file - путь до файла подходит как полный, так и относительный</a:t>
            </a:r>
            <a:endParaRPr/>
          </a:p>
          <a:p>
            <a:pPr indent="0" lvl="0" marL="0" rtl="0" algn="l">
              <a:spcBef>
                <a:spcPts val="1600"/>
              </a:spcBef>
              <a:spcAft>
                <a:spcPts val="0"/>
              </a:spcAft>
              <a:buNone/>
            </a:pPr>
            <a:r>
              <a:rPr lang="ru"/>
              <a:t>mode - может быть: </a:t>
            </a:r>
            <a:endParaRPr/>
          </a:p>
          <a:p>
            <a:pPr indent="-342900" lvl="0" marL="457200" rtl="0" algn="l">
              <a:lnSpc>
                <a:spcPct val="100000"/>
              </a:lnSpc>
              <a:spcBef>
                <a:spcPts val="1600"/>
              </a:spcBef>
              <a:spcAft>
                <a:spcPts val="0"/>
              </a:spcAft>
              <a:buSzPts val="1800"/>
              <a:buChar char="●"/>
            </a:pPr>
            <a:r>
              <a:rPr b="1" lang="ru"/>
              <a:t>w</a:t>
            </a:r>
            <a:r>
              <a:rPr lang="ru"/>
              <a:t> - на запись в этом случае содержимое файла обнулиться, </a:t>
            </a:r>
            <a:endParaRPr/>
          </a:p>
          <a:p>
            <a:pPr indent="-342900" lvl="0" marL="457200" rtl="0" algn="l">
              <a:lnSpc>
                <a:spcPct val="100000"/>
              </a:lnSpc>
              <a:spcBef>
                <a:spcPts val="0"/>
              </a:spcBef>
              <a:spcAft>
                <a:spcPts val="0"/>
              </a:spcAft>
              <a:buSzPts val="1800"/>
              <a:buChar char="●"/>
            </a:pPr>
            <a:r>
              <a:rPr b="1" lang="ru"/>
              <a:t>r</a:t>
            </a:r>
            <a:r>
              <a:rPr lang="ru"/>
              <a:t> - на чтение, </a:t>
            </a:r>
            <a:endParaRPr/>
          </a:p>
          <a:p>
            <a:pPr indent="-342900" lvl="0" marL="457200" rtl="0" algn="l">
              <a:lnSpc>
                <a:spcPct val="100000"/>
              </a:lnSpc>
              <a:spcBef>
                <a:spcPts val="0"/>
              </a:spcBef>
              <a:spcAft>
                <a:spcPts val="0"/>
              </a:spcAft>
              <a:buSzPts val="1800"/>
              <a:buChar char="●"/>
            </a:pPr>
            <a:r>
              <a:rPr b="1" lang="ru"/>
              <a:t>r+</a:t>
            </a:r>
            <a:r>
              <a:rPr lang="ru"/>
              <a:t> - открывает файл и для чтения и записи, </a:t>
            </a:r>
            <a:endParaRPr/>
          </a:p>
          <a:p>
            <a:pPr indent="-342900" lvl="0" marL="457200" rtl="0" algn="l">
              <a:lnSpc>
                <a:spcPct val="100000"/>
              </a:lnSpc>
              <a:spcBef>
                <a:spcPts val="0"/>
              </a:spcBef>
              <a:spcAft>
                <a:spcPts val="0"/>
              </a:spcAft>
              <a:buSzPts val="1800"/>
              <a:buChar char="●"/>
            </a:pPr>
            <a:r>
              <a:rPr b="1" lang="ru"/>
              <a:t>a</a:t>
            </a:r>
            <a:r>
              <a:rPr lang="ru"/>
              <a:t> - на запись в конец файла</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Пути</a:t>
            </a:r>
            <a:endParaRPr/>
          </a:p>
        </p:txBody>
      </p:sp>
      <p:sp>
        <p:nvSpPr>
          <p:cNvPr id="233" name="Google Shape;23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ru" sz="2400"/>
              <a:t>Относительный - то есть относительно текущей директории</a:t>
            </a:r>
            <a:endParaRPr sz="2400"/>
          </a:p>
          <a:p>
            <a:pPr indent="-381000" lvl="1" marL="914400" rtl="0" algn="l">
              <a:spcBef>
                <a:spcPts val="0"/>
              </a:spcBef>
              <a:spcAft>
                <a:spcPts val="0"/>
              </a:spcAft>
              <a:buSzPts val="2400"/>
              <a:buChar char="○"/>
            </a:pPr>
            <a:r>
              <a:rPr lang="ru" sz="2400"/>
              <a:t>. - текущий </a:t>
            </a:r>
            <a:r>
              <a:rPr lang="ru" sz="2400"/>
              <a:t>каталог</a:t>
            </a:r>
            <a:endParaRPr sz="2400"/>
          </a:p>
          <a:p>
            <a:pPr indent="-381000" lvl="1" marL="914400" rtl="0" algn="l">
              <a:spcBef>
                <a:spcPts val="0"/>
              </a:spcBef>
              <a:spcAft>
                <a:spcPts val="0"/>
              </a:spcAft>
              <a:buSzPts val="2400"/>
              <a:buChar char="○"/>
            </a:pPr>
            <a:r>
              <a:rPr lang="ru" sz="2400"/>
              <a:t>.. - родительский </a:t>
            </a:r>
            <a:r>
              <a:rPr lang="ru" sz="2400"/>
              <a:t>каталог</a:t>
            </a:r>
            <a:endParaRPr sz="2400"/>
          </a:p>
          <a:p>
            <a:pPr indent="-381000" lvl="0" marL="457200" rtl="0" algn="l">
              <a:spcBef>
                <a:spcPts val="0"/>
              </a:spcBef>
              <a:spcAft>
                <a:spcPts val="0"/>
              </a:spcAft>
              <a:buSzPts val="2400"/>
              <a:buChar char="●"/>
            </a:pPr>
            <a:r>
              <a:rPr lang="ru" sz="2400"/>
              <a:t>Полные /a/b/c/d/file_name.file_ext</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Чтение</a:t>
            </a:r>
            <a:endParaRPr/>
          </a:p>
        </p:txBody>
      </p:sp>
      <p:sp>
        <p:nvSpPr>
          <p:cNvPr id="239" name="Google Shape;239;p41"/>
          <p:cNvSpPr txBox="1"/>
          <p:nvPr>
            <p:ph idx="1" type="body"/>
          </p:nvPr>
        </p:nvSpPr>
        <p:spPr>
          <a:xfrm>
            <a:off x="311700" y="916500"/>
            <a:ext cx="85206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Для того чтобы прочитать из файла данные нужно открыть файловый дескриптор на чтение. Считать можно с помощью функции </a:t>
            </a:r>
            <a:endParaRPr/>
          </a:p>
          <a:p>
            <a:pPr indent="-342900" lvl="0" marL="457200" rtl="0" algn="l">
              <a:spcBef>
                <a:spcPts val="1600"/>
              </a:spcBef>
              <a:spcAft>
                <a:spcPts val="0"/>
              </a:spcAft>
              <a:buSzPts val="1800"/>
              <a:buAutoNum type="arabicPeriod"/>
            </a:pPr>
            <a:r>
              <a:rPr lang="ru"/>
              <a:t>read - считываем все что есть в файле в память. </a:t>
            </a:r>
            <a:endParaRPr/>
          </a:p>
          <a:p>
            <a:pPr indent="-342900" lvl="0" marL="457200" rtl="0" algn="l">
              <a:spcBef>
                <a:spcPts val="0"/>
              </a:spcBef>
              <a:spcAft>
                <a:spcPts val="0"/>
              </a:spcAft>
              <a:buSzPts val="1800"/>
              <a:buAutoNum type="arabicPeriod"/>
            </a:pPr>
            <a:r>
              <a:rPr lang="ru"/>
              <a:t>readLines - считываем строчку за строчкой данные</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План</a:t>
            </a:r>
            <a:endParaRPr/>
          </a:p>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Лекции/практические занятия</a:t>
            </a:r>
            <a:endParaRPr/>
          </a:p>
          <a:p>
            <a:pPr indent="-317500" lvl="1" marL="914400" rtl="0" algn="l">
              <a:spcBef>
                <a:spcPts val="0"/>
              </a:spcBef>
              <a:spcAft>
                <a:spcPts val="0"/>
              </a:spcAft>
              <a:buSzPts val="1400"/>
              <a:buChar char="-"/>
            </a:pPr>
            <a:r>
              <a:rPr lang="ru"/>
              <a:t>Тест</a:t>
            </a:r>
            <a:endParaRPr/>
          </a:p>
          <a:p>
            <a:pPr indent="-342900" lvl="0" marL="457200" rtl="0" algn="l">
              <a:spcBef>
                <a:spcPts val="0"/>
              </a:spcBef>
              <a:spcAft>
                <a:spcPts val="0"/>
              </a:spcAft>
              <a:buSzPts val="1800"/>
              <a:buChar char="-"/>
            </a:pPr>
            <a:r>
              <a:rPr lang="ru"/>
              <a:t>Дифференцированный зачет в конце семестра</a:t>
            </a:r>
            <a:endParaRPr/>
          </a:p>
          <a:p>
            <a:pPr indent="-317500" lvl="1" marL="914400" rtl="0" algn="l">
              <a:spcBef>
                <a:spcPts val="0"/>
              </a:spcBef>
              <a:spcAft>
                <a:spcPts val="0"/>
              </a:spcAft>
              <a:buSzPts val="1400"/>
              <a:buChar char="-"/>
            </a:pPr>
            <a:r>
              <a:rPr lang="ru"/>
              <a:t>Защита задания</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Чтение</a:t>
            </a:r>
            <a:endParaRPr/>
          </a:p>
        </p:txBody>
      </p:sp>
      <p:pic>
        <p:nvPicPr>
          <p:cNvPr id="245" name="Google Shape;245;p42"/>
          <p:cNvPicPr preferRelativeResize="0"/>
          <p:nvPr/>
        </p:nvPicPr>
        <p:blipFill>
          <a:blip r:embed="rId3">
            <a:alphaModFix/>
          </a:blip>
          <a:stretch>
            <a:fillRect/>
          </a:stretch>
        </p:blipFill>
        <p:spPr>
          <a:xfrm>
            <a:off x="311700" y="1106150"/>
            <a:ext cx="8520602" cy="315974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Чтение</a:t>
            </a:r>
            <a:endParaRPr/>
          </a:p>
        </p:txBody>
      </p:sp>
      <p:pic>
        <p:nvPicPr>
          <p:cNvPr id="251" name="Google Shape;251;p43"/>
          <p:cNvPicPr preferRelativeResize="0"/>
          <p:nvPr/>
        </p:nvPicPr>
        <p:blipFill>
          <a:blip r:embed="rId3">
            <a:alphaModFix/>
          </a:blip>
          <a:stretch>
            <a:fillRect/>
          </a:stretch>
        </p:blipFill>
        <p:spPr>
          <a:xfrm>
            <a:off x="81100" y="1401100"/>
            <a:ext cx="8911277" cy="2669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Запись</a:t>
            </a:r>
            <a:endParaRPr/>
          </a:p>
        </p:txBody>
      </p:sp>
      <p:sp>
        <p:nvSpPr>
          <p:cNvPr id="257" name="Google Shape;25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Для того чтобы прочитать из файла данные нужно открыть файловый дескриптор запись. Считать можно с помощью функций: </a:t>
            </a:r>
            <a:endParaRPr/>
          </a:p>
          <a:p>
            <a:pPr indent="-342900" lvl="0" marL="457200" rtl="0" algn="l">
              <a:spcBef>
                <a:spcPts val="1600"/>
              </a:spcBef>
              <a:spcAft>
                <a:spcPts val="0"/>
              </a:spcAft>
              <a:buSzPts val="1800"/>
              <a:buAutoNum type="arabicPeriod"/>
            </a:pPr>
            <a:r>
              <a:rPr lang="ru"/>
              <a:t>write - записываем все что в память в файл.</a:t>
            </a:r>
            <a:endParaRPr/>
          </a:p>
          <a:p>
            <a:pPr indent="-342900" lvl="0" marL="457200" rtl="0" algn="l">
              <a:spcBef>
                <a:spcPts val="0"/>
              </a:spcBef>
              <a:spcAft>
                <a:spcPts val="0"/>
              </a:spcAft>
              <a:buSzPts val="1800"/>
              <a:buAutoNum type="arabicPeriod"/>
            </a:pPr>
            <a:r>
              <a:rPr lang="ru"/>
              <a:t>writeLines - записываем одну строчку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Запись</a:t>
            </a:r>
            <a:endParaRPr/>
          </a:p>
        </p:txBody>
      </p:sp>
      <p:pic>
        <p:nvPicPr>
          <p:cNvPr id="263" name="Google Shape;263;p45"/>
          <p:cNvPicPr preferRelativeResize="0"/>
          <p:nvPr/>
        </p:nvPicPr>
        <p:blipFill>
          <a:blip r:embed="rId3">
            <a:alphaModFix/>
          </a:blip>
          <a:stretch>
            <a:fillRect/>
          </a:stretch>
        </p:blipFill>
        <p:spPr>
          <a:xfrm>
            <a:off x="2874101" y="1283100"/>
            <a:ext cx="3627250" cy="3398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Запись</a:t>
            </a:r>
            <a:endParaRPr/>
          </a:p>
        </p:txBody>
      </p:sp>
      <p:pic>
        <p:nvPicPr>
          <p:cNvPr id="269" name="Google Shape;269;p46"/>
          <p:cNvPicPr preferRelativeResize="0"/>
          <p:nvPr/>
        </p:nvPicPr>
        <p:blipFill>
          <a:blip r:embed="rId3">
            <a:alphaModFix/>
          </a:blip>
          <a:stretch>
            <a:fillRect/>
          </a:stretch>
        </p:blipFill>
        <p:spPr>
          <a:xfrm>
            <a:off x="2520988" y="1017725"/>
            <a:ext cx="4102027" cy="382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Дописывание данных</a:t>
            </a:r>
            <a:endParaRPr/>
          </a:p>
        </p:txBody>
      </p:sp>
      <p:sp>
        <p:nvSpPr>
          <p:cNvPr id="275" name="Google Shape;27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Обратите </a:t>
            </a:r>
            <a:r>
              <a:rPr lang="ru"/>
              <a:t>внимание</a:t>
            </a:r>
            <a:r>
              <a:rPr lang="ru"/>
              <a:t>, при открытие файла на запись если файл существует, то его содержимое </a:t>
            </a:r>
            <a:r>
              <a:rPr b="1" lang="ru"/>
              <a:t>будет стерто</a:t>
            </a:r>
            <a:r>
              <a:rPr lang="ru"/>
              <a:t>! Если файла не существует, то он создастся с пустым содержимым сначала. Для того чтобы не потерять уже сохраненные данные, нужно пользоваться режимом “a” - append. При этом запись будет проводиться </a:t>
            </a:r>
            <a:r>
              <a:rPr lang="ru"/>
              <a:t>в конец</a:t>
            </a:r>
            <a:r>
              <a:rPr lang="ru"/>
              <a:t> файла.</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Навигация</a:t>
            </a:r>
            <a:endParaRPr/>
          </a:p>
        </p:txBody>
      </p:sp>
      <p:sp>
        <p:nvSpPr>
          <p:cNvPr id="281" name="Google Shape;28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Файл, </a:t>
            </a:r>
            <a:r>
              <a:rPr lang="ru"/>
              <a:t>представляется</a:t>
            </a:r>
            <a:r>
              <a:rPr lang="ru"/>
              <a:t> как непрерывный поток линейных данных. Соотвенно перемещаться в этом потоке можно только в двух направлениях вперед/назад. Перемещение осуществляется с помощью функции </a:t>
            </a:r>
            <a:r>
              <a:rPr lang="ru" u="sng">
                <a:solidFill>
                  <a:schemeClr val="hlink"/>
                </a:solidFill>
                <a:hlinkClick r:id="rId3"/>
              </a:rPr>
              <a:t>seek(offset[, whence])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Форматы</a:t>
            </a:r>
            <a:endParaRPr/>
          </a:p>
        </p:txBody>
      </p:sp>
      <p:sp>
        <p:nvSpPr>
          <p:cNvPr id="287" name="Google Shape;28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Обычно при чтение файл открывается в текстовом режиме и считывает данные символ за символом в зависимости от кодировки по </a:t>
            </a:r>
            <a:r>
              <a:rPr lang="ru"/>
              <a:t>умолчанию</a:t>
            </a:r>
            <a:r>
              <a:rPr lang="ru"/>
              <a:t> это utf-8. Но файл также можно считать в бинарном виде при этом файл считывает байт за байтом. Для этого при открытии файла нужно задать тип файла</a:t>
            </a:r>
            <a:r>
              <a:rPr lang="ru"/>
              <a:t>, пример</a:t>
            </a:r>
            <a:endParaRPr/>
          </a:p>
          <a:p>
            <a:pPr indent="0" lvl="0" marL="0" rtl="0" algn="ctr">
              <a:spcBef>
                <a:spcPts val="1600"/>
              </a:spcBef>
              <a:spcAft>
                <a:spcPts val="1600"/>
              </a:spcAft>
              <a:buNone/>
            </a:pPr>
            <a:r>
              <a:rPr lang="ru"/>
              <a:t>open(“file_name”, “wb”)</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json</a:t>
            </a:r>
            <a:endParaRPr/>
          </a:p>
        </p:txBody>
      </p:sp>
      <p:sp>
        <p:nvSpPr>
          <p:cNvPr id="293" name="Google Shape;293;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Текстовый формат структурированных данных - является одним из самых распространенных форматов межсервисного общения. </a:t>
            </a:r>
            <a:r>
              <a:rPr lang="ru"/>
              <a:t>Представляется</a:t>
            </a:r>
            <a:r>
              <a:rPr lang="ru"/>
              <a:t> как словарь с полями, где поля могут быть также словарем или массивом, или одним из интегральных типод данных string|int|float|bool|nil. Python предоставляет возможность работы с json из под капота, для этого вам нужно </a:t>
            </a:r>
            <a:r>
              <a:rPr lang="ru"/>
              <a:t>проимпортировать библиотеку в ваш модуль.</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json</a:t>
            </a:r>
            <a:endParaRPr/>
          </a:p>
        </p:txBody>
      </p:sp>
      <p:pic>
        <p:nvPicPr>
          <p:cNvPr id="299" name="Google Shape;299;p51"/>
          <p:cNvPicPr preferRelativeResize="0"/>
          <p:nvPr/>
        </p:nvPicPr>
        <p:blipFill>
          <a:blip r:embed="rId3">
            <a:alphaModFix/>
          </a:blip>
          <a:stretch>
            <a:fillRect/>
          </a:stretch>
        </p:blipFill>
        <p:spPr>
          <a:xfrm>
            <a:off x="1682675" y="907025"/>
            <a:ext cx="5322775" cy="3926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6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Литература</a:t>
            </a:r>
            <a:endParaRPr/>
          </a:p>
        </p:txBody>
      </p:sp>
      <p:sp>
        <p:nvSpPr>
          <p:cNvPr id="72" name="Google Shape;72;p16"/>
          <p:cNvSpPr txBox="1"/>
          <p:nvPr>
            <p:ph idx="1" type="body"/>
          </p:nvPr>
        </p:nvSpPr>
        <p:spPr>
          <a:xfrm>
            <a:off x="348025" y="632700"/>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ru" sz="1600"/>
              <a:t>Начальный уровень</a:t>
            </a:r>
            <a:endParaRPr b="1" sz="1600"/>
          </a:p>
          <a:p>
            <a:pPr indent="-330200" lvl="0" marL="457200" rtl="0" algn="l">
              <a:lnSpc>
                <a:spcPct val="100000"/>
              </a:lnSpc>
              <a:spcBef>
                <a:spcPts val="0"/>
              </a:spcBef>
              <a:spcAft>
                <a:spcPts val="0"/>
              </a:spcAft>
              <a:buSzPts val="1600"/>
              <a:buChar char="●"/>
            </a:pPr>
            <a:r>
              <a:rPr lang="ru" sz="1600"/>
              <a:t>Mark Pilgrim. Dive into Python -</a:t>
            </a:r>
            <a:r>
              <a:rPr lang="ru" sz="1600">
                <a:uFill>
                  <a:noFill/>
                </a:uFill>
                <a:hlinkClick r:id="rId3"/>
              </a:rPr>
              <a:t> </a:t>
            </a:r>
            <a:r>
              <a:rPr lang="ru" sz="1600" u="sng">
                <a:hlinkClick r:id="rId4"/>
              </a:rPr>
              <a:t>http://www.diveintopython.net/</a:t>
            </a:r>
            <a:endParaRPr sz="1600"/>
          </a:p>
          <a:p>
            <a:pPr indent="-330200" lvl="0" marL="457200" rtl="0" algn="l">
              <a:lnSpc>
                <a:spcPct val="100000"/>
              </a:lnSpc>
              <a:spcBef>
                <a:spcPts val="0"/>
              </a:spcBef>
              <a:spcAft>
                <a:spcPts val="0"/>
              </a:spcAft>
              <a:buSzPts val="1600"/>
              <a:buChar char="●"/>
            </a:pPr>
            <a:r>
              <a:rPr lang="ru" sz="1600"/>
              <a:t>Марк Лутц. Изучаем Python, 4-е издание // Символ-Плюс 2011.</a:t>
            </a:r>
            <a:endParaRPr sz="1600"/>
          </a:p>
          <a:p>
            <a:pPr indent="-330200" lvl="0" marL="457200" rtl="0" algn="l">
              <a:lnSpc>
                <a:spcPct val="100000"/>
              </a:lnSpc>
              <a:spcBef>
                <a:spcPts val="0"/>
              </a:spcBef>
              <a:spcAft>
                <a:spcPts val="0"/>
              </a:spcAft>
              <a:buSzPts val="1600"/>
              <a:buChar char="●"/>
            </a:pPr>
            <a:r>
              <a:rPr lang="ru" sz="1600"/>
              <a:t>...</a:t>
            </a:r>
            <a:endParaRPr sz="1600"/>
          </a:p>
          <a:p>
            <a:pPr indent="0" lvl="0" marL="457200" rtl="0" algn="l">
              <a:lnSpc>
                <a:spcPct val="100000"/>
              </a:lnSpc>
              <a:spcBef>
                <a:spcPts val="1600"/>
              </a:spcBef>
              <a:spcAft>
                <a:spcPts val="0"/>
              </a:spcAft>
              <a:buNone/>
            </a:pPr>
            <a:r>
              <a:rPr b="1" lang="ru" sz="1600"/>
              <a:t>Стандарт/Документация</a:t>
            </a:r>
            <a:endParaRPr b="1" sz="1600"/>
          </a:p>
          <a:p>
            <a:pPr indent="-330200" lvl="0" marL="457200" rtl="0" algn="l">
              <a:lnSpc>
                <a:spcPct val="100000"/>
              </a:lnSpc>
              <a:spcBef>
                <a:spcPts val="0"/>
              </a:spcBef>
              <a:spcAft>
                <a:spcPts val="0"/>
              </a:spcAft>
              <a:buSzPts val="1600"/>
              <a:buChar char="●"/>
            </a:pPr>
            <a:r>
              <a:rPr lang="ru" sz="1600"/>
              <a:t>PEP-8 -</a:t>
            </a:r>
            <a:r>
              <a:rPr lang="ru" sz="1600">
                <a:uFill>
                  <a:noFill/>
                </a:uFill>
                <a:hlinkClick r:id="rId5"/>
              </a:rPr>
              <a:t> </a:t>
            </a:r>
            <a:r>
              <a:rPr lang="ru" sz="1600" u="sng">
                <a:hlinkClick r:id="rId6"/>
              </a:rPr>
              <a:t>https://www.python.org/dev/peps/pep-0008/</a:t>
            </a:r>
            <a:endParaRPr sz="1600"/>
          </a:p>
          <a:p>
            <a:pPr indent="-330200" lvl="0" marL="457200" rtl="0" algn="l">
              <a:lnSpc>
                <a:spcPct val="100000"/>
              </a:lnSpc>
              <a:spcBef>
                <a:spcPts val="0"/>
              </a:spcBef>
              <a:spcAft>
                <a:spcPts val="0"/>
              </a:spcAft>
              <a:buSzPts val="1600"/>
              <a:buChar char="●"/>
            </a:pPr>
            <a:r>
              <a:rPr lang="ru" sz="1600" u="sng">
                <a:hlinkClick r:id="rId7"/>
              </a:rPr>
              <a:t>https://www.python.org/</a:t>
            </a:r>
            <a:endParaRPr sz="1600"/>
          </a:p>
          <a:p>
            <a:pPr indent="-330200" lvl="0" marL="457200" rtl="0" algn="l">
              <a:lnSpc>
                <a:spcPct val="100000"/>
              </a:lnSpc>
              <a:spcBef>
                <a:spcPts val="0"/>
              </a:spcBef>
              <a:spcAft>
                <a:spcPts val="0"/>
              </a:spcAft>
              <a:buSzPts val="1600"/>
              <a:buChar char="●"/>
            </a:pPr>
            <a:r>
              <a:rPr lang="ru" sz="1600"/>
              <a:t>https://github.com/python/cpython</a:t>
            </a:r>
            <a:endParaRPr sz="1600"/>
          </a:p>
          <a:p>
            <a:pPr indent="0" lvl="0" marL="457200" rtl="0" algn="l">
              <a:lnSpc>
                <a:spcPct val="100000"/>
              </a:lnSpc>
              <a:spcBef>
                <a:spcPts val="1600"/>
              </a:spcBef>
              <a:spcAft>
                <a:spcPts val="0"/>
              </a:spcAft>
              <a:buNone/>
            </a:pPr>
            <a:r>
              <a:rPr b="1" lang="ru" sz="1600"/>
              <a:t>Экспертный уровень</a:t>
            </a:r>
            <a:endParaRPr b="1" sz="1600"/>
          </a:p>
          <a:p>
            <a:pPr indent="-330200" lvl="0" marL="457200" rtl="0" algn="l">
              <a:lnSpc>
                <a:spcPct val="100000"/>
              </a:lnSpc>
              <a:spcBef>
                <a:spcPts val="0"/>
              </a:spcBef>
              <a:spcAft>
                <a:spcPts val="0"/>
              </a:spcAft>
              <a:buSzPts val="1600"/>
              <a:buChar char="●"/>
            </a:pPr>
            <a:r>
              <a:rPr lang="ru" sz="1600"/>
              <a:t>Лучано Рамальо: Python. К вершинам мастерства</a:t>
            </a:r>
            <a:endParaRPr sz="1600"/>
          </a:p>
          <a:p>
            <a:pPr indent="-330200" lvl="0" marL="457200" rtl="0" algn="l">
              <a:lnSpc>
                <a:spcPct val="100000"/>
              </a:lnSpc>
              <a:spcBef>
                <a:spcPts val="0"/>
              </a:spcBef>
              <a:spcAft>
                <a:spcPts val="0"/>
              </a:spcAft>
              <a:buSzPts val="1600"/>
              <a:buChar char="●"/>
            </a:pPr>
            <a:r>
              <a:rPr lang="ru" sz="1600"/>
              <a:t>Mitchell L. Model. Bioinformatics Programming Using Python // O’Reilly 2010.</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Менеджер контекста</a:t>
            </a:r>
            <a:endParaRPr/>
          </a:p>
        </p:txBody>
      </p:sp>
      <p:sp>
        <p:nvSpPr>
          <p:cNvPr id="305" name="Google Shape;30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Закрытие файла является необходимым атрибутом работы с файлами, так как открытый файловый дескриптор отнимает ресурсу у системы. Так как закрытие файла происходит после работы с ним, часто можно забыть вызвать эту функцию.</a:t>
            </a:r>
            <a:endParaRPr/>
          </a:p>
          <a:p>
            <a:pPr indent="0" lvl="0" marL="0" rtl="0" algn="ctr">
              <a:lnSpc>
                <a:spcPct val="100000"/>
              </a:lnSpc>
              <a:spcBef>
                <a:spcPts val="1600"/>
              </a:spcBef>
              <a:spcAft>
                <a:spcPts val="0"/>
              </a:spcAft>
              <a:buNone/>
            </a:pPr>
            <a:r>
              <a:rPr b="1" lang="ru"/>
              <a:t>with</a:t>
            </a:r>
            <a:r>
              <a:rPr lang="ru"/>
              <a:t> open(“file_name”, “file_mode”) </a:t>
            </a:r>
            <a:r>
              <a:rPr b="1" lang="ru"/>
              <a:t>as</a:t>
            </a:r>
            <a:r>
              <a:rPr lang="ru"/>
              <a:t> f: # f - объект файла</a:t>
            </a:r>
            <a:endParaRPr/>
          </a:p>
          <a:p>
            <a:pPr indent="0" lvl="0" marL="0" rtl="0" algn="l">
              <a:lnSpc>
                <a:spcPct val="100000"/>
              </a:lnSpc>
              <a:spcBef>
                <a:spcPts val="0"/>
              </a:spcBef>
              <a:spcAft>
                <a:spcPts val="0"/>
              </a:spcAft>
              <a:buNone/>
            </a:pPr>
            <a:r>
              <a:rPr lang="ru"/>
              <a:t>                         </a:t>
            </a:r>
            <a:r>
              <a:rPr lang="ru"/>
              <a:t>#do_smth</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Менеджер контекста</a:t>
            </a:r>
            <a:endParaRPr/>
          </a:p>
        </p:txBody>
      </p:sp>
      <p:pic>
        <p:nvPicPr>
          <p:cNvPr id="311" name="Google Shape;311;p53"/>
          <p:cNvPicPr preferRelativeResize="0"/>
          <p:nvPr/>
        </p:nvPicPr>
        <p:blipFill>
          <a:blip r:embed="rId3">
            <a:alphaModFix/>
          </a:blip>
          <a:stretch>
            <a:fillRect/>
          </a:stretch>
        </p:blipFill>
        <p:spPr>
          <a:xfrm>
            <a:off x="1147925" y="1089025"/>
            <a:ext cx="6515100" cy="2857500"/>
          </a:xfrm>
          <a:prstGeom prst="rect">
            <a:avLst/>
          </a:prstGeom>
          <a:noFill/>
          <a:ln>
            <a:noFill/>
          </a:ln>
        </p:spPr>
      </p:pic>
      <p:sp>
        <p:nvSpPr>
          <p:cNvPr id="312" name="Google Shape;312;p53"/>
          <p:cNvSpPr txBox="1"/>
          <p:nvPr/>
        </p:nvSpPr>
        <p:spPr>
          <a:xfrm>
            <a:off x="213850" y="4136925"/>
            <a:ext cx="836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rgbClr val="434343"/>
                </a:solidFill>
              </a:rPr>
              <a:t>Благодаря</a:t>
            </a:r>
            <a:r>
              <a:rPr lang="ru">
                <a:solidFill>
                  <a:srgbClr val="434343"/>
                </a:solidFill>
              </a:rPr>
              <a:t> менеджеру контекста мы можем быть уверены, что все ресурсы будут освобождены даже при </a:t>
            </a:r>
            <a:r>
              <a:rPr lang="ru">
                <a:solidFill>
                  <a:srgbClr val="434343"/>
                </a:solidFill>
              </a:rPr>
              <a:t>возникновении</a:t>
            </a:r>
            <a:r>
              <a:rPr lang="ru">
                <a:solidFill>
                  <a:srgbClr val="434343"/>
                </a:solidFill>
              </a:rPr>
              <a:t> аварии.</a:t>
            </a:r>
            <a:endParaRPr>
              <a:solidFill>
                <a:srgbClr val="434343"/>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Задачи</a:t>
            </a:r>
            <a:endParaRPr/>
          </a:p>
        </p:txBody>
      </p:sp>
      <p:sp>
        <p:nvSpPr>
          <p:cNvPr id="318" name="Google Shape;318;p54"/>
          <p:cNvSpPr txBox="1"/>
          <p:nvPr/>
        </p:nvSpPr>
        <p:spPr>
          <a:xfrm>
            <a:off x="311700" y="1287475"/>
            <a:ext cx="8633100" cy="2775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AutoNum type="arabicPeriod"/>
            </a:pPr>
            <a:r>
              <a:rPr lang="ru" sz="1800">
                <a:solidFill>
                  <a:srgbClr val="434343"/>
                </a:solidFill>
                <a:highlight>
                  <a:srgbClr val="FFFFFF"/>
                </a:highlight>
              </a:rPr>
              <a:t>Напишите скрипт, в котором есть несколько математических операций, определенных в отдельных функциях: sum, div, mult, subtraction with imputed number</a:t>
            </a:r>
            <a:endParaRPr sz="1800">
              <a:solidFill>
                <a:srgbClr val="434343"/>
              </a:solidFill>
              <a:highlight>
                <a:srgbClr val="FFFFFF"/>
              </a:highlight>
            </a:endParaRPr>
          </a:p>
          <a:p>
            <a:pPr indent="-342900" lvl="0" marL="457200" rtl="0" algn="l">
              <a:lnSpc>
                <a:spcPct val="115000"/>
              </a:lnSpc>
              <a:spcBef>
                <a:spcPts val="0"/>
              </a:spcBef>
              <a:spcAft>
                <a:spcPts val="0"/>
              </a:spcAft>
              <a:buClr>
                <a:srgbClr val="434343"/>
              </a:buClr>
              <a:buSzPts val="1800"/>
              <a:buAutoNum type="arabicPeriod"/>
            </a:pPr>
            <a:r>
              <a:rPr lang="ru" sz="1800">
                <a:solidFill>
                  <a:srgbClr val="434343"/>
                </a:solidFill>
                <a:highlight>
                  <a:srgbClr val="FFFFFF"/>
                </a:highlight>
              </a:rPr>
              <a:t>При запуске вашего скрипта он должен спрашивать ваше имя, затем в бесконечном цикле вы должны подавать на ввод вашему скрипту сначала имя функнции, которую выхатите вызвать, затем аргументы функции. Например</a:t>
            </a:r>
            <a:endParaRPr sz="1800">
              <a:solidFill>
                <a:srgbClr val="434343"/>
              </a:solidFill>
              <a:highlight>
                <a:srgbClr val="FFFFFF"/>
              </a:highlight>
            </a:endParaRPr>
          </a:p>
          <a:p>
            <a:pPr indent="0" lvl="0" marL="914400" rtl="0" algn="l">
              <a:spcBef>
                <a:spcPts val="120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Версии Python</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ru" sz="2000"/>
              <a:t>Python 2 вышел 2010 году последняя версия 2.7.16 - исправлялись только баги(ошибки) с января 2020 года поддержка прекращена.</a:t>
            </a:r>
            <a:endParaRPr sz="2000"/>
          </a:p>
          <a:p>
            <a:pPr indent="-355600" lvl="0" marL="457200" rtl="0" algn="l">
              <a:spcBef>
                <a:spcPts val="0"/>
              </a:spcBef>
              <a:spcAft>
                <a:spcPts val="0"/>
              </a:spcAft>
              <a:buSzPts val="2000"/>
              <a:buChar char="-"/>
            </a:pPr>
            <a:r>
              <a:rPr lang="ru" sz="2000"/>
              <a:t>Python 3 в появился в 2008, является актуальной версией языка. Текущая стабильная  версия 3.9</a:t>
            </a:r>
            <a:r>
              <a:rPr lang="ru" sz="2000"/>
              <a:t>, в разработке 3.10</a:t>
            </a:r>
            <a:endParaRPr sz="2000"/>
          </a:p>
          <a:p>
            <a:pPr indent="-330200" lvl="1" marL="914400" rtl="0" algn="l">
              <a:spcBef>
                <a:spcPts val="0"/>
              </a:spcBef>
              <a:spcAft>
                <a:spcPts val="0"/>
              </a:spcAft>
              <a:buSzPts val="1600"/>
              <a:buChar char="-"/>
            </a:pPr>
            <a:r>
              <a:rPr lang="ru" sz="1600"/>
              <a:t>Python 3  не гарантирует совместимости кода с Python 2</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Summary</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Организация кода</a:t>
            </a:r>
            <a:endParaRPr/>
          </a:p>
          <a:p>
            <a:pPr indent="-342900" lvl="1" marL="914400" rtl="0" algn="l">
              <a:spcBef>
                <a:spcPts val="0"/>
              </a:spcBef>
              <a:spcAft>
                <a:spcPts val="0"/>
              </a:spcAft>
              <a:buSzPts val="1800"/>
              <a:buChar char="○"/>
            </a:pPr>
            <a:r>
              <a:rPr lang="ru" sz="1800"/>
              <a:t>Модули</a:t>
            </a:r>
            <a:endParaRPr sz="1800"/>
          </a:p>
          <a:p>
            <a:pPr indent="-342900" lvl="1" marL="914400" rtl="0" algn="l">
              <a:spcBef>
                <a:spcPts val="0"/>
              </a:spcBef>
              <a:spcAft>
                <a:spcPts val="0"/>
              </a:spcAft>
              <a:buSzPts val="1800"/>
              <a:buChar char="○"/>
            </a:pPr>
            <a:r>
              <a:rPr lang="ru" sz="1800"/>
              <a:t>П</a:t>
            </a:r>
            <a:r>
              <a:rPr lang="ru" sz="1800"/>
              <a:t>а</a:t>
            </a:r>
            <a:r>
              <a:rPr lang="ru" sz="1800"/>
              <a:t>кеты, файл __init__.py</a:t>
            </a:r>
            <a:endParaRPr sz="1800"/>
          </a:p>
          <a:p>
            <a:pPr indent="-342900" lvl="1" marL="914400" rtl="0" algn="l">
              <a:spcBef>
                <a:spcPts val="0"/>
              </a:spcBef>
              <a:spcAft>
                <a:spcPts val="0"/>
              </a:spcAft>
              <a:buSzPts val="1800"/>
              <a:buChar char="○"/>
            </a:pPr>
            <a:r>
              <a:rPr lang="ru" sz="1800"/>
              <a:t>З</a:t>
            </a:r>
            <a:r>
              <a:rPr lang="ru" sz="1800"/>
              <a:t>ависимости:</a:t>
            </a:r>
            <a:endParaRPr sz="1800"/>
          </a:p>
          <a:p>
            <a:pPr indent="-342900" lvl="2" marL="1371600" rtl="0" algn="l">
              <a:spcBef>
                <a:spcPts val="0"/>
              </a:spcBef>
              <a:spcAft>
                <a:spcPts val="0"/>
              </a:spcAft>
              <a:buSzPts val="1800"/>
              <a:buChar char="■"/>
            </a:pPr>
            <a:r>
              <a:rPr lang="ru" sz="1800"/>
              <a:t>Ключевое слово import</a:t>
            </a:r>
            <a:endParaRPr sz="1800"/>
          </a:p>
          <a:p>
            <a:pPr indent="-342900" lvl="2" marL="1371600" rtl="0" algn="l">
              <a:spcBef>
                <a:spcPts val="0"/>
              </a:spcBef>
              <a:spcAft>
                <a:spcPts val="0"/>
              </a:spcAft>
              <a:buSzPts val="1800"/>
              <a:buChar char="■"/>
            </a:pPr>
            <a:r>
              <a:rPr lang="ru" sz="1800"/>
              <a:t>Конструкция from … import …</a:t>
            </a:r>
            <a:endParaRPr sz="1800"/>
          </a:p>
          <a:p>
            <a:pPr indent="-342900" lvl="1" marL="914400" rtl="0" algn="l">
              <a:spcBef>
                <a:spcPts val="0"/>
              </a:spcBef>
              <a:spcAft>
                <a:spcPts val="0"/>
              </a:spcAft>
              <a:buSzPts val="1800"/>
              <a:buChar char="○"/>
            </a:pPr>
            <a:r>
              <a:rPr lang="ru" sz="1800"/>
              <a:t>PYTHONPATH</a:t>
            </a:r>
            <a:endParaRPr sz="1800"/>
          </a:p>
          <a:p>
            <a:pPr indent="-342900" lvl="1" marL="914400" rtl="0" algn="l">
              <a:spcBef>
                <a:spcPts val="0"/>
              </a:spcBef>
              <a:spcAft>
                <a:spcPts val="0"/>
              </a:spcAft>
              <a:buSzPts val="1800"/>
              <a:buChar char="○"/>
            </a:pPr>
            <a:r>
              <a:rPr lang="ru" sz="1800"/>
              <a:t>Точка входа в приложение</a:t>
            </a:r>
            <a:endParaRPr sz="1800"/>
          </a:p>
          <a:p>
            <a:pPr indent="-342900" lvl="0" marL="457200" rtl="0" algn="l">
              <a:spcBef>
                <a:spcPts val="0"/>
              </a:spcBef>
              <a:spcAft>
                <a:spcPts val="0"/>
              </a:spcAft>
              <a:buSzPts val="1800"/>
              <a:buChar char="●"/>
            </a:pPr>
            <a:r>
              <a:rPr lang="ru"/>
              <a:t>работа с файлами</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Организация</a:t>
            </a:r>
            <a:r>
              <a:rPr lang="ru"/>
              <a:t> кода</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 ростом сложности приложения возникает необходимость упорядочивания кода. Уровни абстракции кода:</a:t>
            </a:r>
            <a:endParaRPr/>
          </a:p>
          <a:p>
            <a:pPr indent="-342900" lvl="0" marL="457200" rtl="0" algn="l">
              <a:spcBef>
                <a:spcPts val="1600"/>
              </a:spcBef>
              <a:spcAft>
                <a:spcPts val="0"/>
              </a:spcAft>
              <a:buSzPts val="1800"/>
              <a:buAutoNum type="arabicPeriod"/>
            </a:pPr>
            <a:r>
              <a:rPr lang="ru"/>
              <a:t>Выделение </a:t>
            </a:r>
            <a:r>
              <a:rPr lang="ru"/>
              <a:t>повторяющиеся</a:t>
            </a:r>
            <a:r>
              <a:rPr lang="ru"/>
              <a:t> куски кода в циклы</a:t>
            </a:r>
            <a:endParaRPr/>
          </a:p>
          <a:p>
            <a:pPr indent="-342900" lvl="0" marL="457200" rtl="0" algn="l">
              <a:spcBef>
                <a:spcPts val="0"/>
              </a:spcBef>
              <a:spcAft>
                <a:spcPts val="0"/>
              </a:spcAft>
              <a:buSzPts val="1800"/>
              <a:buAutoNum type="arabicPeriod"/>
            </a:pPr>
            <a:r>
              <a:rPr lang="ru"/>
              <a:t>Выделение функций, определенный набор операция </a:t>
            </a:r>
            <a:r>
              <a:rPr lang="ru"/>
              <a:t>реализующий</a:t>
            </a:r>
            <a:r>
              <a:rPr lang="ru"/>
              <a:t> некоторую </a:t>
            </a:r>
            <a:r>
              <a:rPr lang="ru"/>
              <a:t>последовательность</a:t>
            </a:r>
            <a:r>
              <a:rPr lang="ru"/>
              <a:t> вычислений или часть алгоритма, зависящая от входных данных</a:t>
            </a:r>
            <a:endParaRPr/>
          </a:p>
          <a:p>
            <a:pPr indent="-342900" lvl="0" marL="457200" rtl="0" algn="l">
              <a:spcBef>
                <a:spcPts val="0"/>
              </a:spcBef>
              <a:spcAft>
                <a:spcPts val="0"/>
              </a:spcAft>
              <a:buSzPts val="1800"/>
              <a:buAutoNum type="arabicPeriod"/>
            </a:pPr>
            <a:r>
              <a:rPr lang="ru"/>
              <a:t>Организация функций в отдельные модули (обычно файлы.)</a:t>
            </a:r>
            <a:endParaRPr/>
          </a:p>
          <a:p>
            <a:pPr indent="-342900" lvl="0" marL="457200" rtl="0" algn="l">
              <a:spcBef>
                <a:spcPts val="0"/>
              </a:spcBef>
              <a:spcAft>
                <a:spcPts val="0"/>
              </a:spcAft>
              <a:buSzPts val="1800"/>
              <a:buAutoNum type="arabicPeriod"/>
            </a:pPr>
            <a:r>
              <a:rPr lang="ru"/>
              <a:t>Определение абстрактных структур данных.</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Плюсы	</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Абстрагированный от остального кода </a:t>
            </a:r>
            <a:r>
              <a:rPr lang="ru"/>
              <a:t>модули</a:t>
            </a:r>
            <a:r>
              <a:rPr lang="ru"/>
              <a:t> и пакеты дают возможность писать отделяемый код, который может зависеть только от входящих данных. Кроме того на основе этих пакетов и модулей можно писать переносимые библиотеки, и </a:t>
            </a:r>
            <a:r>
              <a:rPr lang="ru"/>
              <a:t>соответственно</a:t>
            </a:r>
            <a:r>
              <a:rPr lang="ru"/>
              <a:t>, переиспользовать уже имеющуюся кодовую базу.</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Организация кода</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 python иерархия организации кода выглядит следующим образом</a:t>
            </a:r>
            <a:endParaRPr/>
          </a:p>
          <a:p>
            <a:pPr indent="-342900" lvl="0" marL="457200" rtl="0" algn="l">
              <a:spcBef>
                <a:spcPts val="1600"/>
              </a:spcBef>
              <a:spcAft>
                <a:spcPts val="0"/>
              </a:spcAft>
              <a:buSzPts val="1800"/>
              <a:buAutoNum type="arabicPeriod"/>
            </a:pPr>
            <a:r>
              <a:rPr lang="ru"/>
              <a:t>Пакет</a:t>
            </a:r>
            <a:endParaRPr/>
          </a:p>
          <a:p>
            <a:pPr indent="-342900" lvl="0" marL="457200" rtl="0" algn="l">
              <a:spcBef>
                <a:spcPts val="0"/>
              </a:spcBef>
              <a:spcAft>
                <a:spcPts val="0"/>
              </a:spcAft>
              <a:buSzPts val="1800"/>
              <a:buAutoNum type="arabicPeriod"/>
            </a:pPr>
            <a:r>
              <a:rPr lang="ru"/>
              <a:t>Модуль</a:t>
            </a:r>
            <a:endParaRPr/>
          </a:p>
          <a:p>
            <a:pPr indent="-342900" lvl="0" marL="457200" rtl="0" algn="l">
              <a:spcBef>
                <a:spcPts val="0"/>
              </a:spcBef>
              <a:spcAft>
                <a:spcPts val="0"/>
              </a:spcAft>
              <a:buSzPts val="1800"/>
              <a:buAutoNum type="arabicPeriod"/>
            </a:pPr>
            <a:r>
              <a:rPr lang="ru"/>
              <a:t>Функция/глобальная переменная/классы</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