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e45b0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e45b0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4a1843f24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4a1843f24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84ec43ac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84ec43ac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84ec43ac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84ec43ac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4a1843f24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4a1843f24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4a1843f24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4a1843f24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84ec43ac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84ec43ac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4a1843f24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4a1843f24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84ec43ac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84ec43ac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84ec43ac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84ec43ac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4a1843f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4a1843f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45b0e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45b0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a1843f2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4a1843f2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a1843f2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4a1843f2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4a1843f2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4a1843f2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a1843f2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4a1843f2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4a1843f24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4a1843f24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4a1843f2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4a1843f2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4a1843f24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4a1843f24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4a1843f24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4a1843f24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84ec43ac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84ec43ac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e45b0e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e45b0e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e45b0e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e45b0e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e45b0e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e45b0e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9cc3ccd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9cc3cc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4a1843f24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4a1843f24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84ec43a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84ec43a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84ec43ac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84ec43a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python.org/3/library/exceptions.html#BaseException" TargetMode="External"/><Relationship Id="rId4" Type="http://schemas.openxmlformats.org/officeDocument/2006/relationships/hyperlink" Target="https://docs.python.org/3/library/exceptions.html#Exception" TargetMode="External"/><Relationship Id="rId5" Type="http://schemas.openxmlformats.org/officeDocument/2006/relationships/hyperlink" Target="https://docs.python.org/3/library/exceptions.html#Excepti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habr.com/ru/post/186608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habr.com/ru/post/417215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Конструкция: try … catch …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725" y="1188300"/>
            <a:ext cx="558259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Конструкция: try … except …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25" y="1176175"/>
            <a:ext cx="77628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Конструкция: try … catch …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1460925"/>
            <a:ext cx="491490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Конструкция: try … except …finally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19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66666"/>
                </a:solidFill>
              </a:rPr>
              <a:t>Если нужно организовать работы некоторого программного блока в независимости от того было ли исключение или нет, то можно воспользоваться конструкцией </a:t>
            </a:r>
            <a:r>
              <a:rPr b="1" lang="ru">
                <a:solidFill>
                  <a:srgbClr val="666666"/>
                </a:solidFill>
              </a:rPr>
              <a:t>try … except … finally</a:t>
            </a:r>
            <a:r>
              <a:rPr lang="ru">
                <a:solidFill>
                  <a:srgbClr val="666666"/>
                </a:solidFill>
              </a:rPr>
              <a:t>. Блок кода определенный внутри finally будет вызван в любом случае было ли исключение или нет. Это позволяет в том числе организовать единое место освобождение ресурсов.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100" y="3142300"/>
            <a:ext cx="3910292" cy="17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Ситуация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175" y="1788075"/>
            <a:ext cx="4003225" cy="21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Пользовательские классы исключений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66666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BaseException</a:t>
            </a:r>
            <a:r>
              <a:rPr lang="ru">
                <a:solidFill>
                  <a:srgbClr val="666666"/>
                </a:solidFill>
              </a:rPr>
              <a:t> - </a:t>
            </a:r>
            <a:r>
              <a:rPr lang="ru">
                <a:solidFill>
                  <a:srgbClr val="666666"/>
                </a:solidFill>
              </a:rPr>
              <a:t>системные</a:t>
            </a:r>
            <a:r>
              <a:rPr lang="ru">
                <a:solidFill>
                  <a:srgbClr val="666666"/>
                </a:solidFill>
              </a:rPr>
              <a:t> ошибки.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66666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Exception</a:t>
            </a:r>
            <a:r>
              <a:rPr lang="ru">
                <a:solidFill>
                  <a:srgbClr val="666666"/>
                </a:solidFill>
              </a:rPr>
              <a:t> - Все встроенные исключения, не связанные с системными ошибками, являются производными от этого класса. Все пользовательские исключения также должны быть производными от этого класса.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666666"/>
                </a:solidFill>
              </a:rPr>
              <a:t>Полный список встроенных исключений можно найти </a:t>
            </a:r>
            <a:r>
              <a:rPr lang="ru" u="sng">
                <a:solidFill>
                  <a:srgbClr val="66666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здесь</a:t>
            </a:r>
            <a:r>
              <a:rPr lang="ru">
                <a:solidFill>
                  <a:srgbClr val="666666"/>
                </a:solidFill>
              </a:rPr>
              <a:t>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StopIteraction</a:t>
            </a:r>
            <a:endParaRPr/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00" y="1329775"/>
            <a:ext cx="5743575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025" y="2663275"/>
            <a:ext cx="16287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Пользовательские классы исключений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25" y="2787700"/>
            <a:ext cx="427672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385650" y="1123925"/>
            <a:ext cx="84711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С помощью ключевого слова </a:t>
            </a:r>
            <a:r>
              <a:rPr b="1" lang="ru">
                <a:solidFill>
                  <a:srgbClr val="666666"/>
                </a:solidFill>
              </a:rPr>
              <a:t>raise</a:t>
            </a:r>
            <a:r>
              <a:rPr lang="ru">
                <a:solidFill>
                  <a:srgbClr val="666666"/>
                </a:solidFill>
              </a:rPr>
              <a:t> - можно возбуждать исключение, при этом программа останавливает </a:t>
            </a:r>
            <a:r>
              <a:rPr lang="ru">
                <a:solidFill>
                  <a:srgbClr val="666666"/>
                </a:solidFill>
              </a:rPr>
              <a:t>выполнение</a:t>
            </a:r>
            <a:r>
              <a:rPr lang="ru">
                <a:solidFill>
                  <a:srgbClr val="666666"/>
                </a:solidFill>
              </a:rPr>
              <a:t> и управление передается подходящему блоку catch - тип исключение </a:t>
            </a:r>
            <a:r>
              <a:rPr lang="ru">
                <a:solidFill>
                  <a:srgbClr val="666666"/>
                </a:solidFill>
              </a:rPr>
              <a:t>соответствует</a:t>
            </a:r>
            <a:r>
              <a:rPr lang="ru">
                <a:solidFill>
                  <a:srgbClr val="666666"/>
                </a:solidFill>
              </a:rPr>
              <a:t> типу обрабатываемого. Если подходящего блок не найден, то программа </a:t>
            </a:r>
            <a:r>
              <a:rPr lang="ru">
                <a:solidFill>
                  <a:srgbClr val="666666"/>
                </a:solidFill>
              </a:rPr>
              <a:t>прекращает</a:t>
            </a:r>
            <a:r>
              <a:rPr lang="ru">
                <a:solidFill>
                  <a:srgbClr val="666666"/>
                </a:solidFill>
              </a:rPr>
              <a:t> выполнение и останавливается, при этом в стандартный поток вывода, выводиться информация об ошибке.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Пользовательские классы исключений</a:t>
            </a:r>
            <a:endParaRPr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825" y="1254950"/>
            <a:ext cx="42794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Форматирование строк.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950" y="1432875"/>
            <a:ext cx="508635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/>
          <p:nvPr/>
        </p:nvSpPr>
        <p:spPr>
          <a:xfrm>
            <a:off x="447800" y="1432875"/>
            <a:ext cx="307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666666"/>
                </a:solidFill>
              </a:rPr>
              <a:t>Старый стиль форматирования строк, иногда может быть полезен..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Форматирование строк (format).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25" y="1533625"/>
            <a:ext cx="64960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063" y="3344650"/>
            <a:ext cx="73818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Форматирование строк (f string).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fstring появились с релизом python 3.4 - позволяют форматировать строки на лету подставляя текущее значение переменной.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625" y="2251550"/>
            <a:ext cx="43053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/>
        </p:nvSpPr>
        <p:spPr>
          <a:xfrm>
            <a:off x="311700" y="3638125"/>
            <a:ext cx="82329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</a:rPr>
              <a:t>!Переменные должны быть определены на момент формирования строки. Иначе это приведет к ошибкам.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Магические методы.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20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Магические методы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 (Dunder methods) - это подход в python к </a:t>
            </a:r>
            <a:r>
              <a:rPr i="1" lang="ru">
                <a:solidFill>
                  <a:srgbClr val="666666"/>
                </a:solidFill>
                <a:highlight>
                  <a:srgbClr val="FFFFFF"/>
                </a:highlight>
              </a:rPr>
              <a:t>перегрузке операторов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, позволяющий классам определять свое поведение в </a:t>
            </a:r>
            <a:r>
              <a:rPr i="1" lang="ru">
                <a:solidFill>
                  <a:srgbClr val="666666"/>
                </a:solidFill>
                <a:highlight>
                  <a:srgbClr val="FFFFFF"/>
                </a:highlight>
              </a:rPr>
              <a:t>отношении операторов языка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. Подобные методы добавляются в реализацию класса и должны называться определенным образом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  <a:highlight>
                  <a:srgbClr val="FFFFFF"/>
                </a:highlight>
              </a:rPr>
              <a:t>def</a:t>
            </a:r>
            <a:r>
              <a:rPr lang="ru">
                <a:solidFill>
                  <a:srgbClr val="666666"/>
                </a:solidFill>
                <a:highlight>
                  <a:srgbClr val="FFFFFF"/>
                </a:highlight>
              </a:rPr>
              <a:t> __&lt;meth_name&gt;__(args....):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311700" y="4096500"/>
            <a:ext cx="86709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Со всем списков методов и описанием можно ознакомиться в этой </a:t>
            </a:r>
            <a:r>
              <a:rPr lang="ru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статье</a:t>
            </a:r>
            <a:r>
              <a:rPr lang="ru" sz="1800">
                <a:solidFill>
                  <a:schemeClr val="dk2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Магические методы.</a:t>
            </a:r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474" y="1152475"/>
            <a:ext cx="4404901" cy="38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Магические методы.</a:t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675" y="1241300"/>
            <a:ext cx="32049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2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Магические методы.</a:t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725" y="1088800"/>
            <a:ext cx="451509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Освобождение ресурсов - garbage collector.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python реализован алгоритм сборки мусора, который удаляет объекты( освобождает память занятую этими объектами) из памяти. Такими образом вам не нужно заботиться об утечках памяти, до тех пор </a:t>
            </a:r>
            <a:r>
              <a:rPr b="1" lang="ru"/>
              <a:t>пока вы сами ее не сделаете.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Об алгоритме можно почитать </a:t>
            </a:r>
            <a:r>
              <a:rPr lang="ru" u="sng">
                <a:solidFill>
                  <a:schemeClr val="hlink"/>
                </a:solidFill>
                <a:hlinkClick r:id="rId3"/>
              </a:rPr>
              <a:t>здесь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Освобождение ресурсов - garbage collector.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самом деле алгоритма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1. Подсчет ссылок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2. Сканирование на наличее циклических ссылок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650" y="2746563"/>
            <a:ext cx="29146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60175" y="192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 Вопросы?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стабильная  версия 3.9</a:t>
            </a:r>
            <a:r>
              <a:rPr lang="ru" sz="2000"/>
              <a:t>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совместимости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14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Summary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813200"/>
            <a:ext cx="85206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ru" sz="1400">
                <a:solidFill>
                  <a:srgbClr val="666666"/>
                </a:solidFill>
              </a:rPr>
              <a:t>Обработка исключительных ситуаций. 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ru" sz="1400">
                <a:solidFill>
                  <a:srgbClr val="666666"/>
                </a:solidFill>
              </a:rPr>
              <a:t>Конструкция: </a:t>
            </a:r>
            <a:r>
              <a:rPr b="1" lang="ru" sz="1400">
                <a:solidFill>
                  <a:srgbClr val="666666"/>
                </a:solidFill>
              </a:rPr>
              <a:t>try … </a:t>
            </a:r>
            <a:r>
              <a:rPr b="1" lang="ru">
                <a:solidFill>
                  <a:srgbClr val="666666"/>
                </a:solidFill>
              </a:rPr>
              <a:t>except</a:t>
            </a:r>
            <a:r>
              <a:rPr b="1" lang="ru" sz="1400">
                <a:solidFill>
                  <a:srgbClr val="666666"/>
                </a:solidFill>
              </a:rPr>
              <a:t> … </a:t>
            </a:r>
            <a:endParaRPr b="1" sz="1400">
              <a:solidFill>
                <a:srgbClr val="666666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ru">
                <a:solidFill>
                  <a:srgbClr val="666666"/>
                </a:solidFill>
              </a:rPr>
              <a:t>Конструкция: </a:t>
            </a:r>
            <a:r>
              <a:rPr b="1" lang="ru">
                <a:solidFill>
                  <a:srgbClr val="666666"/>
                </a:solidFill>
              </a:rPr>
              <a:t>try … except … finally</a:t>
            </a:r>
            <a:endParaRPr b="1">
              <a:solidFill>
                <a:srgbClr val="666666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ru" sz="1400">
                <a:solidFill>
                  <a:srgbClr val="666666"/>
                </a:solidFill>
              </a:rPr>
              <a:t>Пользовательские классы исключений</a:t>
            </a:r>
            <a:endParaRPr sz="1400">
              <a:solidFill>
                <a:srgbClr val="666666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ru">
                <a:solidFill>
                  <a:srgbClr val="666666"/>
                </a:solidFill>
              </a:rPr>
              <a:t>Форматирование строк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ru">
                <a:solidFill>
                  <a:srgbClr val="666666"/>
                </a:solidFill>
              </a:rPr>
              <a:t>Магические методы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ru">
                <a:solidFill>
                  <a:srgbClr val="666666"/>
                </a:solidFill>
              </a:rPr>
              <a:t>Сборка мусора</a:t>
            </a:r>
            <a:endParaRPr>
              <a:solidFill>
                <a:srgbClr val="666666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аварийных/исключительных ситуаций.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Для того чтобы стабилизировать кодовую базу и предотвратить аварийные выходы программы, в том числе в связи с неправильными данными. Язык Python предоставляет программистам возможность </a:t>
            </a:r>
            <a:r>
              <a:rPr lang="ru"/>
              <a:t>обрабатывать</a:t>
            </a:r>
            <a:r>
              <a:rPr lang="ru"/>
              <a:t> аварийные ситуации с помощью механизма перехвата исключений.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Обработка аварийных/исключительных ситуаций.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8950"/>
            <a:ext cx="8839201" cy="1937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00" y="3114459"/>
            <a:ext cx="8497205" cy="185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Конструкция: try … except …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429625" y="1287475"/>
            <a:ext cx="845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</a:rPr>
              <a:t>Для того чтобы перехватить исключение в </a:t>
            </a:r>
            <a:r>
              <a:rPr lang="ru" sz="1800">
                <a:solidFill>
                  <a:srgbClr val="666666"/>
                </a:solidFill>
              </a:rPr>
              <a:t>программном</a:t>
            </a:r>
            <a:r>
              <a:rPr lang="ru" sz="1800">
                <a:solidFill>
                  <a:srgbClr val="666666"/>
                </a:solidFill>
              </a:rPr>
              <a:t> блоке блок помещается внутрь конструкции</a:t>
            </a:r>
            <a:endParaRPr sz="1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</a:rPr>
              <a:t> </a:t>
            </a:r>
            <a:endParaRPr sz="1800">
              <a:solidFill>
                <a:srgbClr val="666666"/>
              </a:solidFill>
            </a:endParaRPr>
          </a:p>
          <a:p>
            <a:pPr indent="0" lvl="0" marL="27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</a:rPr>
              <a:t>try:</a:t>
            </a:r>
            <a:endParaRPr sz="1800">
              <a:solidFill>
                <a:srgbClr val="666666"/>
              </a:solidFill>
            </a:endParaRPr>
          </a:p>
          <a:p>
            <a:pPr indent="0" lvl="0" marL="27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</a:rPr>
              <a:t>    do_smth</a:t>
            </a:r>
            <a:endParaRPr sz="1800">
              <a:solidFill>
                <a:srgbClr val="666666"/>
              </a:solidFill>
            </a:endParaRPr>
          </a:p>
          <a:p>
            <a:pPr indent="0" lvl="0" marL="27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</a:rPr>
              <a:t>except …:</a:t>
            </a:r>
            <a:endParaRPr sz="1800">
              <a:solidFill>
                <a:srgbClr val="666666"/>
              </a:solidFill>
            </a:endParaRPr>
          </a:p>
          <a:p>
            <a:pPr indent="0" lvl="0" marL="27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</a:rPr>
              <a:t>    do_smth_if_exception</a:t>
            </a:r>
            <a:endParaRPr sz="1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