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332e9fb8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332e9fb8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332e9fb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332e9fb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332e9fb8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332e9fb8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bc49ba5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bc49ba5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bc49ba51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bc49ba51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bc49ba517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bc49ba517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bc49ba517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bc49ba517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bc49ba5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bc49ba5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bc49ba5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bc49ba5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bc49ba51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bc49ba51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4500831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4500831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bc49ba51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bc49ba51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1844edfd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1844edfd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1844edfd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1844edfd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bc49ba51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9bc49ba51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1844edfd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1844edfd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1844edfd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1844edfd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1844edfd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1844edfd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332e9fb8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332e9fb8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332e9fb8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332e9fb8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f1844edfd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f1844edfd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500831f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4500831f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332e9fb8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f332e9fb8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1844edfd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1844edfd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1844edfd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f1844edfd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f1844edfd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f1844edfd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f1844edfd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f1844edfd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1844edfd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f1844edfd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bc49ba517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bc49ba517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9bc49ba517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9bc49ba517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9bc49ba517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9bc49ba517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9bc49ba517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9bc49ba517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4500831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4500831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f1844edfd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f1844edfd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9bc49ba51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9bc49ba51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9bc49ba517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9bc49ba517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9bc49ba517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9bc49ba517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f332e9fb8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f332e9fb8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9bc49ba51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9bc49ba51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f332e9fb8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f332e9fb8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f332e9fb8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f332e9fb8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f332e9fb8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f332e9fb8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4500831f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4500831f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70ea8cc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70ea8cc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1844edf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1844edf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1844edfd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1844edfd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7e9dafe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7e9dafe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python.org/3.8/library/collections.html" TargetMode="External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hyperlink" Target="https://docs.python.org/3.8/library/stdtypes.html#sequence-types-list-tuple-rang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python.org/3.8/library/stdtypes.html#tuple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s.khairulin@g.nsu.ru" TargetMode="External"/><Relationship Id="rId4" Type="http://schemas.openxmlformats.org/officeDocument/2006/relationships/hyperlink" Target="mailto:s.khayrulin@gmail.com" TargetMode="External"/><Relationship Id="rId5" Type="http://schemas.openxmlformats.org/officeDocument/2006/relationships/hyperlink" Target="https://github.com/skhayrulin/python_course/blob/master/PYTHON_TASKS.md#%D0%9D%D0%B0%D1%87%D0%B0%D0%BB%D0%BE-%D1%80%D0%B0%D0%B1%D0%BE%D1%82%D1%8B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python.org/3/library/functions.html#len" TargetMode="External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diveintopython.net/" TargetMode="External"/><Relationship Id="rId4" Type="http://schemas.openxmlformats.org/officeDocument/2006/relationships/hyperlink" Target="http://www.diveintopython.net/" TargetMode="External"/><Relationship Id="rId5" Type="http://schemas.openxmlformats.org/officeDocument/2006/relationships/hyperlink" Target="https://www.python.org/dev/peps/pep-0008/" TargetMode="External"/><Relationship Id="rId6" Type="http://schemas.openxmlformats.org/officeDocument/2006/relationships/hyperlink" Target="https://www.python.org/dev/peps/pep-0008/" TargetMode="External"/><Relationship Id="rId7" Type="http://schemas.openxmlformats.org/officeDocument/2006/relationships/hyperlink" Target="https://www.python.org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6.png"/><Relationship Id="rId4" Type="http://schemas.openxmlformats.org/officeDocument/2006/relationships/hyperlink" Target="https://railsware.com/blog/python-for-machine-learning-indexing-and-slicing-for-lists-tuples-strings-and-other-sequential-types/" TargetMode="External"/><Relationship Id="rId5" Type="http://schemas.openxmlformats.org/officeDocument/2006/relationships/hyperlink" Target="https://railsware.com/blog/python-for-machine-learning-indexing-and-slicing-for-lists-tuples-strings-and-other-sequential-types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ru.wikipedia.org/wiki/%D0%9C%D0%B5%D1%82%D0%BE%D0%B4_%D0%93%D0%B0%D1%83%D1%81%D1%81%D0%B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программирования Python.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Динамический массив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Обычно при создании массива </a:t>
            </a:r>
            <a:r>
              <a:rPr lang="ru"/>
              <a:t>предполагается</a:t>
            </a:r>
            <a:r>
              <a:rPr lang="ru"/>
              <a:t>, что массив будет иметь фиксированную длину, которая не меняется. </a:t>
            </a:r>
            <a:r>
              <a:rPr lang="ru"/>
              <a:t>Соответственно стандартный массив </a:t>
            </a:r>
            <a:r>
              <a:rPr lang="ru"/>
              <a:t> не поддерживает операции вставки и удаления элемента. Поэтому были </a:t>
            </a:r>
            <a:r>
              <a:rPr lang="ru"/>
              <a:t>введены специализированный тип данных как </a:t>
            </a:r>
            <a:r>
              <a:rPr b="1" lang="ru"/>
              <a:t>динамический массив</a:t>
            </a:r>
            <a:r>
              <a:rPr lang="ru"/>
              <a:t>.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</a:t>
            </a:r>
            <a:endParaRPr/>
          </a:p>
        </p:txBody>
      </p:sp>
      <p:sp>
        <p:nvSpPr>
          <p:cNvPr id="114" name="Google Shape;114;p23"/>
          <p:cNvSpPr txBox="1"/>
          <p:nvPr/>
        </p:nvSpPr>
        <p:spPr>
          <a:xfrm>
            <a:off x="1918825" y="1247700"/>
            <a:ext cx="96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RAM</a:t>
            </a:r>
            <a:endParaRPr b="1" sz="1800"/>
          </a:p>
        </p:txBody>
      </p:sp>
      <p:grpSp>
        <p:nvGrpSpPr>
          <p:cNvPr id="115" name="Google Shape;115;p23"/>
          <p:cNvGrpSpPr/>
          <p:nvPr/>
        </p:nvGrpSpPr>
        <p:grpSpPr>
          <a:xfrm>
            <a:off x="311700" y="1961225"/>
            <a:ext cx="4142400" cy="637225"/>
            <a:chOff x="2300050" y="2085925"/>
            <a:chExt cx="4142400" cy="637225"/>
          </a:xfrm>
        </p:grpSpPr>
        <p:sp>
          <p:nvSpPr>
            <p:cNvPr id="116" name="Google Shape;116;p23"/>
            <p:cNvSpPr/>
            <p:nvPr/>
          </p:nvSpPr>
          <p:spPr>
            <a:xfrm>
              <a:off x="2300050" y="2085925"/>
              <a:ext cx="4142400" cy="63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>
              <a:off x="3449975" y="2085925"/>
              <a:ext cx="554100" cy="6372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/>
                <a:t>1</a:t>
              </a:r>
              <a:endParaRPr sz="1800"/>
            </a:p>
          </p:txBody>
        </p:sp>
        <p:sp>
          <p:nvSpPr>
            <p:cNvPr id="118" name="Google Shape;118;p23"/>
            <p:cNvSpPr/>
            <p:nvPr/>
          </p:nvSpPr>
          <p:spPr>
            <a:xfrm>
              <a:off x="4004075" y="2085950"/>
              <a:ext cx="554100" cy="6372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/>
                <a:t>2</a:t>
              </a:r>
              <a:endParaRPr sz="1800"/>
            </a:p>
          </p:txBody>
        </p:sp>
        <p:sp>
          <p:nvSpPr>
            <p:cNvPr id="119" name="Google Shape;119;p23"/>
            <p:cNvSpPr/>
            <p:nvPr/>
          </p:nvSpPr>
          <p:spPr>
            <a:xfrm>
              <a:off x="2895875" y="2085950"/>
              <a:ext cx="554100" cy="6372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/>
                <a:t>...</a:t>
              </a:r>
              <a:endParaRPr sz="1800"/>
            </a:p>
          </p:txBody>
        </p:sp>
        <p:sp>
          <p:nvSpPr>
            <p:cNvPr id="120" name="Google Shape;120;p23"/>
            <p:cNvSpPr/>
            <p:nvPr/>
          </p:nvSpPr>
          <p:spPr>
            <a:xfrm>
              <a:off x="4558175" y="2085950"/>
              <a:ext cx="554100" cy="6372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/>
                <a:t>3</a:t>
              </a:r>
              <a:endParaRPr sz="1800"/>
            </a:p>
          </p:txBody>
        </p:sp>
        <p:sp>
          <p:nvSpPr>
            <p:cNvPr id="121" name="Google Shape;121;p23"/>
            <p:cNvSpPr/>
            <p:nvPr/>
          </p:nvSpPr>
          <p:spPr>
            <a:xfrm>
              <a:off x="5112275" y="2085950"/>
              <a:ext cx="554100" cy="6372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/>
                <a:t>...</a:t>
              </a:r>
              <a:endParaRPr sz="1800"/>
            </a:p>
          </p:txBody>
        </p:sp>
      </p:grpSp>
      <p:grpSp>
        <p:nvGrpSpPr>
          <p:cNvPr id="122" name="Google Shape;122;p23"/>
          <p:cNvGrpSpPr/>
          <p:nvPr/>
        </p:nvGrpSpPr>
        <p:grpSpPr>
          <a:xfrm>
            <a:off x="3969600" y="3083475"/>
            <a:ext cx="4142400" cy="637225"/>
            <a:chOff x="2300050" y="2085925"/>
            <a:chExt cx="4142400" cy="637225"/>
          </a:xfrm>
        </p:grpSpPr>
        <p:sp>
          <p:nvSpPr>
            <p:cNvPr id="123" name="Google Shape;123;p23"/>
            <p:cNvSpPr/>
            <p:nvPr/>
          </p:nvSpPr>
          <p:spPr>
            <a:xfrm>
              <a:off x="2300050" y="2085925"/>
              <a:ext cx="4142400" cy="63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3"/>
            <p:cNvSpPr/>
            <p:nvPr/>
          </p:nvSpPr>
          <p:spPr>
            <a:xfrm>
              <a:off x="3449975" y="2085925"/>
              <a:ext cx="554100" cy="6372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/>
                <a:t>1</a:t>
              </a:r>
              <a:endParaRPr sz="1800"/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4004075" y="2085950"/>
              <a:ext cx="554100" cy="6372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/>
                <a:t>2</a:t>
              </a:r>
              <a:endParaRPr sz="1800"/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2895875" y="2085950"/>
              <a:ext cx="554100" cy="6372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/>
                <a:t>...</a:t>
              </a:r>
              <a:endParaRPr sz="1800"/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4558175" y="2085950"/>
              <a:ext cx="554100" cy="6372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/>
                <a:t>3</a:t>
              </a:r>
              <a:endParaRPr sz="1800"/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5112275" y="2085950"/>
              <a:ext cx="554100" cy="6372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/>
                <a:t>...</a:t>
              </a:r>
              <a:endParaRPr sz="1800"/>
            </a:p>
          </p:txBody>
        </p:sp>
      </p:grpSp>
      <p:sp>
        <p:nvSpPr>
          <p:cNvPr id="129" name="Google Shape;129;p23"/>
          <p:cNvSpPr/>
          <p:nvPr/>
        </p:nvSpPr>
        <p:spPr>
          <a:xfrm>
            <a:off x="8389275" y="2266075"/>
            <a:ext cx="554100" cy="637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4</a:t>
            </a:r>
            <a:endParaRPr sz="1800"/>
          </a:p>
        </p:txBody>
      </p:sp>
      <p:cxnSp>
        <p:nvCxnSpPr>
          <p:cNvPr id="130" name="Google Shape;130;p23"/>
          <p:cNvCxnSpPr>
            <a:stCxn id="129" idx="1"/>
            <a:endCxn id="125" idx="0"/>
          </p:cNvCxnSpPr>
          <p:nvPr/>
        </p:nvCxnSpPr>
        <p:spPr>
          <a:xfrm flipH="1">
            <a:off x="5950575" y="2584675"/>
            <a:ext cx="2438700" cy="4989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23"/>
          <p:cNvSpPr/>
          <p:nvPr/>
        </p:nvSpPr>
        <p:spPr>
          <a:xfrm>
            <a:off x="332575" y="4205725"/>
            <a:ext cx="4378200" cy="63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/>
          <p:nvPr/>
        </p:nvSpPr>
        <p:spPr>
          <a:xfrm>
            <a:off x="1482500" y="4205725"/>
            <a:ext cx="554100" cy="637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1</a:t>
            </a:r>
            <a:endParaRPr sz="1800"/>
          </a:p>
        </p:txBody>
      </p:sp>
      <p:sp>
        <p:nvSpPr>
          <p:cNvPr id="133" name="Google Shape;133;p23"/>
          <p:cNvSpPr/>
          <p:nvPr/>
        </p:nvSpPr>
        <p:spPr>
          <a:xfrm>
            <a:off x="2036600" y="4205750"/>
            <a:ext cx="554100" cy="637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2</a:t>
            </a:r>
            <a:endParaRPr sz="1800"/>
          </a:p>
        </p:txBody>
      </p:sp>
      <p:sp>
        <p:nvSpPr>
          <p:cNvPr id="134" name="Google Shape;134;p23"/>
          <p:cNvSpPr/>
          <p:nvPr/>
        </p:nvSpPr>
        <p:spPr>
          <a:xfrm>
            <a:off x="928400" y="4205750"/>
            <a:ext cx="554100" cy="637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...</a:t>
            </a:r>
            <a:endParaRPr sz="1800"/>
          </a:p>
        </p:txBody>
      </p:sp>
      <p:sp>
        <p:nvSpPr>
          <p:cNvPr id="135" name="Google Shape;135;p23"/>
          <p:cNvSpPr/>
          <p:nvPr/>
        </p:nvSpPr>
        <p:spPr>
          <a:xfrm>
            <a:off x="2590700" y="4205750"/>
            <a:ext cx="554100" cy="637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4</a:t>
            </a:r>
            <a:endParaRPr sz="1800"/>
          </a:p>
        </p:txBody>
      </p:sp>
      <p:sp>
        <p:nvSpPr>
          <p:cNvPr id="136" name="Google Shape;136;p23"/>
          <p:cNvSpPr/>
          <p:nvPr/>
        </p:nvSpPr>
        <p:spPr>
          <a:xfrm>
            <a:off x="3144800" y="4205750"/>
            <a:ext cx="554100" cy="637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3</a:t>
            </a:r>
            <a:endParaRPr sz="1800"/>
          </a:p>
        </p:txBody>
      </p:sp>
      <p:sp>
        <p:nvSpPr>
          <p:cNvPr id="137" name="Google Shape;137;p23"/>
          <p:cNvSpPr/>
          <p:nvPr/>
        </p:nvSpPr>
        <p:spPr>
          <a:xfrm>
            <a:off x="3671600" y="4205725"/>
            <a:ext cx="554100" cy="637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...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</a:t>
            </a:r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1918825" y="1247700"/>
            <a:ext cx="96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RAM</a:t>
            </a:r>
            <a:endParaRPr b="1" sz="1800"/>
          </a:p>
        </p:txBody>
      </p:sp>
      <p:grpSp>
        <p:nvGrpSpPr>
          <p:cNvPr id="144" name="Google Shape;144;p24"/>
          <p:cNvGrpSpPr/>
          <p:nvPr/>
        </p:nvGrpSpPr>
        <p:grpSpPr>
          <a:xfrm>
            <a:off x="311700" y="1961225"/>
            <a:ext cx="4142400" cy="637225"/>
            <a:chOff x="2300050" y="2085925"/>
            <a:chExt cx="4142400" cy="637225"/>
          </a:xfrm>
        </p:grpSpPr>
        <p:sp>
          <p:nvSpPr>
            <p:cNvPr id="145" name="Google Shape;145;p24"/>
            <p:cNvSpPr/>
            <p:nvPr/>
          </p:nvSpPr>
          <p:spPr>
            <a:xfrm>
              <a:off x="2300050" y="2085925"/>
              <a:ext cx="4142400" cy="63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3449975" y="2085925"/>
              <a:ext cx="554100" cy="6372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/>
                <a:t>1</a:t>
              </a:r>
              <a:endParaRPr sz="1800"/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4004075" y="2085950"/>
              <a:ext cx="554100" cy="6372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/>
                <a:t>2</a:t>
              </a:r>
              <a:endParaRPr sz="1800"/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2895875" y="2085950"/>
              <a:ext cx="554100" cy="6372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/>
                <a:t>...</a:t>
              </a:r>
              <a:endParaRPr sz="1800"/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4558175" y="2085950"/>
              <a:ext cx="554100" cy="6372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/>
                <a:t>3</a:t>
              </a:r>
              <a:endParaRPr sz="1800"/>
            </a:p>
          </p:txBody>
        </p:sp>
        <p:sp>
          <p:nvSpPr>
            <p:cNvPr id="150" name="Google Shape;150;p24"/>
            <p:cNvSpPr/>
            <p:nvPr/>
          </p:nvSpPr>
          <p:spPr>
            <a:xfrm>
              <a:off x="5112275" y="2085950"/>
              <a:ext cx="554100" cy="6372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/>
                <a:t>...</a:t>
              </a:r>
              <a:endParaRPr sz="1800"/>
            </a:p>
          </p:txBody>
        </p:sp>
      </p:grpSp>
      <p:sp>
        <p:nvSpPr>
          <p:cNvPr id="151" name="Google Shape;151;p24"/>
          <p:cNvSpPr/>
          <p:nvPr/>
        </p:nvSpPr>
        <p:spPr>
          <a:xfrm>
            <a:off x="2012600" y="1939375"/>
            <a:ext cx="602100" cy="6372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" name="Google Shape;152;p24"/>
          <p:cNvGrpSpPr/>
          <p:nvPr/>
        </p:nvGrpSpPr>
        <p:grpSpPr>
          <a:xfrm>
            <a:off x="4662325" y="3055750"/>
            <a:ext cx="3401100" cy="637225"/>
            <a:chOff x="3969600" y="3083475"/>
            <a:chExt cx="3401100" cy="637225"/>
          </a:xfrm>
        </p:grpSpPr>
        <p:sp>
          <p:nvSpPr>
            <p:cNvPr id="153" name="Google Shape;153;p24"/>
            <p:cNvSpPr/>
            <p:nvPr/>
          </p:nvSpPr>
          <p:spPr>
            <a:xfrm>
              <a:off x="3969600" y="3083475"/>
              <a:ext cx="3401100" cy="63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4"/>
            <p:cNvSpPr/>
            <p:nvPr/>
          </p:nvSpPr>
          <p:spPr>
            <a:xfrm>
              <a:off x="5119525" y="3083475"/>
              <a:ext cx="554100" cy="6372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/>
                <a:t>1</a:t>
              </a:r>
              <a:endParaRPr sz="1800"/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5673625" y="3083500"/>
              <a:ext cx="554100" cy="6372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/>
                <a:t>3</a:t>
              </a:r>
              <a:endParaRPr sz="1800"/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4565425" y="3083500"/>
              <a:ext cx="554100" cy="6372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/>
                <a:t>...</a:t>
              </a:r>
              <a:endParaRPr sz="1800"/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6227725" y="3083500"/>
              <a:ext cx="554100" cy="6372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/>
                <a:t>...</a:t>
              </a:r>
              <a:endParaRPr sz="180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Коллекции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500"/>
              </a:spcBef>
              <a:spcAft>
                <a:spcPts val="0"/>
              </a:spcAft>
              <a:buSzPts val="2100"/>
              <a:buChar char="●"/>
            </a:pPr>
            <a:r>
              <a:rPr b="1" lang="ru" sz="2100">
                <a:highlight>
                  <a:srgbClr val="FFFFFF"/>
                </a:highlight>
              </a:rPr>
              <a:t>Коллекция</a:t>
            </a:r>
            <a:r>
              <a:rPr lang="ru" sz="2100">
                <a:highlight>
                  <a:srgbClr val="FFFFFF"/>
                </a:highlight>
              </a:rPr>
              <a:t> — программный объект, содержащий в себе, тем или иным образом, набор значений одного или различных типов, и позволяющий обращаться к этим значениям.</a:t>
            </a:r>
            <a:r>
              <a:rPr lang="ru" sz="2100">
                <a:highlight>
                  <a:srgbClr val="FFFFFF"/>
                </a:highlight>
              </a:rPr>
              <a:t> </a:t>
            </a:r>
            <a:endParaRPr sz="2100">
              <a:highlight>
                <a:srgbClr val="FFFFFF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ru" sz="2100">
                <a:highlight>
                  <a:srgbClr val="FFFFFF"/>
                </a:highlight>
              </a:rPr>
              <a:t>Коллекция</a:t>
            </a:r>
            <a:r>
              <a:rPr lang="ru" sz="2100">
                <a:highlight>
                  <a:srgbClr val="FFFFFF"/>
                </a:highlight>
              </a:rPr>
              <a:t> позволяет записывать в себя значения и извлекать их. </a:t>
            </a:r>
            <a:endParaRPr sz="2100">
              <a:highlight>
                <a:srgbClr val="FFFFFF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ru" sz="2100">
                <a:highlight>
                  <a:srgbClr val="FFFFFF"/>
                </a:highlight>
              </a:rPr>
              <a:t>Назначение коллекции</a:t>
            </a:r>
            <a:r>
              <a:rPr lang="ru" sz="2100">
                <a:highlight>
                  <a:srgbClr val="FFFFFF"/>
                </a:highlight>
              </a:rPr>
              <a:t> — служить хранилищем объектов и обеспечивать доступ к ним.</a:t>
            </a:r>
            <a:endParaRPr b="1"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Индексация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Некоторые коллекции поддерживают операцию индексацию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В python операция обозначается </a:t>
            </a:r>
            <a:r>
              <a:rPr lang="ru"/>
              <a:t>[...] - аргументом операции является индекс, который указывает какой элемент коллекции нужно взять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Синтаксис: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collection_name[index]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где collection_name - переменная содержащая ссылку на коллекцию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index - указатель на элемент коллекции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Индексация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коллекций, сохраняющих порядок элементов, таких как </a:t>
            </a:r>
            <a:r>
              <a:rPr b="1" lang="ru"/>
              <a:t>list, tuple, range </a:t>
            </a:r>
            <a:r>
              <a:rPr lang="ru"/>
              <a:t>- индексом является порядковый номер элемента в коллекции. </a:t>
            </a:r>
            <a:r>
              <a:rPr b="1" lang="ru"/>
              <a:t>ИНДЕКСАЦИЯ В PYTHON ДЛЯ ТАКИХ КОЛЛЕКЦИЙ НАЧИНАЕТСЯ С</a:t>
            </a:r>
            <a:r>
              <a:rPr lang="ru"/>
              <a:t> </a:t>
            </a:r>
            <a:r>
              <a:rPr b="1" lang="ru"/>
              <a:t>0</a:t>
            </a:r>
            <a:r>
              <a:rPr b="1" lang="ru"/>
              <a:t>! </a:t>
            </a:r>
            <a:r>
              <a:rPr lang="ru"/>
              <a:t>Также в python поддерживаются отрицательные индексы (см. примеры).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Для </a:t>
            </a:r>
            <a:r>
              <a:rPr b="1" lang="ru"/>
              <a:t>dict, set, … </a:t>
            </a:r>
            <a:r>
              <a:rPr lang="ru"/>
              <a:t>- индексом является значение ключа элемента (об этом на др лекции).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Индексация</a:t>
            </a:r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600" y="1182250"/>
            <a:ext cx="501015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- collection package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386075" y="4417900"/>
            <a:ext cx="55008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https://docs.python.org/3.8/library/collections.html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0625" y="1291275"/>
            <a:ext cx="5462744" cy="3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built-in collection</a:t>
            </a:r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25" y="1394888"/>
            <a:ext cx="8086725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1926025" y="4292400"/>
            <a:ext cx="69489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https://docs.python.org/3.8/library/stdtypes.html#sequence-types-list-tuple-range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tuple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383250" y="4411825"/>
            <a:ext cx="56127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https://docs.python.org/3.8/library/stdtypes.html#tuple</a:t>
            </a:r>
            <a:endParaRPr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496" y="1258538"/>
            <a:ext cx="3261150" cy="291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9046" y="1170125"/>
            <a:ext cx="4912554" cy="1794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Хайрулин Сергей Сергеевич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email: </a:t>
            </a:r>
            <a:r>
              <a:rPr lang="ru" u="sng">
                <a:solidFill>
                  <a:schemeClr val="hlink"/>
                </a:solidFill>
                <a:hlinkClick r:id="rId3"/>
              </a:rPr>
              <a:t>s.khairulin@g.nsu.ru</a:t>
            </a:r>
            <a:r>
              <a:rPr lang="ru"/>
              <a:t>, </a:t>
            </a:r>
            <a:r>
              <a:rPr lang="ru" u="sng">
                <a:solidFill>
                  <a:schemeClr val="hlink"/>
                </a:solidFill>
                <a:hlinkClick r:id="rId4"/>
              </a:rPr>
              <a:t>s.khayrulin@gmail.com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Ссылка на </a:t>
            </a:r>
            <a:r>
              <a:rPr lang="ru" u="sng">
                <a:solidFill>
                  <a:schemeClr val="hlink"/>
                </a:solidFill>
                <a:hlinkClick r:id="rId5"/>
              </a:rPr>
              <a:t>материалы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list</a:t>
            </a:r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25" y="1067125"/>
            <a:ext cx="3866675" cy="270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4775" y="1145900"/>
            <a:ext cx="44862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range - объект</a:t>
            </a:r>
            <a:endParaRPr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11700" y="1152475"/>
            <a:ext cx="8520600" cy="16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Позволяет создавать генератор последовательности с </a:t>
            </a:r>
            <a:r>
              <a:rPr lang="ru"/>
              <a:t>заданными</a:t>
            </a:r>
            <a:r>
              <a:rPr lang="ru"/>
              <a:t> стартовым конечным (не включается) и шагом значениями. При этом последовательность  не </a:t>
            </a:r>
            <a:r>
              <a:rPr lang="ru"/>
              <a:t>генерируется</a:t>
            </a:r>
            <a:r>
              <a:rPr lang="ru"/>
              <a:t> моментально.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/>
              <a:t>range</a:t>
            </a:r>
            <a:r>
              <a:rPr lang="ru"/>
              <a:t>(begin, end, step)</a:t>
            </a:r>
            <a:endParaRPr/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375" y="2854950"/>
            <a:ext cx="2356873" cy="20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3473" y="2920425"/>
            <a:ext cx="41433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range - объект</a:t>
            </a:r>
            <a:endParaRPr/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04425"/>
            <a:ext cx="3812225" cy="82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50" y="3068200"/>
            <a:ext cx="5209775" cy="7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list</a:t>
            </a:r>
            <a:endParaRPr/>
          </a:p>
        </p:txBody>
      </p:sp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193" y="1017725"/>
            <a:ext cx="550018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len</a:t>
            </a:r>
            <a:endParaRPr/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311700" y="1152475"/>
            <a:ext cx="8520600" cy="23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Встроенная функция </a:t>
            </a:r>
            <a:r>
              <a:rPr b="1" lang="ru" u="sng">
                <a:solidFill>
                  <a:schemeClr val="hlink"/>
                </a:solidFill>
                <a:hlinkClick r:id="rId3"/>
              </a:rPr>
              <a:t>len</a:t>
            </a:r>
            <a:r>
              <a:rPr b="1" lang="ru"/>
              <a:t> </a:t>
            </a:r>
            <a:r>
              <a:rPr lang="ru"/>
              <a:t>позволяет выяснить текущую длину коллекции тип коллекции не имеет значения.</a:t>
            </a:r>
            <a:endParaRPr/>
          </a:p>
        </p:txBody>
      </p:sp>
      <p:pic>
        <p:nvPicPr>
          <p:cNvPr id="238" name="Google Shape;23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8338" y="2306800"/>
            <a:ext cx="526732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append</a:t>
            </a:r>
            <a:endParaRPr/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Добавляет новый </a:t>
            </a:r>
            <a:r>
              <a:rPr lang="ru"/>
              <a:t>элемент</a:t>
            </a:r>
            <a:r>
              <a:rPr lang="ru"/>
              <a:t> в конец списка. Довольно эффективная </a:t>
            </a:r>
            <a:r>
              <a:rPr lang="ru"/>
              <a:t>процедура</a:t>
            </a:r>
            <a:r>
              <a:rPr lang="ru"/>
              <a:t>, так как при этом список </a:t>
            </a:r>
            <a:r>
              <a:rPr b="1" lang="ru"/>
              <a:t>почти всегда</a:t>
            </a:r>
            <a:r>
              <a:rPr lang="ru"/>
              <a:t> не реаллоцирует память.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insert</a:t>
            </a:r>
            <a:endParaRPr/>
          </a:p>
        </p:txBody>
      </p:sp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311700" y="1152475"/>
            <a:ext cx="8520600" cy="14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 случае если необходимо вставить элемент в середину или в начало списка, можно воспользоваться этой процедурой, </a:t>
            </a:r>
            <a:r>
              <a:rPr b="1" lang="ru"/>
              <a:t>но</a:t>
            </a:r>
            <a:r>
              <a:rPr lang="ru"/>
              <a:t> в этом случае </a:t>
            </a:r>
            <a:r>
              <a:rPr lang="ru"/>
              <a:t>список</a:t>
            </a:r>
            <a:r>
              <a:rPr lang="ru"/>
              <a:t> память будет реалоцированна, что может привести к потере производительности. Реалокация - процесс </a:t>
            </a:r>
            <a:r>
              <a:rPr lang="ru"/>
              <a:t>перераспределения</a:t>
            </a:r>
            <a:r>
              <a:rPr lang="ru"/>
              <a:t> памяти.</a:t>
            </a:r>
            <a:endParaRPr/>
          </a:p>
        </p:txBody>
      </p:sp>
      <p:pic>
        <p:nvPicPr>
          <p:cNvPr id="251" name="Google Shape;2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275" y="2753925"/>
            <a:ext cx="751522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index</a:t>
            </a:r>
            <a:endParaRPr/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311700" y="1152475"/>
            <a:ext cx="8520600" cy="14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Поиск элемента по значению в последовательности - вернет индекс элемента в списке. Если элемента нет то будет </a:t>
            </a:r>
            <a:r>
              <a:rPr lang="ru"/>
              <a:t>порождено</a:t>
            </a:r>
            <a:r>
              <a:rPr lang="ru"/>
              <a:t> исключение</a:t>
            </a:r>
            <a:endParaRPr/>
          </a:p>
        </p:txBody>
      </p:sp>
      <p:pic>
        <p:nvPicPr>
          <p:cNvPr id="258" name="Google Shape;2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2768025"/>
            <a:ext cx="756285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remove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311700" y="1152475"/>
            <a:ext cx="8520600" cy="1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Удаление элемента из списка по значению. Также в случае </a:t>
            </a:r>
            <a:r>
              <a:rPr lang="ru"/>
              <a:t>отсутствия</a:t>
            </a:r>
            <a:r>
              <a:rPr lang="ru"/>
              <a:t> такого элемента в списке будет </a:t>
            </a:r>
            <a:r>
              <a:rPr lang="ru"/>
              <a:t>порождено</a:t>
            </a:r>
            <a:r>
              <a:rPr lang="ru"/>
              <a:t> исключение</a:t>
            </a:r>
            <a:endParaRPr/>
          </a:p>
        </p:txBody>
      </p:sp>
      <p:pic>
        <p:nvPicPr>
          <p:cNvPr id="265" name="Google Shape;26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675" y="2924000"/>
            <a:ext cx="74866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pop</a:t>
            </a:r>
            <a:endParaRPr/>
          </a:p>
        </p:txBody>
      </p:sp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11700" y="1152475"/>
            <a:ext cx="8520600" cy="1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Извлечь элемент из списка и вернуть его. В случае если мы извлекаем не последний элемент процесс также приведет к </a:t>
            </a:r>
            <a:r>
              <a:rPr lang="ru"/>
              <a:t>релокации</a:t>
            </a:r>
            <a:r>
              <a:rPr lang="ru"/>
              <a:t> памяти.</a:t>
            </a:r>
            <a:endParaRPr/>
          </a:p>
        </p:txBody>
      </p:sp>
      <p:pic>
        <p:nvPicPr>
          <p:cNvPr id="272" name="Google Shape;27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200" y="2756638"/>
            <a:ext cx="750570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Лекции/практические занятия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Тест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Дифференцированный зачет в конце семестра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Защита задания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Списки арифметика (конкатенация)</a:t>
            </a:r>
            <a:endParaRPr/>
          </a:p>
        </p:txBody>
      </p:sp>
      <p:sp>
        <p:nvSpPr>
          <p:cNvPr id="278" name="Google Shape;278;p42"/>
          <p:cNvSpPr txBox="1"/>
          <p:nvPr>
            <p:ph idx="1" type="body"/>
          </p:nvPr>
        </p:nvSpPr>
        <p:spPr>
          <a:xfrm>
            <a:off x="311700" y="1180175"/>
            <a:ext cx="8520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Списки поддерживают операцию сложения</a:t>
            </a:r>
            <a:endParaRPr/>
          </a:p>
        </p:txBody>
      </p:sp>
      <p:pic>
        <p:nvPicPr>
          <p:cNvPr id="279" name="Google Shape;27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500" y="2037550"/>
            <a:ext cx="3154030" cy="28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Индексация списков</a:t>
            </a:r>
            <a:endParaRPr/>
          </a:p>
        </p:txBody>
      </p:sp>
      <p:sp>
        <p:nvSpPr>
          <p:cNvPr id="285" name="Google Shape;285;p43"/>
          <p:cNvSpPr txBox="1"/>
          <p:nvPr>
            <p:ph idx="1" type="body"/>
          </p:nvPr>
        </p:nvSpPr>
        <p:spPr>
          <a:xfrm>
            <a:off x="311700" y="1152475"/>
            <a:ext cx="8520600" cy="12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Для списков </a:t>
            </a:r>
            <a:r>
              <a:rPr lang="ru"/>
              <a:t>применима</a:t>
            </a:r>
            <a:r>
              <a:rPr lang="ru"/>
              <a:t> индексация с отрицательными значениями индекса при этом значению -1 будет </a:t>
            </a:r>
            <a:r>
              <a:rPr lang="ru"/>
              <a:t>соответствовать</a:t>
            </a:r>
            <a:r>
              <a:rPr lang="ru"/>
              <a:t> последний </a:t>
            </a:r>
            <a:r>
              <a:rPr lang="ru"/>
              <a:t>элемент</a:t>
            </a:r>
            <a:r>
              <a:rPr lang="ru"/>
              <a:t> списка, -2 предпоследний то есть </a:t>
            </a:r>
            <a:endParaRPr/>
          </a:p>
        </p:txBody>
      </p:sp>
      <p:pic>
        <p:nvPicPr>
          <p:cNvPr id="286" name="Google Shape;28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175" y="2716375"/>
            <a:ext cx="30289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Индексация списков</a:t>
            </a:r>
            <a:endParaRPr/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311700" y="1152475"/>
            <a:ext cx="85206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При обращение по индексу превосходящему длину списка будет </a:t>
            </a:r>
            <a:r>
              <a:rPr lang="ru"/>
              <a:t>сгенерировано</a:t>
            </a:r>
            <a:r>
              <a:rPr lang="ru"/>
              <a:t> исключение</a:t>
            </a:r>
            <a:endParaRPr/>
          </a:p>
        </p:txBody>
      </p:sp>
      <p:pic>
        <p:nvPicPr>
          <p:cNvPr id="293" name="Google Shape;29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" y="2328450"/>
            <a:ext cx="796290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списков</a:t>
            </a:r>
            <a:endParaRPr/>
          </a:p>
        </p:txBody>
      </p:sp>
      <p:sp>
        <p:nvSpPr>
          <p:cNvPr id="299" name="Google Shape;29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Список можно создать несколькими способами</a:t>
            </a:r>
            <a:endParaRPr sz="2100"/>
          </a:p>
          <a:p>
            <a:pPr indent="-374650" lvl="0" marL="457200" rtl="0" algn="l">
              <a:spcBef>
                <a:spcPts val="1600"/>
              </a:spcBef>
              <a:spcAft>
                <a:spcPts val="0"/>
              </a:spcAft>
              <a:buSzPts val="2300"/>
              <a:buAutoNum type="arabicPeriod"/>
            </a:pPr>
            <a:r>
              <a:rPr lang="ru" sz="2300"/>
              <a:t>Явно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ru" sz="2300"/>
              <a:t>Списковые включения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ru" sz="2300"/>
              <a:t>Ключевое слово list</a:t>
            </a:r>
            <a:endParaRPr sz="23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Явно</a:t>
            </a:r>
            <a:endParaRPr/>
          </a:p>
        </p:txBody>
      </p:sp>
      <p:sp>
        <p:nvSpPr>
          <p:cNvPr id="305" name="Google Shape;305;p46"/>
          <p:cNvSpPr txBox="1"/>
          <p:nvPr>
            <p:ph idx="1" type="body"/>
          </p:nvPr>
        </p:nvSpPr>
        <p:spPr>
          <a:xfrm>
            <a:off x="311700" y="1152475"/>
            <a:ext cx="8520600" cy="12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Через использование конструкции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[element1, element2, …, elementN]</a:t>
            </a:r>
            <a:endParaRPr/>
          </a:p>
        </p:txBody>
      </p:sp>
      <p:pic>
        <p:nvPicPr>
          <p:cNvPr id="306" name="Google Shape;30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4050" y="2924075"/>
            <a:ext cx="249555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Списковые включения</a:t>
            </a:r>
            <a:endParaRPr/>
          </a:p>
        </p:txBody>
      </p:sp>
      <p:sp>
        <p:nvSpPr>
          <p:cNvPr id="312" name="Google Shape;312;p47"/>
          <p:cNvSpPr txBox="1"/>
          <p:nvPr>
            <p:ph idx="1" type="body"/>
          </p:nvPr>
        </p:nvSpPr>
        <p:spPr>
          <a:xfrm>
            <a:off x="311700" y="1152475"/>
            <a:ext cx="8520600" cy="21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</a:t>
            </a:r>
            <a:r>
              <a:rPr lang="ru"/>
              <a:t>олее короткий синтаксис, который позволяет создать новый список на основе значений существующего списка.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[item </a:t>
            </a:r>
            <a:r>
              <a:rPr b="1" lang="ru"/>
              <a:t>for</a:t>
            </a:r>
            <a:r>
              <a:rPr lang="ru"/>
              <a:t> item </a:t>
            </a:r>
            <a:r>
              <a:rPr b="1" lang="ru"/>
              <a:t>in</a:t>
            </a:r>
            <a:r>
              <a:rPr lang="ru"/>
              <a:t> collection </a:t>
            </a:r>
            <a:r>
              <a:rPr b="1" lang="ru"/>
              <a:t>if </a:t>
            </a:r>
            <a:r>
              <a:rPr lang="ru"/>
              <a:t>condition 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Условный оператор может </a:t>
            </a:r>
            <a:r>
              <a:rPr lang="ru"/>
              <a:t>отсутствовать.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Списковые включения</a:t>
            </a:r>
            <a:endParaRPr/>
          </a:p>
        </p:txBody>
      </p:sp>
      <p:pic>
        <p:nvPicPr>
          <p:cNvPr id="318" name="Google Shape;31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100" y="1333675"/>
            <a:ext cx="435292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Списковые включения</a:t>
            </a:r>
            <a:endParaRPr/>
          </a:p>
        </p:txBody>
      </p:sp>
      <p:pic>
        <p:nvPicPr>
          <p:cNvPr id="324" name="Google Shape;32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100" y="1333675"/>
            <a:ext cx="435292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Списковые включения</a:t>
            </a:r>
            <a:endParaRPr/>
          </a:p>
        </p:txBody>
      </p:sp>
      <p:pic>
        <p:nvPicPr>
          <p:cNvPr id="330" name="Google Shape;33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425" y="1248900"/>
            <a:ext cx="539115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Списковые включения</a:t>
            </a:r>
            <a:endParaRPr/>
          </a:p>
        </p:txBody>
      </p:sp>
      <p:pic>
        <p:nvPicPr>
          <p:cNvPr id="336" name="Google Shape;33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1513813"/>
            <a:ext cx="577215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6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Литература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48025" y="63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Начальный уровень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Mark Pilgrim. Dive into Python -</a:t>
            </a:r>
            <a:r>
              <a:rPr lang="ru" sz="1600">
                <a:uFill>
                  <a:noFill/>
                </a:uFill>
                <a:hlinkClick r:id="rId3"/>
              </a:rPr>
              <a:t> </a:t>
            </a:r>
            <a:r>
              <a:rPr lang="ru" sz="1600" u="sng">
                <a:hlinkClick r:id="rId4"/>
              </a:rPr>
              <a:t>http://www.diveintopython.net/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Марк Лутц. Изучаем Python, 4-е издание // Символ-Плюс 2011.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...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/>
              <a:t>Стандарт/Документация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PEP-8 -</a:t>
            </a:r>
            <a:r>
              <a:rPr lang="ru" sz="1600">
                <a:uFill>
                  <a:noFill/>
                </a:uFill>
                <a:hlinkClick r:id="rId5"/>
              </a:rPr>
              <a:t> </a:t>
            </a:r>
            <a:r>
              <a:rPr lang="ru" sz="1600" u="sng">
                <a:hlinkClick r:id="rId6"/>
              </a:rPr>
              <a:t>https://www.python.org/dev/peps/pep-0008/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 u="sng">
                <a:hlinkClick r:id="rId7"/>
              </a:rPr>
              <a:t>https://www.python.org/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https://github.com/python/cpython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/>
              <a:t>Экспертный уровень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Лучано Рамальо: Python. К вершинам мастерства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Mitchell L. Model. Bioinformatics Programming Using Python // O’Reilly 2010.</a:t>
            </a:r>
            <a:endParaRPr sz="1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Ключевое слово list</a:t>
            </a:r>
            <a:endParaRPr/>
          </a:p>
        </p:txBody>
      </p:sp>
      <p:sp>
        <p:nvSpPr>
          <p:cNvPr id="342" name="Google Shape;342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Позволяет создавать </a:t>
            </a:r>
            <a:r>
              <a:rPr lang="ru"/>
              <a:t>списки</a:t>
            </a:r>
            <a:r>
              <a:rPr lang="ru"/>
              <a:t> в том числе десериализованные из другого типа последовательностей</a:t>
            </a:r>
            <a:endParaRPr/>
          </a:p>
        </p:txBody>
      </p:sp>
      <p:pic>
        <p:nvPicPr>
          <p:cNvPr id="343" name="Google Shape;34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338" y="2688213"/>
            <a:ext cx="322897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Срезы (slice)</a:t>
            </a:r>
            <a:endParaRPr/>
          </a:p>
        </p:txBody>
      </p:sp>
      <p:sp>
        <p:nvSpPr>
          <p:cNvPr id="349" name="Google Shape;349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Расширенная операция индексации, над сохраняющими порядок коллекциями, которая позволяет делать выборки из них. Параметры задаются значениями индексов правым (</a:t>
            </a:r>
            <a:r>
              <a:rPr b="1" lang="ru"/>
              <a:t>который включается в выборку</a:t>
            </a:r>
            <a:r>
              <a:rPr lang="ru"/>
              <a:t>) и левым (</a:t>
            </a:r>
            <a:r>
              <a:rPr b="1" lang="ru"/>
              <a:t>не</a:t>
            </a:r>
            <a:r>
              <a:rPr lang="ru"/>
              <a:t> </a:t>
            </a:r>
            <a:r>
              <a:rPr b="1" lang="ru"/>
              <a:t>включается в выборку</a:t>
            </a:r>
            <a:r>
              <a:rPr lang="ru"/>
              <a:t>). </a:t>
            </a:r>
            <a:r>
              <a:rPr lang="ru"/>
              <a:t>Синтаксис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collection_name[start:stop:step] -&gt; вернет список в котором первым элементов будет элемент </a:t>
            </a:r>
            <a:r>
              <a:rPr lang="ru"/>
              <a:t>collection_name[start]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Значение индексов могут быть &lt; 0. Значение step - шаг может отсутствовать по умолчанию он равен 1.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Срезы (slice)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925" y="977975"/>
            <a:ext cx="6400151" cy="3187549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4">
            <a:hlinkClick r:id="rId4"/>
          </p:cNvPr>
          <p:cNvSpPr txBox="1"/>
          <p:nvPr/>
        </p:nvSpPr>
        <p:spPr>
          <a:xfrm>
            <a:off x="2774225" y="4712425"/>
            <a:ext cx="34896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4"/>
          <p:cNvSpPr txBox="1"/>
          <p:nvPr/>
        </p:nvSpPr>
        <p:spPr>
          <a:xfrm>
            <a:off x="7367025" y="4712425"/>
            <a:ext cx="9459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5"/>
              </a:rPr>
              <a:t>src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5"/>
          <p:cNvSpPr txBox="1"/>
          <p:nvPr>
            <p:ph type="title"/>
          </p:nvPr>
        </p:nvSpPr>
        <p:spPr>
          <a:xfrm>
            <a:off x="311700" y="136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Срезы (slice)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150" y="764225"/>
            <a:ext cx="37778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Tricks</a:t>
            </a:r>
            <a:endParaRPr/>
          </a:p>
        </p:txBody>
      </p:sp>
      <p:sp>
        <p:nvSpPr>
          <p:cNvPr id="369" name="Google Shape;369;p56"/>
          <p:cNvSpPr txBox="1"/>
          <p:nvPr>
            <p:ph idx="1" type="body"/>
          </p:nvPr>
        </p:nvSpPr>
        <p:spPr>
          <a:xfrm>
            <a:off x="311700" y="1152475"/>
            <a:ext cx="8520600" cy="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Самый простой способ перевернуть список</a:t>
            </a:r>
            <a:endParaRPr/>
          </a:p>
        </p:txBody>
      </p:sp>
      <p:pic>
        <p:nvPicPr>
          <p:cNvPr id="370" name="Google Shape;37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875" y="1621675"/>
            <a:ext cx="352425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2813" y="3957875"/>
            <a:ext cx="2238375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6"/>
          <p:cNvSpPr txBox="1"/>
          <p:nvPr>
            <p:ph idx="1" type="body"/>
          </p:nvPr>
        </p:nvSpPr>
        <p:spPr>
          <a:xfrm>
            <a:off x="311713" y="3231450"/>
            <a:ext cx="8520600" cy="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Взять каждый второй </a:t>
            </a:r>
            <a:r>
              <a:rPr lang="ru"/>
              <a:t>элемент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  <p:sp>
        <p:nvSpPr>
          <p:cNvPr id="378" name="Google Shape;378;p57"/>
          <p:cNvSpPr/>
          <p:nvPr/>
        </p:nvSpPr>
        <p:spPr>
          <a:xfrm>
            <a:off x="3713225" y="1732625"/>
            <a:ext cx="1911900" cy="228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8"/>
          <p:cNvSpPr txBox="1"/>
          <p:nvPr>
            <p:ph idx="1" type="body"/>
          </p:nvPr>
        </p:nvSpPr>
        <p:spPr>
          <a:xfrm>
            <a:off x="311700" y="111675"/>
            <a:ext cx="8520600" cy="4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AutoNum type="arabicPeriod"/>
            </a:pPr>
            <a:r>
              <a:rPr lang="ru" sz="1600">
                <a:solidFill>
                  <a:srgbClr val="24292F"/>
                </a:solidFill>
                <a:highlight>
                  <a:srgbClr val="FFFFFF"/>
                </a:highlight>
              </a:rPr>
              <a:t>Создайте список числовых значений от 0 до 100 (через циклы и генераторы)</a:t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AutoNum type="arabicPeriod"/>
            </a:pPr>
            <a:r>
              <a:rPr lang="ru" sz="1600">
                <a:solidFill>
                  <a:srgbClr val="24292F"/>
                </a:solidFill>
                <a:highlight>
                  <a:srgbClr val="FFFFFF"/>
                </a:highlight>
              </a:rPr>
              <a:t>Создайте список квадратов элементов предыдущего списка (через циклы и генераторы)</a:t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AutoNum type="arabicPeriod"/>
            </a:pPr>
            <a:r>
              <a:rPr lang="ru" sz="1600">
                <a:solidFill>
                  <a:srgbClr val="24292F"/>
                </a:solidFill>
                <a:highlight>
                  <a:srgbClr val="FFFFFF"/>
                </a:highlight>
              </a:rPr>
              <a:t>Создайте список, состоящий из четных элементов предыдущего списка (через циклы и генераторы)</a:t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AutoNum type="arabicPeriod"/>
            </a:pPr>
            <a:r>
              <a:rPr lang="ru" sz="1600">
                <a:solidFill>
                  <a:srgbClr val="24292F"/>
                </a:solidFill>
                <a:highlight>
                  <a:srgbClr val="FFFFFF"/>
                </a:highlight>
              </a:rPr>
              <a:t>Вот строка 'rewlkdfsklgjdflkjglkdsfjgkldfsjglkjeroitewuiotujdigjsdfklg;klsdfgkl;jsdfkl;gjldk;sfjgjlk;sdfjlk;gjsdfl;kgl;kdsfjgl;kjsdfl;kgjl;sdfkjg;lkjsdflbvjdfslkglkrewjhtiowerjutioerutopiytuilyhjdsfl;kghjl;sdkf;gjdffffffffflkgjlkdfjglkasjdfoitweigheripjgierglisjdfkjlghsdfkj;l;hgkljasdhfglk;hsdfkjlghlk;sdfhg;kljsdflkgjlk;sdfjgl;ksdfjl;kgjsdfl;kjglk;sdfjgkjsdfl;kgjs;dlkfjgoiw3eujtio34wuytiergoijherjhlgjsdflkjgkl;dfjgkl;sdfjkl;gjsdf;lkjg;lsjeriotuerl;kjdsfkl;jgh;lksdfjg;lksdfjg;lksdfkjg;lkjreopyulidsjfl;kghjs;ldkjg;lkkjr5l;h;kljyhkl;rirtiririiiiiiiiiiiiiierwtsj;kldfjg;lksdfjgl;ksdjfl;gj;lsdfjg;lk' - удалите из нее все повторяющиеся буквы и выведете строку уникальных букв</a:t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AutoNum type="arabicPeriod"/>
            </a:pPr>
            <a:r>
              <a:rPr lang="ru" sz="1600">
                <a:solidFill>
                  <a:srgbClr val="24292F"/>
                </a:solidFill>
                <a:highlight>
                  <a:srgbClr val="FFFFFF"/>
                </a:highlight>
              </a:rPr>
              <a:t>Какая буквенная подпоследовательность одинаковых символов самая длинная</a:t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AutoNum type="arabicPeriod"/>
            </a:pPr>
            <a:r>
              <a:rPr lang="ru" sz="1600">
                <a:solidFill>
                  <a:srgbClr val="24292F"/>
                </a:solidFill>
                <a:highlight>
                  <a:srgbClr val="FFFFFF"/>
                </a:highlight>
              </a:rPr>
              <a:t>Напишите функцию которая будет удалять заданную букву из строки и протестируйте ее на вышеприведенной </a:t>
            </a:r>
            <a:r>
              <a:rPr lang="ru" sz="1600">
                <a:solidFill>
                  <a:srgbClr val="24292F"/>
                </a:solidFill>
                <a:highlight>
                  <a:srgbClr val="FFFFFF"/>
                </a:highlight>
              </a:rPr>
              <a:t>строке</a:t>
            </a:r>
            <a:endParaRPr sz="22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9"/>
          <p:cNvSpPr txBox="1"/>
          <p:nvPr>
            <p:ph idx="1" type="body"/>
          </p:nvPr>
        </p:nvSpPr>
        <p:spPr>
          <a:xfrm>
            <a:off x="436375" y="279625"/>
            <a:ext cx="8520600" cy="47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300"/>
              </a:spcBef>
              <a:spcAft>
                <a:spcPts val="0"/>
              </a:spcAft>
              <a:buClr>
                <a:srgbClr val="24292F"/>
              </a:buClr>
              <a:buSzPts val="1700"/>
              <a:buAutoNum type="arabicPeriod" startAt="7"/>
            </a:pPr>
            <a:r>
              <a:rPr lang="ru" sz="1700">
                <a:solidFill>
                  <a:srgbClr val="24292F"/>
                </a:solidFill>
                <a:highlight>
                  <a:srgbClr val="FFFFFF"/>
                </a:highlight>
              </a:rPr>
              <a:t>Вот список чисел - 2,3,3,45,4,23,43,54,34,5,32,423,4,23542354,3422,243,4,3,3,254,5643,3233,3,3,4,43,2,423,3,3,45,5,43,2,1,4,34234,34,3,342,23,4543,534,32423,23,4,4,4,3,423,3245,23,3,34254,235,234,5,235,4,345,235,23,5523,5,234,52,67,756,76,57,345,23,31,7,8,56,346,345,756,4343,754,674,8,568,9,65,34,3,5474,5687,56,2,3 - вычислите сумму этой последовательности</a:t>
            </a:r>
            <a:endParaRPr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700"/>
              <a:buAutoNum type="arabicPeriod" startAt="7"/>
            </a:pPr>
            <a:r>
              <a:rPr lang="ru" sz="1700">
                <a:solidFill>
                  <a:srgbClr val="24292F"/>
                </a:solidFill>
                <a:highlight>
                  <a:srgbClr val="FFFFFF"/>
                </a:highlight>
              </a:rPr>
              <a:t>Найдите наибольший/наименьший элемент предыдущего списка</a:t>
            </a:r>
            <a:endParaRPr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700"/>
              <a:buAutoNum type="arabicPeriod" startAt="7"/>
            </a:pPr>
            <a:r>
              <a:rPr lang="ru" sz="1700">
                <a:solidFill>
                  <a:srgbClr val="24292F"/>
                </a:solidFill>
                <a:highlight>
                  <a:srgbClr val="FFFFFF"/>
                </a:highlight>
              </a:rPr>
              <a:t>Отсортируйте предыдущий список</a:t>
            </a:r>
            <a:endParaRPr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700"/>
              <a:buAutoNum type="arabicPeriod" startAt="7"/>
            </a:pPr>
            <a:r>
              <a:rPr lang="ru" sz="1700">
                <a:solidFill>
                  <a:srgbClr val="24292F"/>
                </a:solidFill>
                <a:highlight>
                  <a:srgbClr val="FFFFFF"/>
                </a:highlight>
              </a:rPr>
              <a:t>Напишите программу, которая спрашивает пользователя как много чисел Фибоначчи нужно сгенерировать а затем генерирует их</a:t>
            </a:r>
            <a:endParaRPr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700"/>
              <a:buAutoNum type="arabicPeriod" startAt="7"/>
            </a:pPr>
            <a:r>
              <a:rPr lang="ru" sz="1700">
                <a:solidFill>
                  <a:srgbClr val="24292F"/>
                </a:solidFill>
                <a:highlight>
                  <a:srgbClr val="FFFFFF"/>
                </a:highlight>
              </a:rPr>
              <a:t>сгенерируйте матрицу как список списков (через циклы и генераторы)</a:t>
            </a:r>
            <a:endParaRPr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700"/>
              <a:buAutoNum type="arabicPeriod" startAt="7"/>
            </a:pPr>
            <a:r>
              <a:rPr lang="ru" sz="1700">
                <a:solidFill>
                  <a:srgbClr val="24292F"/>
                </a:solidFill>
                <a:highlight>
                  <a:srgbClr val="FFFFFF"/>
                </a:highlight>
              </a:rPr>
              <a:t>Напишите функцию транспонирования матрицы</a:t>
            </a:r>
            <a:endParaRPr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700"/>
              <a:buAutoNum type="arabicPeriod" startAt="7"/>
            </a:pPr>
            <a:r>
              <a:rPr lang="ru" sz="1700">
                <a:solidFill>
                  <a:srgbClr val="24292F"/>
                </a:solidFill>
                <a:highlight>
                  <a:srgbClr val="FFFFFF"/>
                </a:highlight>
              </a:rPr>
              <a:t>Напишите функцию сложения матриц</a:t>
            </a:r>
            <a:endParaRPr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700"/>
              <a:buAutoNum type="arabicPeriod" startAt="7"/>
            </a:pPr>
            <a:r>
              <a:rPr lang="ru" sz="1700">
                <a:solidFill>
                  <a:srgbClr val="24292F"/>
                </a:solidFill>
                <a:highlight>
                  <a:srgbClr val="FFFFFF"/>
                </a:highlight>
              </a:rPr>
              <a:t>Напишите функцию умножения матриц</a:t>
            </a:r>
            <a:endParaRPr sz="23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Лабораторная работы #2</a:t>
            </a:r>
            <a:endParaRPr/>
          </a:p>
        </p:txBody>
      </p:sp>
      <p:sp>
        <p:nvSpPr>
          <p:cNvPr id="394" name="Google Shape;394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300"/>
              </a:spcBef>
              <a:spcAft>
                <a:spcPts val="0"/>
              </a:spcAft>
              <a:buClr>
                <a:srgbClr val="24292F"/>
              </a:buClr>
              <a:buSzPts val="1800"/>
              <a:buAutoNum type="arabicPeriod"/>
            </a:pPr>
            <a:r>
              <a:rPr lang="ru">
                <a:solidFill>
                  <a:srgbClr val="24292F"/>
                </a:solidFill>
                <a:highlight>
                  <a:srgbClr val="FFFFFF"/>
                </a:highlight>
              </a:rPr>
              <a:t>Напишите функцию решения системы линейных уравнений методом Гаусса. Коэффициента уравнения задаются матрицей вектор неизвестных - вектором соответственно. </a:t>
            </a:r>
            <a:r>
              <a:rPr lang="ru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Метод Гаусса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Версии Python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Python 2 вышел 2010 году последняя версия 2.7.16 - исправлялись только баги(ошибки) с января 2020 года поддержка прекращена.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Python 3 в появился в 2008, является актуальной версией языка. Текущая </a:t>
            </a:r>
            <a:r>
              <a:rPr lang="ru" sz="2000"/>
              <a:t>стабильная  </a:t>
            </a:r>
            <a:r>
              <a:rPr lang="ru" sz="2000"/>
              <a:t>версия 3.8.5 -&gt; в предрелиз 3.9, в разработке 3.10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Python 3  не гарантирует </a:t>
            </a:r>
            <a:r>
              <a:rPr lang="ru" sz="1600"/>
              <a:t>совместимости</a:t>
            </a:r>
            <a:r>
              <a:rPr lang="ru" sz="1600"/>
              <a:t> кода с Python 2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занятия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485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Коллекция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Индексация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tuple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Срезы 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Списковые включения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Операции над списками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Практика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Инициализация аргументов функции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12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 случае инициализации аргументов функции </a:t>
            </a:r>
            <a:r>
              <a:rPr lang="ru"/>
              <a:t>мутабельными</a:t>
            </a:r>
            <a:r>
              <a:rPr lang="ru"/>
              <a:t> объектами, важно учитывать что. Инициализация будет произведена один раз а не каждый раз при вызове функции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Инициализация аргументов функции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975" y="1378500"/>
            <a:ext cx="2796150" cy="35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100"/>
              <a:t>Фундаментальная структура данных, </a:t>
            </a:r>
            <a:r>
              <a:rPr lang="ru" sz="2100"/>
              <a:t>позволяющая</a:t>
            </a:r>
            <a:r>
              <a:rPr lang="ru" sz="2100"/>
              <a:t> хранить </a:t>
            </a:r>
            <a:r>
              <a:rPr lang="ru" sz="2100"/>
              <a:t>некоторый</a:t>
            </a:r>
            <a:r>
              <a:rPr lang="ru" sz="2100"/>
              <a:t> </a:t>
            </a:r>
            <a:r>
              <a:rPr lang="ru" sz="2100"/>
              <a:t>объем</a:t>
            </a:r>
            <a:r>
              <a:rPr lang="ru" sz="2100"/>
              <a:t> </a:t>
            </a:r>
            <a:r>
              <a:rPr lang="ru" sz="2100"/>
              <a:t>непересекающихся</a:t>
            </a:r>
            <a:r>
              <a:rPr lang="ru" sz="2100"/>
              <a:t> данных в непрерывном куске оперативной памяти. Обычно массивы </a:t>
            </a:r>
            <a:r>
              <a:rPr lang="ru" sz="2100"/>
              <a:t>представляют</a:t>
            </a:r>
            <a:r>
              <a:rPr lang="ru" sz="2100"/>
              <a:t> к каждому отдельной сущности </a:t>
            </a:r>
            <a:r>
              <a:rPr lang="ru" sz="2100"/>
              <a:t>массива через порядковый индекс - это операция называется </a:t>
            </a:r>
            <a:r>
              <a:rPr b="1" lang="ru" sz="2100"/>
              <a:t>индексация. </a:t>
            </a:r>
            <a:r>
              <a:rPr lang="ru" sz="2100"/>
              <a:t>Поддерживается большинством языков программирования. Python не исключение.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