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3604e20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3604e20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3604e20d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3604e20d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9f173de8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9f173de8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3604e20d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3604e20d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9f173de8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9f173de8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9f173de8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9f173de8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9f173de8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9f173de8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9f173de8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9f173de8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9f173de8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9f173de8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9f173de8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9f173de8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4500831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4500831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9f173de8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9f173de8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9f173de8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9f173de8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9f173de8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9f173de8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9f173de8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9f173de8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9f173de8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99f173de8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4500831f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4500831f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4500831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4500831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4500831f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4500831f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70ea8cc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70ea8cc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9f173de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9f173de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9f173de8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9f173de8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3604e20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3604e20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ru.wikipedia.org/wiki/%D0%92%D1%8B%D1%81%D0%BE%D0%BA%D0%BE%D1%83%D1%80%D0%BE%D0%B2%D0%BD%D0%B5%D0%B2%D1%8B%D0%B9_%D1%8F%D0%B7%D1%8B%D0%BA_%D0%BF%D1%80%D0%BE%D0%B3%D1%80%D0%B0%D0%BC%D0%BC%D0%B8%D1%80%D0%BE%D0%B2%D0%B0%D0%BD%D0%B8%D1%8F" TargetMode="External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s.khairulin@g.nsu.ru" TargetMode="External"/><Relationship Id="rId4" Type="http://schemas.openxmlformats.org/officeDocument/2006/relationships/hyperlink" Target="mailto:s.khayrulin@gmail.com" TargetMode="External"/><Relationship Id="rId5" Type="http://schemas.openxmlformats.org/officeDocument/2006/relationships/hyperlink" Target="https://github.com/skhayrulin/python_course/blob/master/PYTHON_TASKS.md#%D0%9D%D0%B0%D1%87%D0%B0%D0%BB%D0%BE-%D1%80%D0%B0%D0%B1%D0%BE%D1%82%D1%8B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skhayrulin/python_course/blob/master/PYTHON_TASKS.md#%D1%86%D0%B8%D0%BA%D0%BB%D1%8B" TargetMode="External"/><Relationship Id="rId4" Type="http://schemas.openxmlformats.org/officeDocument/2006/relationships/hyperlink" Target="https://github.com/skhayrulin/python_course/blob/master/PYTHON_TASKS.md#%D1%83%D1%81%D0%BB%D0%BE%D0%B2%D0%BD%D1%8B%D0%B5-%D0%BE%D0%BF%D0%B5%D1%80%D0%B0%D1%82%D0%BE%D1%80%D1%8B" TargetMode="External"/><Relationship Id="rId5" Type="http://schemas.openxmlformats.org/officeDocument/2006/relationships/hyperlink" Target="https://github.com/skhayrulin/python_course/blob/master/PYTHON_TASKS.md#%D1%86%D0%B8%D0%BA%D0%BB%D1%8B--%D1%83%D1%81%D0%BB%D0%BE%D0%B2%D0%BD%D1%8B%D0%B5-%D0%BE%D0%BF%D0%B5%D1%80%D0%B0%D1%82%D0%BE%D1%80%D1%8B" TargetMode="External"/><Relationship Id="rId6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diveintopython.net/" TargetMode="External"/><Relationship Id="rId4" Type="http://schemas.openxmlformats.org/officeDocument/2006/relationships/hyperlink" Target="http://www.diveintopython.net/" TargetMode="External"/><Relationship Id="rId5" Type="http://schemas.openxmlformats.org/officeDocument/2006/relationships/hyperlink" Target="https://www.python.org/dev/peps/pep-0008/" TargetMode="External"/><Relationship Id="rId6" Type="http://schemas.openxmlformats.org/officeDocument/2006/relationships/hyperlink" Target="https://www.python.org/dev/peps/pep-0008/" TargetMode="External"/><Relationship Id="rId7" Type="http://schemas.openxmlformats.org/officeDocument/2006/relationships/hyperlink" Target="https://www.python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 программирования Python.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Алгоритмы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425" y="1245599"/>
            <a:ext cx="3134475" cy="36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/>
              <a:t>Свойства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656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666666"/>
                </a:solidFill>
              </a:rPr>
              <a:t>Конечность описания</a:t>
            </a:r>
            <a:r>
              <a:rPr lang="ru" sz="1300">
                <a:solidFill>
                  <a:srgbClr val="666666"/>
                </a:solidFill>
              </a:rPr>
              <a:t> — любой алгоритм задается как набор инструкций конечных размеров, т. е. программа имеет конечную длину. </a:t>
            </a:r>
            <a:endParaRPr sz="13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666666"/>
                </a:solidFill>
              </a:rPr>
              <a:t>Дискретность</a:t>
            </a:r>
            <a:r>
              <a:rPr lang="ru" sz="1300">
                <a:solidFill>
                  <a:srgbClr val="666666"/>
                </a:solidFill>
              </a:rPr>
              <a:t> — алгоритм выполняется по шагам, происходящим в дискретном времени. Шаги четко отделены друг от друга. В алгоритмах нельзя использовать аналоговые устройства и непрерывные методы.</a:t>
            </a:r>
            <a:endParaRPr sz="13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666666"/>
                </a:solidFill>
              </a:rPr>
              <a:t>Направленность</a:t>
            </a:r>
            <a:r>
              <a:rPr lang="ru" sz="1300">
                <a:solidFill>
                  <a:srgbClr val="666666"/>
                </a:solidFill>
              </a:rPr>
              <a:t> — у алгоритма есть входные и выходные данные. В алгоритме четко указывается, когда он останавливается, и что выдается на выходе после остановки. </a:t>
            </a:r>
            <a:endParaRPr sz="13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666666"/>
                </a:solidFill>
              </a:rPr>
              <a:t>Массовость </a:t>
            </a:r>
            <a:r>
              <a:rPr lang="ru" sz="1300">
                <a:solidFill>
                  <a:srgbClr val="666666"/>
                </a:solidFill>
              </a:rPr>
              <a:t>— алгоритм применим к некоторому достаточно большому классу однотипных задач, т. е. входные данные выбираются из некоторого, как правило, бесконечного множества.</a:t>
            </a:r>
            <a:endParaRPr sz="13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 sz="1300">
                <a:solidFill>
                  <a:srgbClr val="666666"/>
                </a:solidFill>
              </a:rPr>
              <a:t>Детерминированность</a:t>
            </a:r>
            <a:r>
              <a:rPr lang="ru" sz="1300">
                <a:solidFill>
                  <a:srgbClr val="666666"/>
                </a:solidFill>
              </a:rPr>
              <a:t> (или конечная недетерминированность) — вычисления продвигаются вперед детерминировано, т. е. вычислитель однозначно представляет, какие инструкции необходимо выполнить в текущий момент. Нельзя использовать случайные числа или методы. Конечная недетерминированность означает, что иногда в процессе работы алгоритма возникает несколько вариантов для дальнейшего хода вычислений, но таких вариантов лишь конечное.</a:t>
            </a:r>
            <a:endParaRPr sz="13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/>
              <a:t>Алгоритм вычисления чисел Фибоначчи</a:t>
            </a:r>
            <a:endParaRPr/>
          </a:p>
        </p:txBody>
      </p:sp>
      <p:sp>
        <p:nvSpPr>
          <p:cNvPr id="121" name="Google Shape;121;p24"/>
          <p:cNvSpPr txBox="1"/>
          <p:nvPr/>
        </p:nvSpPr>
        <p:spPr>
          <a:xfrm>
            <a:off x="3969300" y="1326575"/>
            <a:ext cx="48630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50">
                <a:solidFill>
                  <a:schemeClr val="dk1"/>
                </a:solidFill>
              </a:rPr>
              <a:t>F</a:t>
            </a:r>
            <a:r>
              <a:rPr lang="ru" sz="1500">
                <a:solidFill>
                  <a:schemeClr val="dk1"/>
                </a:solidFill>
              </a:rPr>
              <a:t>1 </a:t>
            </a:r>
            <a:r>
              <a:rPr lang="ru" sz="2250">
                <a:solidFill>
                  <a:schemeClr val="dk1"/>
                </a:solidFill>
              </a:rPr>
              <a:t>= 1, F</a:t>
            </a:r>
            <a:r>
              <a:rPr lang="ru" sz="1500">
                <a:solidFill>
                  <a:schemeClr val="dk1"/>
                </a:solidFill>
              </a:rPr>
              <a:t>2</a:t>
            </a:r>
            <a:r>
              <a:rPr lang="ru" sz="2250">
                <a:solidFill>
                  <a:schemeClr val="dk1"/>
                </a:solidFill>
              </a:rPr>
              <a:t>= 1, ... , F</a:t>
            </a:r>
            <a:r>
              <a:rPr lang="ru" sz="1500">
                <a:solidFill>
                  <a:schemeClr val="dk1"/>
                </a:solidFill>
              </a:rPr>
              <a:t>n </a:t>
            </a:r>
            <a:r>
              <a:rPr lang="ru" sz="2250">
                <a:solidFill>
                  <a:schemeClr val="dk1"/>
                </a:solidFill>
              </a:rPr>
              <a:t>= F</a:t>
            </a:r>
            <a:r>
              <a:rPr lang="ru" sz="1500">
                <a:solidFill>
                  <a:schemeClr val="dk1"/>
                </a:solidFill>
              </a:rPr>
              <a:t>n - 1</a:t>
            </a:r>
            <a:r>
              <a:rPr lang="ru" sz="2250">
                <a:solidFill>
                  <a:schemeClr val="dk1"/>
                </a:solidFill>
              </a:rPr>
              <a:t> + F</a:t>
            </a:r>
            <a:r>
              <a:rPr lang="ru" sz="1500">
                <a:solidFill>
                  <a:schemeClr val="dk1"/>
                </a:solidFill>
              </a:rPr>
              <a:t>n - 2</a:t>
            </a:r>
            <a:endParaRPr/>
          </a:p>
        </p:txBody>
      </p:sp>
      <p:sp>
        <p:nvSpPr>
          <p:cNvPr id="122" name="Google Shape;122;p24"/>
          <p:cNvSpPr txBox="1"/>
          <p:nvPr/>
        </p:nvSpPr>
        <p:spPr>
          <a:xfrm>
            <a:off x="252300" y="1660225"/>
            <a:ext cx="5656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666666"/>
                </a:solidFill>
              </a:rPr>
              <a:t>function Fibo</a:t>
            </a:r>
            <a:r>
              <a:rPr lang="ru" sz="2000">
                <a:solidFill>
                  <a:srgbClr val="666666"/>
                </a:solidFill>
              </a:rPr>
              <a:t>(n)</a:t>
            </a:r>
            <a:endParaRPr sz="2000">
              <a:solidFill>
                <a:srgbClr val="666666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666666"/>
                </a:solidFill>
              </a:rPr>
              <a:t>if</a:t>
            </a:r>
            <a:r>
              <a:rPr lang="ru" sz="2000">
                <a:solidFill>
                  <a:srgbClr val="666666"/>
                </a:solidFill>
              </a:rPr>
              <a:t> n = 1 </a:t>
            </a:r>
            <a:r>
              <a:rPr b="1" lang="ru" sz="2000">
                <a:solidFill>
                  <a:srgbClr val="666666"/>
                </a:solidFill>
              </a:rPr>
              <a:t>or</a:t>
            </a:r>
            <a:r>
              <a:rPr lang="ru" sz="2000">
                <a:solidFill>
                  <a:srgbClr val="666666"/>
                </a:solidFill>
              </a:rPr>
              <a:t> n = 2</a:t>
            </a:r>
            <a:endParaRPr sz="2000">
              <a:solidFill>
                <a:srgbClr val="666666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666666"/>
                </a:solidFill>
              </a:rPr>
              <a:t>return</a:t>
            </a:r>
            <a:r>
              <a:rPr lang="ru" sz="2000">
                <a:solidFill>
                  <a:srgbClr val="666666"/>
                </a:solidFill>
              </a:rPr>
              <a:t> 1</a:t>
            </a:r>
            <a:endParaRPr sz="20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666666"/>
                </a:solidFill>
              </a:rPr>
              <a:t>endif</a:t>
            </a:r>
            <a:endParaRPr b="1" sz="20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666666"/>
                </a:solidFill>
              </a:rPr>
              <a:t>return</a:t>
            </a:r>
            <a:r>
              <a:rPr lang="ru" sz="2000">
                <a:solidFill>
                  <a:srgbClr val="666666"/>
                </a:solidFill>
              </a:rPr>
              <a:t> Fibo(n - 1) + Fibo(n - 2)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666666"/>
                </a:solidFill>
              </a:rPr>
              <a:t>endfunction</a:t>
            </a:r>
            <a:endParaRPr b="1" sz="2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Программные блоки</a:t>
            </a:r>
            <a:endParaRPr/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75" y="1105000"/>
            <a:ext cx="541972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6175" y="2743375"/>
            <a:ext cx="3250125" cy="184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Логические операторы</a:t>
            </a:r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6775" y="1017725"/>
            <a:ext cx="1624400" cy="39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Логические операторы</a:t>
            </a:r>
            <a:endParaRPr/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298" y="1647388"/>
            <a:ext cx="255270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Логические операторы</a:t>
            </a:r>
            <a:endParaRPr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223" y="1407450"/>
            <a:ext cx="47815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Циклы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017725"/>
            <a:ext cx="458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1600">
                <a:solidFill>
                  <a:schemeClr val="dk1"/>
                </a:solidFill>
              </a:rPr>
              <a:t>Цикл</a:t>
            </a:r>
            <a:r>
              <a:rPr lang="ru" sz="1600">
                <a:solidFill>
                  <a:schemeClr val="dk1"/>
                </a:solidFill>
              </a:rPr>
              <a:t> — разновидность управляющей конструкции в</a:t>
            </a:r>
            <a:r>
              <a:rPr lang="ru" sz="16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ru" sz="1600"/>
              <a:t>высокоуровневых языках программирования</a:t>
            </a:r>
            <a:r>
              <a:rPr lang="ru" sz="1600">
                <a:solidFill>
                  <a:schemeClr val="dk1"/>
                </a:solidFill>
              </a:rPr>
              <a:t>, предназначенная для организации многократного исполнения набора инструкций.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6275" y="886100"/>
            <a:ext cx="1444925" cy="403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while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2475"/>
            <a:ext cx="334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Синтаксис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/>
              <a:t>while </a:t>
            </a:r>
            <a:r>
              <a:rPr lang="ru"/>
              <a:t>&lt;logiс_expression&gt;: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	do_smth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550" y="2240100"/>
            <a:ext cx="2752500" cy="13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for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152475"/>
            <a:ext cx="333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Синтаксис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/>
              <a:t>for</a:t>
            </a:r>
            <a:r>
              <a:rPr lang="ru"/>
              <a:t> &lt;var&gt; </a:t>
            </a:r>
            <a:r>
              <a:rPr b="1" lang="ru"/>
              <a:t>in</a:t>
            </a:r>
            <a:r>
              <a:rPr lang="ru"/>
              <a:t> &lt;collection&gt;: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ru"/>
              <a:t>	do_some_work</a:t>
            </a:r>
            <a:endParaRPr/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675" y="2184400"/>
            <a:ext cx="4342750" cy="173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Хайрулин Сергей Сергеевич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email: </a:t>
            </a:r>
            <a:r>
              <a:rPr lang="ru" u="sng">
                <a:solidFill>
                  <a:schemeClr val="hlink"/>
                </a:solidFill>
                <a:hlinkClick r:id="rId3"/>
              </a:rPr>
              <a:t>s.khairulin@g.nsu.ru</a:t>
            </a:r>
            <a:r>
              <a:rPr lang="ru"/>
              <a:t>, </a:t>
            </a:r>
            <a:r>
              <a:rPr lang="ru" u="sng">
                <a:solidFill>
                  <a:schemeClr val="hlink"/>
                </a:solidFill>
                <a:hlinkClick r:id="rId4"/>
              </a:rPr>
              <a:t>s.khayrulin@gmail.com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Ссылка на </a:t>
            </a:r>
            <a:r>
              <a:rPr lang="ru" u="sng">
                <a:solidFill>
                  <a:schemeClr val="hlink"/>
                </a:solidFill>
                <a:hlinkClick r:id="rId5"/>
              </a:rPr>
              <a:t>материалы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Принудительная остановка цикла</a:t>
            </a:r>
            <a:endParaRPr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Ключевое слово </a:t>
            </a:r>
            <a:r>
              <a:rPr b="1" lang="ru"/>
              <a:t>break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550" y="2132288"/>
            <a:ext cx="33909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Условные операторы</a:t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254725" y="1144350"/>
            <a:ext cx="371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Синтаксис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/>
              <a:t>if</a:t>
            </a:r>
            <a:r>
              <a:rPr lang="ru"/>
              <a:t> logic_expression: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	do_some_work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825" y="1731650"/>
            <a:ext cx="4415275" cy="112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Условные операторы</a:t>
            </a:r>
            <a:endParaRPr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254725" y="1144350"/>
            <a:ext cx="416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Синтаксис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/>
              <a:t>if</a:t>
            </a:r>
            <a:r>
              <a:rPr lang="ru"/>
              <a:t> logic_expression: 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	do_some_work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ru"/>
              <a:t>else: </a:t>
            </a:r>
            <a:r>
              <a:rPr lang="ru"/>
              <a:t># если выражение не верно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	do_other_work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075" y="1674675"/>
            <a:ext cx="435292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Условные операторы</a:t>
            </a:r>
            <a:endParaRPr/>
          </a:p>
        </p:txBody>
      </p:sp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59375" y="1119925"/>
            <a:ext cx="368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Синтаксис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/>
              <a:t>if</a:t>
            </a:r>
            <a:r>
              <a:rPr lang="ru"/>
              <a:t> logic_expression: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	do_some_work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elif </a:t>
            </a:r>
            <a:r>
              <a:rPr lang="ru"/>
              <a:t>other_logic_expression</a:t>
            </a:r>
            <a:r>
              <a:rPr b="1" lang="ru"/>
              <a:t>: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	do_other_work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ru"/>
              <a:t>else:</a:t>
            </a:r>
            <a:endParaRPr b="1"/>
          </a:p>
          <a:p>
            <a:pPr indent="457200" lvl="0" marL="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ru"/>
              <a:t>do_smth_else</a:t>
            </a:r>
            <a:endParaRPr b="1"/>
          </a:p>
        </p:txBody>
      </p:sp>
      <p:pic>
        <p:nvPicPr>
          <p:cNvPr id="196" name="Google Shape;1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0" y="3118238"/>
            <a:ext cx="638175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000000"/>
                </a:solidFill>
              </a:rPr>
              <a:t>Практическая Часть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02" name="Google Shape;202;p36"/>
          <p:cNvSpPr txBox="1"/>
          <p:nvPr/>
        </p:nvSpPr>
        <p:spPr>
          <a:xfrm>
            <a:off x="311700" y="1982700"/>
            <a:ext cx="76353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 этому заданию нужно приступать после </a:t>
            </a:r>
            <a:r>
              <a:rPr lang="ru"/>
              <a:t>выполнения</a:t>
            </a:r>
            <a:r>
              <a:rPr lang="ru"/>
              <a:t> заданий выше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Реализовать программу чат бот. Программа должна уметь общаться с пользователем реагировать на набор заданных фраз фраз: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203" name="Google Shape;203;p36"/>
          <p:cNvSpPr txBox="1"/>
          <p:nvPr/>
        </p:nvSpPr>
        <p:spPr>
          <a:xfrm>
            <a:off x="421350" y="1153325"/>
            <a:ext cx="4184400" cy="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u="sng">
                <a:solidFill>
                  <a:schemeClr val="hlink"/>
                </a:solidFill>
                <a:hlinkClick r:id="rId3"/>
              </a:rPr>
              <a:t>Циклы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u="sng">
                <a:solidFill>
                  <a:schemeClr val="hlink"/>
                </a:solidFill>
                <a:hlinkClick r:id="rId4"/>
              </a:rPr>
              <a:t>Условные операторы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u="sng">
                <a:solidFill>
                  <a:schemeClr val="hlink"/>
                </a:solidFill>
                <a:hlinkClick r:id="rId5"/>
              </a:rPr>
              <a:t>Циклы + Условные операторы</a:t>
            </a:r>
            <a:endParaRPr/>
          </a:p>
        </p:txBody>
      </p:sp>
      <p:pic>
        <p:nvPicPr>
          <p:cNvPr id="204" name="Google Shape;204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06750" y="2930700"/>
            <a:ext cx="3573502" cy="16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Лекции/практические занятия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Тест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Дифференцированный зачет в конце семестра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Защита задания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6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Литература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48025" y="63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Начальный уровень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Mark Pilgrim. Dive into Python -</a:t>
            </a:r>
            <a:r>
              <a:rPr lang="ru" sz="1600">
                <a:uFill>
                  <a:noFill/>
                </a:uFill>
                <a:hlinkClick r:id="rId3"/>
              </a:rPr>
              <a:t> </a:t>
            </a:r>
            <a:r>
              <a:rPr lang="ru" sz="1600" u="sng">
                <a:hlinkClick r:id="rId4"/>
              </a:rPr>
              <a:t>http://www.diveintopython.net/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Марк Лутц. Изучаем Python, 4-е издание // Символ-Плюс 2011.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...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600"/>
              <a:t>Стандарт/Документация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PEP-8 -</a:t>
            </a:r>
            <a:r>
              <a:rPr lang="ru" sz="1600">
                <a:uFill>
                  <a:noFill/>
                </a:uFill>
                <a:hlinkClick r:id="rId5"/>
              </a:rPr>
              <a:t> </a:t>
            </a:r>
            <a:r>
              <a:rPr lang="ru" sz="1600" u="sng">
                <a:hlinkClick r:id="rId6"/>
              </a:rPr>
              <a:t>https://www.python.org/dev/peps/pep-0008/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 u="sng">
                <a:hlinkClick r:id="rId7"/>
              </a:rPr>
              <a:t>https://www.python.org/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https://github.com/python/cpython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600"/>
              <a:t>Экспертный уровень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Лучано Рамальо: Python. К вершинам мастерства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Mitchell L. Model. Bioinformatics Programming Using Python // O’Reilly 2010.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Версии Python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Python 2 вышел 2010 году последняя версия 2.7.16 - исправлялись только баги(ошибки) с января 2020 года поддержка прекращена.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Python 3 в появился в 2008, является актуальной версией языка. Текущая </a:t>
            </a:r>
            <a:r>
              <a:rPr lang="ru" sz="2000"/>
              <a:t>стабильная  </a:t>
            </a:r>
            <a:r>
              <a:rPr lang="ru" sz="2000"/>
              <a:t>версия 3.8.5 -&gt; в предрелиз 3.9, в разработке 3.10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Python 3  не гарантирует </a:t>
            </a:r>
            <a:r>
              <a:rPr lang="ru" sz="1600"/>
              <a:t>совместимости</a:t>
            </a:r>
            <a:r>
              <a:rPr lang="ru" sz="1600"/>
              <a:t> кода с Python 2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занятия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485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написать и запустить программу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Алгоритмы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Программные блоки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Логические операторы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Циклы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ru"/>
              <a:t>while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ru"/>
              <a:t>for</a:t>
            </a:r>
            <a:r>
              <a:rPr lang="ru"/>
              <a:t> итерирование над </a:t>
            </a:r>
            <a:r>
              <a:rPr lang="ru"/>
              <a:t>объектами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Условные операторы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if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if … else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if … elif 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Практика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написать и запустить программу</a:t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9400"/>
            <a:ext cx="8839200" cy="499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5025" y="2326616"/>
            <a:ext cx="562927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Как написать и запустить программу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038" y="1634050"/>
            <a:ext cx="5981925" cy="8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Алгоритмы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18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50">
                <a:solidFill>
                  <a:srgbClr val="666666"/>
                </a:solidFill>
              </a:rPr>
              <a:t>Алгори́тм</a:t>
            </a:r>
            <a:r>
              <a:rPr lang="ru" sz="1750">
                <a:solidFill>
                  <a:srgbClr val="666666"/>
                </a:solidFill>
              </a:rPr>
              <a:t> — набор инструкций, описывающих порядок действий исполнителя для достижения некоторого результата. Независимые инструкции могут выполняться в произвольном порядке, параллельно, если это позволяют используемые исполнители.</a:t>
            </a:r>
            <a:endParaRPr sz="1750">
              <a:solidFill>
                <a:srgbClr val="666666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750">
                <a:solidFill>
                  <a:srgbClr val="666666"/>
                </a:solidFill>
              </a:rPr>
              <a:t>(Википедия)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