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f2ebd31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f2ebd31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77b3b18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77b3b18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77b3b18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77b3b18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77b3b18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77b3b18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f2ebd315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f2ebd31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f2ebd315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f2ebd315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f2ebd315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f2ebd315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f2ebd315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f2ebd315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4500831f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4500831f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4500831f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4500831f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50083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50083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4500831f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4500831f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77b3b18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77b3b18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77b3b18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77b3b18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77b3b18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77b3b18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77b3b18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77b3b18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77b3b18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77b3b18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77b3b18f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77b3b18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4500831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4500831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4500831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94500831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f064f2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ef064f2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500831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500831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4500831f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4500831f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4500831f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4500831f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4500831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4500831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4500831f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4500831f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4500831f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4500831f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50083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50083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f2ebd3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f2ebd3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4500831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4500831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f2ebd315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f2ebd31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f2ebd31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f2ebd31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f2ebd31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f2ebd31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tiobe.com/tiobe-index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hyperlink" Target="https://madnight.github.io/githut/#/pull_requests/2021/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hyperlink" Target="https://python.or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python.org/3/library/" TargetMode="External"/><Relationship Id="rId4" Type="http://schemas.openxmlformats.org/officeDocument/2006/relationships/hyperlink" Target="https://docs.python.org/3/librar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spyder-ide.org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4" Type="http://schemas.openxmlformats.org/officeDocument/2006/relationships/hyperlink" Target="https://ru.wikipedia.org/wiki/%D0%9B%D0%B5%D0%BA%D1%81%D0%B8%D0%BA%D0%B0" TargetMode="External"/><Relationship Id="rId5" Type="http://schemas.openxmlformats.org/officeDocument/2006/relationships/hyperlink" Target="https://ru.wikipedia.org/wiki/%D0%A1%D0%B8%D0%BD%D1%82%D0%B0%D0%BA%D1%81%D0%B8%D1%81_(%D0%BF%D1%80%D0%BE%D0%B3%D1%80%D0%B0%D0%BC%D0%BC%D0%B8%D1%80%D0%BE%D0%B2%D0%B0%D0%BD%D0%B8%D0%B5)" TargetMode="External"/><Relationship Id="rId6" Type="http://schemas.openxmlformats.org/officeDocument/2006/relationships/hyperlink" Target="https://ru.wikipedia.org/wiki/%D0%A1%D0%B5%D0%BC%D0%B0%D0%BD%D1%82%D0%B8%D0%BA%D0%B0_(%D0%BF%D1%80%D0%BE%D0%B3%D1%80%D0%B0%D0%BC%D0%BC%D0%B8%D1%80%D0%BE%D0%B2%D0%B0%D0%BD%D0%B8%D0%B5)" TargetMode="External"/><Relationship Id="rId7" Type="http://schemas.openxmlformats.org/officeDocument/2006/relationships/hyperlink" Target="https://ru.wikipedia.org/wiki/%D0%AD%D0%BB%D0%B5%D0%BA%D1%82%D1%80%D0%BE%D0%BD%D0%BD%D0%BE-%D0%B2%D1%8B%D1%87%D0%B8%D1%81%D0%BB%D0%B8%D1%82%D0%B5%D0%BB%D1%8C%D0%BD%D0%B0%D1%8F_%D0%BC%D0%B0%D1%88%D0%B8%D0%BD%D0%B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 введение.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ЯП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026225" cy="24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150" y="1156200"/>
            <a:ext cx="38671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425" y="3994375"/>
            <a:ext cx="18669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7732625" y="2027050"/>
            <a:ext cx="6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3654975"/>
            <a:ext cx="6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ASM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7884300" y="3999075"/>
            <a:ext cx="9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ЯП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Эволюционно языки можно подразделять на два типа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Языки низкого уровня -&gt; </a:t>
            </a:r>
            <a:r>
              <a:rPr lang="ru"/>
              <a:t>низкоуровневое взаимодействие с конкретной платформой </a:t>
            </a:r>
            <a:r>
              <a:rPr lang="ru"/>
              <a:t> и устройствами ЭВМ - к таким языкам можно отнести машинный код, assembler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119" y="2854800"/>
            <a:ext cx="4787749" cy="18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Классификация ЯП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увеличением сложности программируемых систем появляется необходимость в разработки более комплексных и гибких инструментов для разработки прикладного ПО.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Языки высокого уровня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Классификация ЯП(высокоуровневые ЯП)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таким языкам можно отнести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</a:t>
            </a:r>
            <a:r>
              <a:rPr lang="ru"/>
              <a:t>классификации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Вообще говоря, дальнейшая классификация идет относительно ЯП высокого уровня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Строго типизированный/динамическая типизация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Интерпретируемый</a:t>
            </a:r>
            <a:r>
              <a:rPr lang="ru"/>
              <a:t>/Компилируемый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Относительно парадигм программирования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поддерживает ООП?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императивный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ф</a:t>
            </a:r>
            <a:r>
              <a:rPr lang="ru"/>
              <a:t>ункциональный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процедурный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Компиляция</a:t>
            </a:r>
            <a:r>
              <a:rPr lang="ru"/>
              <a:t>/трансляция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075" y="1483375"/>
            <a:ext cx="22098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 rotWithShape="1">
          <a:blip r:embed="rId4">
            <a:alphaModFix/>
          </a:blip>
          <a:srcRect b="7192" l="0" r="0" t="0"/>
          <a:stretch/>
        </p:blipFill>
        <p:spPr>
          <a:xfrm>
            <a:off x="5627413" y="1209575"/>
            <a:ext cx="1812875" cy="168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7"/>
          <p:cNvCxnSpPr>
            <a:stCxn id="145" idx="3"/>
            <a:endCxn id="146" idx="1"/>
          </p:cNvCxnSpPr>
          <p:nvPr/>
        </p:nvCxnSpPr>
        <p:spPr>
          <a:xfrm>
            <a:off x="4110875" y="2035825"/>
            <a:ext cx="1516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7"/>
          <p:cNvSpPr/>
          <p:nvPr/>
        </p:nvSpPr>
        <p:spPr>
          <a:xfrm>
            <a:off x="6285913" y="2035825"/>
            <a:ext cx="495900" cy="448800"/>
          </a:xfrm>
          <a:prstGeom prst="smileyFace">
            <a:avLst>
              <a:gd fmla="val -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299275" y="3319950"/>
            <a:ext cx="83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Центральный процессор (CPU) не понял, что от него хотят, ведь он говорит, только на ограниченном языке машинных инструкция, и понимает лишь слова содержащие 0 и 1.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Компиляция/трансляция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75" y="1448575"/>
            <a:ext cx="22098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4">
            <a:alphaModFix/>
          </a:blip>
          <a:srcRect b="7192" l="0" r="0" t="0"/>
          <a:stretch/>
        </p:blipFill>
        <p:spPr>
          <a:xfrm>
            <a:off x="7019413" y="1159775"/>
            <a:ext cx="1812875" cy="1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/>
          <p:nvPr/>
        </p:nvSpPr>
        <p:spPr>
          <a:xfrm>
            <a:off x="7677900" y="2001025"/>
            <a:ext cx="495900" cy="448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99275" y="3319950"/>
            <a:ext cx="83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дело вмешался компилятор, который смог </a:t>
            </a:r>
            <a:r>
              <a:rPr lang="ru"/>
              <a:t>перевести</a:t>
            </a:r>
            <a:r>
              <a:rPr lang="ru"/>
              <a:t> инструкции ЯП в понятный для </a:t>
            </a:r>
            <a:r>
              <a:rPr lang="ru"/>
              <a:t>(CPU) язык машинных </a:t>
            </a:r>
            <a:r>
              <a:rPr lang="ru"/>
              <a:t>инструкций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3597775" y="1800925"/>
            <a:ext cx="1246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Компилятор</a:t>
            </a:r>
            <a:endParaRPr/>
          </a:p>
        </p:txBody>
      </p:sp>
      <p:cxnSp>
        <p:nvCxnSpPr>
          <p:cNvPr id="160" name="Google Shape;160;p28"/>
          <p:cNvCxnSpPr>
            <a:stCxn id="155" idx="3"/>
            <a:endCxn id="159" idx="1"/>
          </p:cNvCxnSpPr>
          <p:nvPr/>
        </p:nvCxnSpPr>
        <p:spPr>
          <a:xfrm>
            <a:off x="2711875" y="2001025"/>
            <a:ext cx="88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8"/>
          <p:cNvSpPr txBox="1"/>
          <p:nvPr/>
        </p:nvSpPr>
        <p:spPr>
          <a:xfrm>
            <a:off x="5385800" y="1369975"/>
            <a:ext cx="7668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1010010001011110111100...</a:t>
            </a:r>
            <a:endParaRPr/>
          </a:p>
        </p:txBody>
      </p:sp>
      <p:cxnSp>
        <p:nvCxnSpPr>
          <p:cNvPr id="162" name="Google Shape;162;p28"/>
          <p:cNvCxnSpPr>
            <a:stCxn id="159" idx="3"/>
            <a:endCxn id="161" idx="1"/>
          </p:cNvCxnSpPr>
          <p:nvPr/>
        </p:nvCxnSpPr>
        <p:spPr>
          <a:xfrm>
            <a:off x="4844275" y="2001025"/>
            <a:ext cx="5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8"/>
          <p:cNvCxnSpPr>
            <a:stCxn id="161" idx="3"/>
            <a:endCxn id="156" idx="1"/>
          </p:cNvCxnSpPr>
          <p:nvPr/>
        </p:nvCxnSpPr>
        <p:spPr>
          <a:xfrm>
            <a:off x="6152600" y="2001025"/>
            <a:ext cx="86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/>
          <p:nvPr/>
        </p:nvSpPr>
        <p:spPr>
          <a:xfrm>
            <a:off x="243625" y="988325"/>
            <a:ext cx="4704900" cy="21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Компиляция/трансляция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75" y="1448575"/>
            <a:ext cx="220980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 rotWithShape="1">
          <a:blip r:embed="rId4">
            <a:alphaModFix/>
          </a:blip>
          <a:srcRect b="7192" l="0" r="0" t="0"/>
          <a:stretch/>
        </p:blipFill>
        <p:spPr>
          <a:xfrm>
            <a:off x="7019413" y="1159775"/>
            <a:ext cx="1812875" cy="16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/>
          <p:nvPr/>
        </p:nvSpPr>
        <p:spPr>
          <a:xfrm>
            <a:off x="7677900" y="2001025"/>
            <a:ext cx="495900" cy="4488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3597775" y="1800925"/>
            <a:ext cx="1246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Транслятор</a:t>
            </a:r>
            <a:endParaRPr/>
          </a:p>
        </p:txBody>
      </p:sp>
      <p:sp>
        <p:nvSpPr>
          <p:cNvPr id="174" name="Google Shape;174;p29"/>
          <p:cNvSpPr txBox="1"/>
          <p:nvPr/>
        </p:nvSpPr>
        <p:spPr>
          <a:xfrm>
            <a:off x="299275" y="3319950"/>
            <a:ext cx="837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Теперь вместо компилятора мы поместим специализированную программу транслятор, который также способен переводить код в машинные инструкции. </a:t>
            </a:r>
            <a:r>
              <a:rPr lang="ru"/>
              <a:t>Разница</a:t>
            </a:r>
            <a:r>
              <a:rPr lang="ru"/>
              <a:t> в том, что компилятор выдает готовый к </a:t>
            </a:r>
            <a:r>
              <a:rPr lang="ru"/>
              <a:t>исполнению</a:t>
            </a:r>
            <a:r>
              <a:rPr lang="ru"/>
              <a:t> код, в то время как транслятор, выполняет код программы строчка за строчкой, то есть транслятор переводит инструкции в момент </a:t>
            </a:r>
            <a:r>
              <a:rPr lang="ru"/>
              <a:t>выполнения</a:t>
            </a:r>
            <a:r>
              <a:rPr lang="ru"/>
              <a:t> программы </a:t>
            </a:r>
            <a:endParaRPr/>
          </a:p>
        </p:txBody>
      </p:sp>
      <p:cxnSp>
        <p:nvCxnSpPr>
          <p:cNvPr id="175" name="Google Shape;175;p29"/>
          <p:cNvCxnSpPr>
            <a:stCxn id="170" idx="3"/>
            <a:endCxn id="173" idx="1"/>
          </p:cNvCxnSpPr>
          <p:nvPr/>
        </p:nvCxnSpPr>
        <p:spPr>
          <a:xfrm>
            <a:off x="2711875" y="2001025"/>
            <a:ext cx="88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9"/>
          <p:cNvSpPr txBox="1"/>
          <p:nvPr/>
        </p:nvSpPr>
        <p:spPr>
          <a:xfrm>
            <a:off x="5385800" y="1369975"/>
            <a:ext cx="7668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1010010001011110111100...</a:t>
            </a:r>
            <a:endParaRPr/>
          </a:p>
        </p:txBody>
      </p:sp>
      <p:cxnSp>
        <p:nvCxnSpPr>
          <p:cNvPr id="177" name="Google Shape;177;p29"/>
          <p:cNvCxnSpPr>
            <a:stCxn id="173" idx="3"/>
            <a:endCxn id="176" idx="1"/>
          </p:cNvCxnSpPr>
          <p:nvPr/>
        </p:nvCxnSpPr>
        <p:spPr>
          <a:xfrm>
            <a:off x="4844275" y="2001025"/>
            <a:ext cx="5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9"/>
          <p:cNvCxnSpPr>
            <a:stCxn id="176" idx="3"/>
            <a:endCxn id="171" idx="1"/>
          </p:cNvCxnSpPr>
          <p:nvPr/>
        </p:nvCxnSpPr>
        <p:spPr>
          <a:xfrm>
            <a:off x="6152600" y="2001025"/>
            <a:ext cx="86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Интерпретируемые ЯП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700"/>
              <a:buChar char="+"/>
            </a:pPr>
            <a:r>
              <a:rPr lang="ru" sz="1700">
                <a:solidFill>
                  <a:srgbClr val="434343"/>
                </a:solidFill>
              </a:rPr>
              <a:t>К</a:t>
            </a:r>
            <a:r>
              <a:rPr lang="ru" sz="1700">
                <a:solidFill>
                  <a:srgbClr val="434343"/>
                </a:solidFill>
              </a:rPr>
              <a:t>россплатформенность,  пошаговое отслеживание выполнения программы, модификация программы во время исполнения, меньшие затраты времени на разработку и отладку, простой способ создания переносимых программ, не требует затрат на компиляцию небольших программ ...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ru" sz="1700">
                <a:solidFill>
                  <a:srgbClr val="434343"/>
                </a:solidFill>
              </a:rPr>
              <a:t>Основным недостатком является более медленное выполнение программ. Необходимость везде и всегда таскать с собой рантайм(среду выполнения кода)*. </a:t>
            </a:r>
            <a:endParaRPr sz="17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1514800" y="4173700"/>
            <a:ext cx="7226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34343"/>
                </a:solidFill>
              </a:rPr>
              <a:t>* Последние замечание конечно нивелируется тем, что Python весьма популярен и стандартная библиотека как и сам интерпретатор поставляется обычно со всеми более или менее популярными дистрибутивами ОС “из под капота”.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Интерпретируемые ЯП</a:t>
            </a: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559400" y="1017725"/>
            <a:ext cx="3203700" cy="2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434343"/>
                </a:solidFill>
              </a:rPr>
              <a:t>Интерпретируемые</a:t>
            </a:r>
            <a:r>
              <a:rPr lang="ru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Python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Java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Bash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Ruby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Perl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C#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...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4751050" y="1017725"/>
            <a:ext cx="3203700" cy="2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434343"/>
                </a:solidFill>
              </a:rPr>
              <a:t>Компилируемые</a:t>
            </a:r>
            <a:r>
              <a:rPr lang="ru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C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C++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Assembler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Go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Pascal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Rust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Swift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ru">
                <a:solidFill>
                  <a:srgbClr val="434343"/>
                </a:solidFill>
              </a:rPr>
              <a:t>...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5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Python?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Постоянно растущая популярность языка дает импульс для развития и совершенствования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Большое комьюнити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Огромное</a:t>
            </a:r>
            <a:r>
              <a:rPr lang="ru"/>
              <a:t> многообразие библиотек для различных нужд от программирования микроконтроллеров, до машинного обучения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Машинное обучение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Низкий порог вхождения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прост в освоение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можно быстро начать писать код для продакшена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Универсальность</a:t>
            </a:r>
            <a:r>
              <a:rPr lang="ru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Рейтинги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60350" y="2617025"/>
            <a:ext cx="39618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https://www.tiobe.com/tiobe-index/</a:t>
            </a:r>
            <a:endParaRPr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75" y="1135325"/>
            <a:ext cx="5407774" cy="12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7325" y="2617025"/>
            <a:ext cx="4306946" cy="1644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3988125" y="4621475"/>
            <a:ext cx="49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https://madnight.github.io/githut/#/pull_requests/2021/2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Community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36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 библиотек/</a:t>
            </a:r>
            <a:r>
              <a:rPr lang="ru"/>
              <a:t>инструментов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9982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Машинное обучение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Обилие</a:t>
            </a:r>
            <a:r>
              <a:rPr lang="ru"/>
              <a:t> специализированных библиотек для работы с ML/AI/DS - делает python очень привлекательным ⇒ выбору Python </a:t>
            </a:r>
            <a:r>
              <a:rPr lang="ru"/>
              <a:t>в качестве</a:t>
            </a:r>
            <a:r>
              <a:rPr lang="ru"/>
              <a:t> основного инструмента.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21" y="3396971"/>
            <a:ext cx="1367275" cy="14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200" y="2048421"/>
            <a:ext cx="1260719" cy="16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7626" y="2028425"/>
            <a:ext cx="2297775" cy="1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7050" y="2279550"/>
            <a:ext cx="1477450" cy="13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8246" y="3557471"/>
            <a:ext cx="1477450" cy="14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Порог вхождения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Начать писать на Python при понимание основных конструкций очень просто ⇒ Можно быстро и, следовательно, дешево, реализовать программное решение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Универсальность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- подходит для широкого круга задач, как задачи, </a:t>
            </a:r>
            <a:r>
              <a:rPr lang="ru"/>
              <a:t>связанные</a:t>
            </a:r>
            <a:r>
              <a:rPr lang="ru"/>
              <a:t> с машинным обучением, так и написание </a:t>
            </a:r>
            <a:r>
              <a:rPr lang="ru"/>
              <a:t>высоконагруженных</a:t>
            </a:r>
            <a:r>
              <a:rPr lang="ru"/>
              <a:t> сервисов.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Instagram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14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</a:t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2610" r="0" t="8833"/>
          <a:stretch/>
        </p:blipFill>
        <p:spPr>
          <a:xfrm>
            <a:off x="613500" y="818000"/>
            <a:ext cx="7091299" cy="364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 txBox="1"/>
          <p:nvPr/>
        </p:nvSpPr>
        <p:spPr>
          <a:xfrm>
            <a:off x="7154975" y="4635400"/>
            <a:ext cx="17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https://python.org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</a:t>
            </a:r>
            <a:r>
              <a:rPr lang="ru" sz="2000"/>
              <a:t>стабильная  </a:t>
            </a:r>
            <a:r>
              <a:rPr lang="ru" sz="2000"/>
              <a:t>версия 3.9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ru" sz="1600"/>
              <a:t>Python 3  не гарантирует </a:t>
            </a:r>
            <a:r>
              <a:rPr b="1" lang="ru" sz="1600"/>
              <a:t>совместимости</a:t>
            </a:r>
            <a:r>
              <a:rPr b="1" lang="ru" sz="1600"/>
              <a:t> кода с Python 2</a:t>
            </a:r>
            <a:endParaRPr b="1"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 sz="1600">
                <a:solidFill>
                  <a:srgbClr val="980000"/>
                </a:solidFill>
              </a:rPr>
              <a:t>НАСТОЯТЕЛЬНО РЕКОМЕНДУЮ РАБОТАТЬ С PYTHON &gt;= 3.x</a:t>
            </a:r>
            <a:endParaRPr b="1" sz="16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входит в </a:t>
            </a:r>
            <a:r>
              <a:rPr lang="ru"/>
              <a:t>стандартную</a:t>
            </a:r>
            <a:r>
              <a:rPr lang="ru"/>
              <a:t> библиотеку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Стандартная</a:t>
            </a:r>
            <a:r>
              <a:rPr lang="ru"/>
              <a:t> библиотека предоставляет большой список функций и типов данных, которыми можно оперировать не устанавливая при этом </a:t>
            </a:r>
            <a:r>
              <a:rPr lang="ru"/>
              <a:t>сторонние</a:t>
            </a:r>
            <a:r>
              <a:rPr lang="ru"/>
              <a:t> библиотеки. Полный список можно найти перейдя по ссылке  </a:t>
            </a:r>
            <a:r>
              <a:rPr lang="ru" u="sng">
                <a:solidFill>
                  <a:schemeClr val="hlink"/>
                </a:solidFill>
                <a:hlinkClick r:id="rId3"/>
              </a:rPr>
              <a:t>h</a:t>
            </a:r>
            <a:r>
              <a:rPr lang="ru" u="sng">
                <a:solidFill>
                  <a:schemeClr val="hlink"/>
                </a:solidFill>
                <a:hlinkClick r:id="rId4"/>
              </a:rPr>
              <a:t>ttps://docs.python.org/3/library/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запуск интерактивной строки </a:t>
            </a:r>
            <a:r>
              <a:rPr lang="ru"/>
              <a:t>интерпретатора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для Linux|MacOS в командной строке запуск python | python3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Windows обычно после установки python добавляет в </a:t>
            </a:r>
            <a:r>
              <a:rPr lang="ru"/>
              <a:t>системную</a:t>
            </a:r>
            <a:r>
              <a:rPr lang="ru"/>
              <a:t> переменную PATH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88" y="2783575"/>
            <a:ext cx="599122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dk2"/>
                </a:solidFill>
              </a:rPr>
              <a:t>Интерактивная строка </a:t>
            </a:r>
            <a:r>
              <a:rPr lang="ru">
                <a:solidFill>
                  <a:schemeClr val="dk2"/>
                </a:solidFill>
              </a:rPr>
              <a:t>интерпретатора</a:t>
            </a:r>
            <a:endParaRPr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375" y="1504950"/>
            <a:ext cx="62007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Использование интерактивной строки интерпретатора</a:t>
            </a:r>
            <a:endParaRPr/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925" y="1601650"/>
            <a:ext cx="64484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Visual Studio Code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https://code.visualstudio.com/</a:t>
            </a:r>
            <a:r>
              <a:rPr lang="ru"/>
              <a:t> - бесплатная IDE, мультиязычная, много плагинов все бесплатные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PyCharm -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https://www.jetbrains.com/pycharm/</a:t>
            </a:r>
            <a:r>
              <a:rPr lang="ru"/>
              <a:t> - условно бесплатная для студентов доступна enterpize версия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Spyder -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https://www.spyder-ide.org/</a:t>
            </a:r>
            <a:r>
              <a:rPr lang="ru"/>
              <a:t> - </a:t>
            </a:r>
            <a:r>
              <a:rPr lang="ru"/>
              <a:t>бесплатная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Любой текстовый редактор (vim, nano, atom, notepad++...)</a:t>
            </a:r>
            <a:endParaRPr/>
          </a:p>
        </p:txBody>
      </p:sp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Среды разработки (IDE)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Часть</a:t>
            </a:r>
            <a:endParaRPr/>
          </a:p>
        </p:txBody>
      </p:sp>
      <p:sp>
        <p:nvSpPr>
          <p:cNvPr id="292" name="Google Shape;292;p46"/>
          <p:cNvSpPr txBox="1"/>
          <p:nvPr/>
        </p:nvSpPr>
        <p:spPr>
          <a:xfrm>
            <a:off x="341050" y="995300"/>
            <a:ext cx="85206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Проверить наличее python в вашей операционной системе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chemeClr val="dk1"/>
                </a:solidFill>
              </a:rPr>
              <a:t>Если python установлен, выяснить какую версию интерпретатора вы используйте, не стесняйтесь использовать internet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Если версия python &lt; 3 перейти к шагу 3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ru">
                <a:solidFill>
                  <a:schemeClr val="dk1"/>
                </a:solidFill>
              </a:rPr>
              <a:t>Если python отсутствует перейти к шагу 3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Если python не установлен, </a:t>
            </a:r>
            <a:r>
              <a:rPr lang="ru">
                <a:solidFill>
                  <a:schemeClr val="dk1"/>
                </a:solidFill>
              </a:rPr>
              <a:t>установите наиболее свежую версию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Запустить интерактивную строку интерпретатора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Решить несколько простых задач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lphaLcPeriod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Вычислить значение выражения 1 + 2*3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lphaLcPeriod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Вычислить значение выражения (1 + 2)*3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lphaLcPeriod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Вычислить значение выражения 1 + 2/3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lphaLcPeriod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Вычислить значение выражения 1 + 2/3 + 2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lphaLcPeriod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Вычислить значение выражения 1 + 2/(3 + 2)</a:t>
            </a:r>
            <a:endParaRPr sz="12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lphaLcPeriod"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Попробуйте разделить число на ноль, что выведется на экран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</a:rPr>
              <a:t>Начальный уровень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>
                <a:solidFill>
                  <a:srgbClr val="434343"/>
                </a:solidFill>
              </a:rPr>
              <a:t>Mark Pilgrim. Dive into Python -</a:t>
            </a:r>
            <a:r>
              <a:rPr lang="ru" sz="16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600" u="sng">
                <a:solidFill>
                  <a:schemeClr val="hlink"/>
                </a:solidFill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PEP-8 -</a:t>
            </a:r>
            <a:r>
              <a:rPr lang="ru" sz="16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1600" u="sng">
                <a:solidFill>
                  <a:schemeClr val="hlink"/>
                </a:solidFill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solidFill>
                  <a:schemeClr val="hlink"/>
                </a:solidFill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ru" sz="1600">
                <a:solidFill>
                  <a:srgbClr val="434343"/>
                </a:solidFill>
              </a:rPr>
              <a:t>Лучано Рамальо: Python. К вершинам мастерства</a:t>
            </a:r>
            <a:endParaRPr b="1"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ru" sz="1600">
                <a:solidFill>
                  <a:srgbClr val="434343"/>
                </a:solidFill>
              </a:rPr>
              <a:t>Mitchell L. Model. Bioinformatics Programming Using Python // O’Reilly 2010.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Программирование/Языки программирования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Что это такое программирование?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Что такое язык программирования?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Для чего вообще вот это все?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Ваши вопросы…?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Программирование/Языки программирования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rgbClr val="434343"/>
                </a:solidFill>
              </a:rPr>
              <a:t>Формально</a:t>
            </a:r>
            <a:endParaRPr i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Программирование - п</a:t>
            </a:r>
            <a:r>
              <a:rPr lang="ru">
                <a:solidFill>
                  <a:srgbClr val="434343"/>
                </a:solidFill>
              </a:rPr>
              <a:t>роцесс разработки программ, для </a:t>
            </a:r>
            <a:r>
              <a:rPr lang="ru">
                <a:solidFill>
                  <a:srgbClr val="434343"/>
                </a:solidFill>
              </a:rPr>
              <a:t>вычислительных</a:t>
            </a:r>
            <a:r>
              <a:rPr lang="ru">
                <a:solidFill>
                  <a:srgbClr val="434343"/>
                </a:solidFill>
              </a:rPr>
              <a:t> устройств с помощью языков программирования.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Язык программирования (ЯП) - </a:t>
            </a:r>
            <a:r>
              <a:rPr lang="ru">
                <a:solidFill>
                  <a:srgbClr val="434343"/>
                </a:solidFill>
              </a:rPr>
              <a:t>формальный язык, предназначенный для записи</a:t>
            </a:r>
            <a:r>
              <a:rPr lang="ru">
                <a:solidFill>
                  <a:srgbClr val="43434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>
                <a:solidFill>
                  <a:srgbClr val="434343"/>
                </a:solidFill>
              </a:rPr>
              <a:t>компьютерных программ. Язык программирования определяет набор</a:t>
            </a:r>
            <a:r>
              <a:rPr lang="ru">
                <a:solidFill>
                  <a:srgbClr val="43434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>
                <a:solidFill>
                  <a:srgbClr val="434343"/>
                </a:solidFill>
              </a:rPr>
              <a:t>лексических,</a:t>
            </a:r>
            <a:r>
              <a:rPr lang="ru">
                <a:solidFill>
                  <a:srgbClr val="434343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>
                <a:solidFill>
                  <a:srgbClr val="434343"/>
                </a:solidFill>
              </a:rPr>
              <a:t>синтаксических и</a:t>
            </a:r>
            <a:r>
              <a:rPr lang="ru">
                <a:solidFill>
                  <a:srgbClr val="434343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>
                <a:solidFill>
                  <a:srgbClr val="434343"/>
                </a:solidFill>
              </a:rPr>
              <a:t>семантических правил, определяющих внешний вид программы и действия, которые выполнит исполнитель (обычно —</a:t>
            </a:r>
            <a:r>
              <a:rPr lang="ru">
                <a:solidFill>
                  <a:srgbClr val="434343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>
                <a:solidFill>
                  <a:srgbClr val="434343"/>
                </a:solidFill>
              </a:rPr>
              <a:t>ЭВМ) под ее управлением (wiki).</a:t>
            </a:r>
            <a:endParaRPr sz="2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Языки программирования(ЯП)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675" y="1162525"/>
            <a:ext cx="7087436" cy="3341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6612075" y="4649325"/>
            <a:ext cx="237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это далеко не все...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ЯП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357975" y="2050325"/>
            <a:ext cx="36069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3300"/>
              <a:t>Зачем так много?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ЯП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увеличением вовлеченности ЭВМ в промышленность экономику, появляется необходимость в специалистах и инструментах, с помощью которых можно </a:t>
            </a:r>
            <a:r>
              <a:rPr b="1" lang="ru"/>
              <a:t>массово</a:t>
            </a:r>
            <a:r>
              <a:rPr lang="ru"/>
              <a:t> создавать прикладные программы. Появляется </a:t>
            </a:r>
            <a:r>
              <a:rPr b="1" lang="ru"/>
              <a:t>очевидная</a:t>
            </a:r>
            <a:r>
              <a:rPr lang="ru"/>
              <a:t> необходимость в разработке языков программирования. 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Все равно не понятно почему так много?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