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4e45b0e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4e45b0e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d6fe030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d6fe030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d6fe0303f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d6fe0303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f081edd7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f081edd7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f081edd7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f081edd7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f081edd7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f081edd7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f081edd7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f081edd7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f081edd7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f081edd7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f081edd7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f081edd7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f081edd7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f081edd7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f081edd7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f081edd7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4e45b0e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4e45b0e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f081edd7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f081edd7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5d7a930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5d7a930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d6fe0303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d6fe0303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d6fe0303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d6fe0303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d6fe0303f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d6fe0303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d6fe0303f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ad6fe0303f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5d7a9307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5d7a9307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5d7a9307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5d7a9307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5d7a9307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5d7a9307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5d7a9307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5d7a9307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4e45b0e5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4e45b0e5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5d7a9307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a5d7a9307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5d7a9307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a5d7a9307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4e45b0e5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4e45b0e5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4e45b0e5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4e45b0e5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9cc3ccd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9cc3ccd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ccdd28bf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ccdd28bf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ccdd28bf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ccdd28bf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d6fe0303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d6fe0303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Relationship Id="rId6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s.khairulin@g.nsu.ru" TargetMode="External"/><Relationship Id="rId4" Type="http://schemas.openxmlformats.org/officeDocument/2006/relationships/hyperlink" Target="mailto:s.khayrulin@gmail.com" TargetMode="External"/><Relationship Id="rId5" Type="http://schemas.openxmlformats.org/officeDocument/2006/relationships/hyperlink" Target="https://github.com/skhayrulin/python_course/blob/master/PYTHON_TASKS.md#%D0%9D%D0%B0%D1%87%D0%B0%D0%BB%D0%BE-%D1%80%D0%B0%D0%B1%D0%BE%D1%82%D1%8B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ithub.com/skhayrulin/python_course/blob/master/PYTHON_TASKS.md#%D0%B7%D0%B0%D0%B4%D0%B0%D1%87%D0%B8-5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diveintopython.net/" TargetMode="External"/><Relationship Id="rId4" Type="http://schemas.openxmlformats.org/officeDocument/2006/relationships/hyperlink" Target="http://www.diveintopython.net/" TargetMode="External"/><Relationship Id="rId5" Type="http://schemas.openxmlformats.org/officeDocument/2006/relationships/hyperlink" Target="https://www.python.org/dev/peps/pep-0008/" TargetMode="External"/><Relationship Id="rId6" Type="http://schemas.openxmlformats.org/officeDocument/2006/relationships/hyperlink" Target="https://www.python.org/dev/peps/pep-0008/" TargetMode="External"/><Relationship Id="rId7" Type="http://schemas.openxmlformats.org/officeDocument/2006/relationships/hyperlink" Target="https://www.python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10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 программирования Python.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Наследование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63788"/>
            <a:ext cx="4286250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2300" y="765175"/>
            <a:ext cx="161925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8450" y="2051200"/>
            <a:ext cx="161925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58200" y="2863975"/>
            <a:ext cx="161925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Наследование в Python.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325" y="1232025"/>
            <a:ext cx="572369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Наследование в Python.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850" y="945025"/>
            <a:ext cx="578218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Наследование в Python.</a:t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597" y="1175322"/>
            <a:ext cx="6004650" cy="336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Наследование в Python.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9100"/>
            <a:ext cx="8839200" cy="2218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Наследование в Python.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25" y="1192625"/>
            <a:ext cx="74295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Наследование в Python.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175" y="1150925"/>
            <a:ext cx="5783450" cy="38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Наследование в Python.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 поддерживает множественное наследование, </a:t>
            </a:r>
            <a:r>
              <a:rPr lang="ru"/>
              <a:t>множественное</a:t>
            </a:r>
            <a:r>
              <a:rPr lang="ru"/>
              <a:t> наследование позволяет </a:t>
            </a:r>
            <a:r>
              <a:rPr lang="ru"/>
              <a:t>объединять</a:t>
            </a:r>
            <a:r>
              <a:rPr lang="ru"/>
              <a:t> в одном </a:t>
            </a:r>
            <a:r>
              <a:rPr lang="ru"/>
              <a:t>объекте</a:t>
            </a:r>
            <a:r>
              <a:rPr lang="ru"/>
              <a:t> свойства разных объектов.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Наследование в Python.</a:t>
            </a:r>
            <a:endParaRPr/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1525" y="1215125"/>
            <a:ext cx="529866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Наследование в Python.</a:t>
            </a:r>
            <a:endParaRPr/>
          </a:p>
        </p:txBody>
      </p:sp>
      <p:pic>
        <p:nvPicPr>
          <p:cNvPr id="171" name="Google Shape;1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973" y="1113400"/>
            <a:ext cx="5006127" cy="389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Хайрулин Сергей Сергеевич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email: </a:t>
            </a:r>
            <a:r>
              <a:rPr lang="ru" u="sng">
                <a:solidFill>
                  <a:schemeClr val="hlink"/>
                </a:solidFill>
                <a:hlinkClick r:id="rId3"/>
              </a:rPr>
              <a:t>s.khairulin@g.nsu.ru</a:t>
            </a:r>
            <a:r>
              <a:rPr lang="ru"/>
              <a:t>, </a:t>
            </a:r>
            <a:r>
              <a:rPr lang="ru" u="sng">
                <a:solidFill>
                  <a:schemeClr val="hlink"/>
                </a:solidFill>
                <a:hlinkClick r:id="rId4"/>
              </a:rPr>
              <a:t>s.khayrulin@gmail.com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Ссылка на </a:t>
            </a:r>
            <a:r>
              <a:rPr lang="ru" u="sng">
                <a:solidFill>
                  <a:schemeClr val="hlink"/>
                </a:solidFill>
                <a:hlinkClick r:id="rId5"/>
              </a:rPr>
              <a:t>материалы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Утиная</a:t>
            </a:r>
            <a:r>
              <a:rPr lang="ru"/>
              <a:t> типизация</a:t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11700" y="1152475"/>
            <a:ext cx="8520600" cy="12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24292E"/>
                </a:solidFill>
                <a:highlight>
                  <a:srgbClr val="FFFFFF"/>
                </a:highlight>
              </a:rPr>
              <a:t>Принцип звучит сл. образом - если объект ходит, как утка, плавает, как утка, и крякает, как утка, значит, он утка - это возможно </a:t>
            </a:r>
            <a:r>
              <a:rPr lang="ru" sz="1700">
                <a:solidFill>
                  <a:srgbClr val="24292E"/>
                </a:solidFill>
                <a:highlight>
                  <a:srgbClr val="FFFFFF"/>
                </a:highlight>
              </a:rPr>
              <a:t>благодаря</a:t>
            </a:r>
            <a:r>
              <a:rPr lang="ru" sz="1700">
                <a:solidFill>
                  <a:srgbClr val="24292E"/>
                </a:solidFill>
                <a:highlight>
                  <a:srgbClr val="FFFFFF"/>
                </a:highlight>
              </a:rPr>
              <a:t> динамической типизации типов.</a:t>
            </a:r>
            <a:endParaRPr sz="17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endParaRPr sz="17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Утиная типизация</a:t>
            </a:r>
            <a:endParaRPr/>
          </a:p>
        </p:txBody>
      </p:sp>
      <p:pic>
        <p:nvPicPr>
          <p:cNvPr id="183" name="Google Shape;1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475" y="1226525"/>
            <a:ext cx="427869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Полиморфизм</a:t>
            </a:r>
            <a:endParaRPr/>
          </a:p>
        </p:txBody>
      </p:sp>
      <p:pic>
        <p:nvPicPr>
          <p:cNvPr id="189" name="Google Shape;1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613" y="913000"/>
            <a:ext cx="389572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675" y="2097025"/>
            <a:ext cx="4143813" cy="2816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50" y="1170125"/>
            <a:ext cx="800770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Полиморфизм</a:t>
            </a:r>
            <a:endParaRPr/>
          </a:p>
        </p:txBody>
      </p:sp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650" y="1113725"/>
            <a:ext cx="478942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type="title"/>
          </p:nvPr>
        </p:nvSpPr>
        <p:spPr>
          <a:xfrm>
            <a:off x="311700" y="72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Переопределение поведения функции в зависимости от аргументов (*args, **kwargs).</a:t>
            </a:r>
            <a:endParaRPr/>
          </a:p>
        </p:txBody>
      </p:sp>
      <p:sp>
        <p:nvSpPr>
          <p:cNvPr id="208" name="Google Shape;208;p37"/>
          <p:cNvSpPr txBox="1"/>
          <p:nvPr>
            <p:ph idx="1" type="body"/>
          </p:nvPr>
        </p:nvSpPr>
        <p:spPr>
          <a:xfrm>
            <a:off x="311700" y="1152475"/>
            <a:ext cx="8520600" cy="18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Для определение поведения функции в зависимости от аргументов, можно воспользоваться подобной записью см ниже. Где *args - дает доступ к списку неиминованных аргументов в тоже время **kwargs - словарь key:value где key - аргумента value - его значение. Таким образом в функцию можно </a:t>
            </a:r>
            <a:r>
              <a:rPr lang="ru"/>
              <a:t>передавать</a:t>
            </a:r>
            <a:r>
              <a:rPr lang="ru"/>
              <a:t> произвольное </a:t>
            </a:r>
            <a:r>
              <a:rPr lang="ru"/>
              <a:t>количество</a:t>
            </a:r>
            <a:r>
              <a:rPr lang="ru"/>
              <a:t> аргументов.</a:t>
            </a:r>
            <a:endParaRPr/>
          </a:p>
        </p:txBody>
      </p:sp>
      <p:pic>
        <p:nvPicPr>
          <p:cNvPr id="209" name="Google Shape;2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8200" y="3089250"/>
            <a:ext cx="391477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311700" y="117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Переопределение поведения функции в зависимости от аргументов (*args, **kwargs).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8"/>
          <p:cNvSpPr txBox="1"/>
          <p:nvPr>
            <p:ph idx="1" type="body"/>
          </p:nvPr>
        </p:nvSpPr>
        <p:spPr>
          <a:xfrm>
            <a:off x="311700" y="1152475"/>
            <a:ext cx="4949700" cy="13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*args, **kwargs - могут быть пустыми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/>
              <a:t>НО </a:t>
            </a:r>
            <a:r>
              <a:rPr lang="ru"/>
              <a:t>обязательные аргументы должны </a:t>
            </a:r>
            <a:r>
              <a:rPr lang="ru"/>
              <a:t>присутствовать</a:t>
            </a:r>
            <a:r>
              <a:rPr lang="ru"/>
              <a:t> всегда</a:t>
            </a:r>
            <a:endParaRPr/>
          </a:p>
        </p:txBody>
      </p:sp>
      <p:pic>
        <p:nvPicPr>
          <p:cNvPr id="216" name="Google Shape;2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7200" y="1228725"/>
            <a:ext cx="3067050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075" y="3251500"/>
            <a:ext cx="7843211" cy="173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8"/>
          <p:cNvSpPr/>
          <p:nvPr/>
        </p:nvSpPr>
        <p:spPr>
          <a:xfrm>
            <a:off x="2148225" y="2394025"/>
            <a:ext cx="276300" cy="801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8"/>
          <p:cNvSpPr/>
          <p:nvPr/>
        </p:nvSpPr>
        <p:spPr>
          <a:xfrm>
            <a:off x="4500025" y="1401425"/>
            <a:ext cx="913500" cy="10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type="title"/>
          </p:nvPr>
        </p:nvSpPr>
        <p:spPr>
          <a:xfrm>
            <a:off x="289125" y="174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Переопределение поведения функции в зависимости от аргументов (*args, **kwargs).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738" y="1591300"/>
            <a:ext cx="553402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Статические метода, атрибуты класса.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0"/>
          <p:cNvSpPr txBox="1"/>
          <p:nvPr>
            <p:ph idx="1" type="body"/>
          </p:nvPr>
        </p:nvSpPr>
        <p:spPr>
          <a:xfrm>
            <a:off x="311700" y="1152475"/>
            <a:ext cx="8520600" cy="11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Иногда требуется </a:t>
            </a:r>
            <a:r>
              <a:rPr lang="ru"/>
              <a:t>определить</a:t>
            </a:r>
            <a:r>
              <a:rPr lang="ru"/>
              <a:t> одинаковое поведение для всех  экземпляров класса. Это можно сделать с помощью статических полей и методов класса. </a:t>
            </a:r>
            <a:r>
              <a:rPr lang="ru"/>
              <a:t>Статические</a:t>
            </a:r>
            <a:r>
              <a:rPr lang="ru"/>
              <a:t> методы не имеют ссылку на конкретный экземпляр класса - отсюда статический метод никак не может </a:t>
            </a:r>
            <a:r>
              <a:rPr lang="ru"/>
              <a:t>изменить</a:t>
            </a:r>
            <a:r>
              <a:rPr lang="ru"/>
              <a:t> состояние какого-либо </a:t>
            </a:r>
            <a:r>
              <a:rPr lang="ru"/>
              <a:t>конкретного</a:t>
            </a:r>
            <a:r>
              <a:rPr lang="ru"/>
              <a:t> экземпляра этого класса.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Статические метода, атрибуты класса. </a:t>
            </a:r>
            <a:endParaRPr/>
          </a:p>
        </p:txBody>
      </p:sp>
      <p:pic>
        <p:nvPicPr>
          <p:cNvPr id="237" name="Google Shape;23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500" y="1579150"/>
            <a:ext cx="4545739" cy="256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Лекции/практические занятия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Тест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Дифференцированный зачет в конце семестра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Защита задания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Статические метода, атрибуты класса. </a:t>
            </a:r>
            <a:endParaRPr/>
          </a:p>
        </p:txBody>
      </p:sp>
      <p:pic>
        <p:nvPicPr>
          <p:cNvPr id="243" name="Google Shape;2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225" y="1350600"/>
            <a:ext cx="513126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Практическая часть</a:t>
            </a:r>
            <a:endParaRPr/>
          </a:p>
        </p:txBody>
      </p:sp>
      <p:sp>
        <p:nvSpPr>
          <p:cNvPr id="249" name="Google Shape;249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r:id="rId3"/>
              </a:rPr>
              <a:t>Наследование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6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Литература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48025" y="63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Начальный уровень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Mark Pilgrim. Dive into Python -</a:t>
            </a:r>
            <a:r>
              <a:rPr lang="ru" sz="1600">
                <a:uFill>
                  <a:noFill/>
                </a:uFill>
                <a:hlinkClick r:id="rId3"/>
              </a:rPr>
              <a:t> </a:t>
            </a:r>
            <a:r>
              <a:rPr lang="ru" sz="1600" u="sng">
                <a:hlinkClick r:id="rId4"/>
              </a:rPr>
              <a:t>http://www.diveintopython.net/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Марк Лутц. Изучаем Python, 4-е издание // Символ-Плюс 2011.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...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600"/>
              <a:t>Стандарт/Документация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PEP-8 -</a:t>
            </a:r>
            <a:r>
              <a:rPr lang="ru" sz="1600">
                <a:uFill>
                  <a:noFill/>
                </a:uFill>
                <a:hlinkClick r:id="rId5"/>
              </a:rPr>
              <a:t> </a:t>
            </a:r>
            <a:r>
              <a:rPr lang="ru" sz="1600" u="sng">
                <a:hlinkClick r:id="rId6"/>
              </a:rPr>
              <a:t>https://www.python.org/dev/peps/pep-0008/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 u="sng">
                <a:hlinkClick r:id="rId7"/>
              </a:rPr>
              <a:t>https://www.python.org/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https://github.com/python/cpython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600"/>
              <a:t>Экспертный уровень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Лучано Рамальо: Python. К вершинам мастерства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Mitchell L. Model. Bioinformatics Programming Using Python // O’Reilly 2010.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Версии Python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Python 2 вышел 2010 году последняя версия 2.7.16 - исправлялись только баги(ошибки) с января 2020 года поддержка прекращена.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Python 3 в появился в 2008, является актуальной версией языка. Текущая стабильная  версия 3.9</a:t>
            </a:r>
            <a:r>
              <a:rPr lang="ru" sz="2000"/>
              <a:t>, в разработке 3.10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Python 3  не гарантирует совместимости кода с Python 2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148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Summary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813200"/>
            <a:ext cx="8520600" cy="3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400">
                <a:solidFill>
                  <a:schemeClr val="dk1"/>
                </a:solidFill>
              </a:rPr>
              <a:t>Наследование в Python. 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sz="1400">
                <a:solidFill>
                  <a:schemeClr val="dk1"/>
                </a:solidFill>
              </a:rPr>
              <a:t>Единичное, 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sz="1400">
                <a:solidFill>
                  <a:schemeClr val="dk1"/>
                </a:solidFill>
              </a:rPr>
              <a:t>множественное наследование. </a:t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400">
                <a:solidFill>
                  <a:schemeClr val="dk1"/>
                </a:solidFill>
              </a:rPr>
              <a:t>Утиная типизация. </a:t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400">
                <a:solidFill>
                  <a:schemeClr val="dk1"/>
                </a:solidFill>
              </a:rPr>
              <a:t>Полиморфизм в Python. </a:t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400">
                <a:solidFill>
                  <a:schemeClr val="dk1"/>
                </a:solidFill>
              </a:rPr>
              <a:t>Переопределение поведения функции в зависимости от аргументов (*args, **kwargs). </a:t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400">
                <a:solidFill>
                  <a:schemeClr val="dk1"/>
                </a:solidFill>
              </a:rPr>
              <a:t>Статические метода, атрибуты класса.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ООП принципы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Наследование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Возможность создание новых типов данных базирующихся на других, ранее определенных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Полиморфизм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Возможность переопределения поведения базовых свойств объекта (свойств унаследованных от объектов предков)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Инкапсуляция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Возможность скрывать реализацию тех или иных свойств объекта от конечного пользователя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Объект</a:t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802" y="1397787"/>
            <a:ext cx="3639300" cy="2893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2" y="1017725"/>
            <a:ext cx="4449173" cy="36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Ключевое слово class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075" y="1471450"/>
            <a:ext cx="19812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9675" y="3353250"/>
            <a:ext cx="1695450" cy="695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21"/>
          <p:cNvCxnSpPr>
            <a:endCxn id="103" idx="3"/>
          </p:cNvCxnSpPr>
          <p:nvPr/>
        </p:nvCxnSpPr>
        <p:spPr>
          <a:xfrm flipH="1">
            <a:off x="3134275" y="1517800"/>
            <a:ext cx="1481700" cy="4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21"/>
          <p:cNvSpPr txBox="1"/>
          <p:nvPr/>
        </p:nvSpPr>
        <p:spPr>
          <a:xfrm>
            <a:off x="4539675" y="1245075"/>
            <a:ext cx="29928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Определение класса</a:t>
            </a:r>
            <a:endParaRPr/>
          </a:p>
        </p:txBody>
      </p:sp>
      <p:cxnSp>
        <p:nvCxnSpPr>
          <p:cNvPr id="107" name="Google Shape;107;p21"/>
          <p:cNvCxnSpPr>
            <a:endCxn id="104" idx="1"/>
          </p:cNvCxnSpPr>
          <p:nvPr/>
        </p:nvCxnSpPr>
        <p:spPr>
          <a:xfrm>
            <a:off x="2658975" y="3401813"/>
            <a:ext cx="1880700" cy="29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21"/>
          <p:cNvSpPr txBox="1"/>
          <p:nvPr/>
        </p:nvSpPr>
        <p:spPr>
          <a:xfrm>
            <a:off x="723675" y="3165550"/>
            <a:ext cx="255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экземпляра класса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