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4e45b0e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4e45b0e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84ec43ac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84ec43ac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84ec43ac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84ec43ac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84ec43ac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84ec43ac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84ec43ac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84ec43ac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84ec43ac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84ec43ac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84ec43ac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84ec43ac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84ec43ac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84ec43ac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84ec43ac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84ec43ac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84ec43ac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84ec43ac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84ec43ac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84ec43ac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e45b0e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e45b0e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84ec43ac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84ec43ac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4e45b0e5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4e45b0e5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4e45b0e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4e45b0e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e45b0e5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e45b0e5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9cc3ccd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9cc3ccd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ccdd28bf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ccdd28bf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84ec43a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84ec43a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84ec43a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84ec43a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python.org/3/library/exceptions.html#BaseException" TargetMode="External"/><Relationship Id="rId4" Type="http://schemas.openxmlformats.org/officeDocument/2006/relationships/hyperlink" Target="https://docs.python.org/3/library/exceptions.html#Exception" TargetMode="External"/><Relationship Id="rId5" Type="http://schemas.openxmlformats.org/officeDocument/2006/relationships/hyperlink" Target="https://docs.python.org/3/library/exceptions.html#Exception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.khairulin@g.nsu.ru" TargetMode="External"/><Relationship Id="rId4" Type="http://schemas.openxmlformats.org/officeDocument/2006/relationships/hyperlink" Target="mailto:s.khayrulin@gmail.com" TargetMode="External"/><Relationship Id="rId5" Type="http://schemas.openxmlformats.org/officeDocument/2006/relationships/hyperlink" Target="https://github.com/skhayrulin/python_course/blob/master/PYTHON_TASKS.md#%D0%9D%D0%B0%D1%87%D0%B0%D0%BB%D0%BE-%D1%80%D0%B0%D0%B1%D0%BE%D1%82%D1%8B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diveintopython.net/" TargetMode="External"/><Relationship Id="rId4" Type="http://schemas.openxmlformats.org/officeDocument/2006/relationships/hyperlink" Target="http://www.diveintopython.net/" TargetMode="External"/><Relationship Id="rId5" Type="http://schemas.openxmlformats.org/officeDocument/2006/relationships/hyperlink" Target="https://www.python.org/dev/peps/pep-0008/" TargetMode="External"/><Relationship Id="rId6" Type="http://schemas.openxmlformats.org/officeDocument/2006/relationships/hyperlink" Target="https://www.python.org/dev/peps/pep-0008/" TargetMode="External"/><Relationship Id="rId7" Type="http://schemas.openxmlformats.org/officeDocument/2006/relationships/hyperlink" Target="https://www.python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11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 Python.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Инкапсуляция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125" y="1994075"/>
            <a:ext cx="69056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Инкапсуляция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247875" y="1372300"/>
            <a:ext cx="3465300" cy="30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Р</a:t>
            </a:r>
            <a:r>
              <a:rPr lang="ru">
                <a:solidFill>
                  <a:schemeClr val="dk1"/>
                </a:solidFill>
              </a:rPr>
              <a:t>еализации в Python.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Во многих языках программирования. Ограничение доступа к полям и методам, организовывается с помощью ключевых слов (public/private).  В Python для этого - существует соглашение об именовании.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200" y="882525"/>
            <a:ext cx="4415050" cy="40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Инкапсуляция</a:t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600" y="1322525"/>
            <a:ext cx="694405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аварийных/исключительных ситуаций.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8950"/>
            <a:ext cx="8839201" cy="1937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400" y="3114459"/>
            <a:ext cx="8497205" cy="1852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Конструкция: try … catch …</a:t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725" y="1188300"/>
            <a:ext cx="558259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Конструкция: try … catch …</a:t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25" y="1176175"/>
            <a:ext cx="776287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Конструкция: try … catch …</a:t>
            </a:r>
            <a:endParaRPr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50" y="1460925"/>
            <a:ext cx="491490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Пользовательские классы исключений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BaseException</a:t>
            </a:r>
            <a:r>
              <a:rPr lang="ru"/>
              <a:t> - </a:t>
            </a:r>
            <a:r>
              <a:rPr lang="ru"/>
              <a:t>системные</a:t>
            </a:r>
            <a:r>
              <a:rPr lang="ru"/>
              <a:t> ошибки.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Exception</a:t>
            </a:r>
            <a:r>
              <a:rPr lang="ru"/>
              <a:t> - </a:t>
            </a:r>
            <a:r>
              <a:rPr lang="ru">
                <a:solidFill>
                  <a:srgbClr val="252525"/>
                </a:solidFill>
              </a:rPr>
              <a:t>Все встроенные исключения, не связанные с системными ошибками, являются производными от этого класса. Все пользовательские исключения также должны быть производными от этого класса.</a:t>
            </a:r>
            <a:endParaRPr>
              <a:solidFill>
                <a:srgbClr val="25252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252525"/>
                </a:solidFill>
              </a:rPr>
              <a:t>Полный список встроенных исключений можно найти </a:t>
            </a:r>
            <a:r>
              <a:rPr lang="ru" u="sng">
                <a:solidFill>
                  <a:schemeClr val="hlink"/>
                </a:solidFill>
                <a:hlinkClick r:id="rId5"/>
              </a:rPr>
              <a:t>здесь</a:t>
            </a:r>
            <a:r>
              <a:rPr lang="ru">
                <a:solidFill>
                  <a:srgbClr val="252525"/>
                </a:solidFill>
              </a:rPr>
              <a:t>.</a:t>
            </a:r>
            <a:endParaRPr>
              <a:solidFill>
                <a:srgbClr val="252525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Пользовательские классы исключений</a:t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513" y="2666550"/>
            <a:ext cx="4276725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 txBox="1"/>
          <p:nvPr/>
        </p:nvSpPr>
        <p:spPr>
          <a:xfrm>
            <a:off x="659850" y="1245075"/>
            <a:ext cx="83727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 помощью ключевого слова raise - можно возбуждать исключение, при этом программа останавливает </a:t>
            </a:r>
            <a:r>
              <a:rPr lang="ru"/>
              <a:t>выполнение</a:t>
            </a:r>
            <a:r>
              <a:rPr lang="ru"/>
              <a:t> и управление передается подходящему блоку catch - тип исключение </a:t>
            </a:r>
            <a:r>
              <a:rPr lang="ru"/>
              <a:t>соответствует</a:t>
            </a:r>
            <a:r>
              <a:rPr lang="ru"/>
              <a:t> типу обрабатываемого. Если подходящего блок не найден, то программа </a:t>
            </a:r>
            <a:r>
              <a:rPr lang="ru"/>
              <a:t>прекращает</a:t>
            </a:r>
            <a:r>
              <a:rPr lang="ru"/>
              <a:t> выполнение и останавливается, при этом в стандартный поток вывода, выводиться информация об ошибке.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Пользовательские классы исключений</a:t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825" y="1254950"/>
            <a:ext cx="427949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Хайрулин Сергей Сергеевич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email: </a:t>
            </a:r>
            <a:r>
              <a:rPr lang="ru" u="sng">
                <a:solidFill>
                  <a:schemeClr val="hlink"/>
                </a:solidFill>
                <a:hlinkClick r:id="rId3"/>
              </a:rPr>
              <a:t>s.khairulin@g.nsu.ru</a:t>
            </a:r>
            <a:r>
              <a:rPr lang="ru"/>
              <a:t>, </a:t>
            </a:r>
            <a:r>
              <a:rPr lang="ru" u="sng">
                <a:solidFill>
                  <a:schemeClr val="hlink"/>
                </a:solidFill>
                <a:hlinkClick r:id="rId4"/>
              </a:rPr>
              <a:t>s.khayrulin@gmail.com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Ссылка на </a:t>
            </a:r>
            <a:r>
              <a:rPr lang="ru" u="sng">
                <a:solidFill>
                  <a:schemeClr val="hlink"/>
                </a:solidFill>
                <a:hlinkClick r:id="rId5"/>
              </a:rPr>
              <a:t>материалы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60175" y="192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 Вопросы?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Лекции/практические занятия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Тест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Дифференцированный зачет в конце семестра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Защита задания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6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Литература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48025" y="63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Начальный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Mark Pilgrim. Dive into Python -</a:t>
            </a:r>
            <a:r>
              <a:rPr lang="ru" sz="1600">
                <a:uFill>
                  <a:noFill/>
                </a:uFill>
                <a:hlinkClick r:id="rId3"/>
              </a:rPr>
              <a:t> </a:t>
            </a:r>
            <a:r>
              <a:rPr lang="ru" sz="1600" u="sng">
                <a:hlinkClick r:id="rId4"/>
              </a:rPr>
              <a:t>http://www.diveintopython.net/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Марк Лутц. Изучаем Python, 4-е издание // Символ-Плюс 2011.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...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Стандарт/Документация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PEP-8 -</a:t>
            </a:r>
            <a:r>
              <a:rPr lang="ru" sz="1600">
                <a:uFill>
                  <a:noFill/>
                </a:uFill>
                <a:hlinkClick r:id="rId5"/>
              </a:rPr>
              <a:t> </a:t>
            </a:r>
            <a:r>
              <a:rPr lang="ru" sz="1600" u="sng">
                <a:hlinkClick r:id="rId6"/>
              </a:rPr>
              <a:t>https://www.python.org/dev/peps/pep-0008/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 u="sng">
                <a:hlinkClick r:id="rId7"/>
              </a:rPr>
              <a:t>https://www.python.org/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https://github.com/python/cpython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Экспертный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Лучано Рамальо: Python. К вершинам мастерства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Mitchell L. Model. Bioinformatics Programming Using Python // O’Reilly 2010.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Версии Python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2 вышел 2010 году последняя версия 2.7.16 - исправлялись только баги(ошибки) с января 2020 года поддержка прекращена.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3 в появился в 2008, является актуальной версией языка. Текущая стабильная  версия 3.9</a:t>
            </a:r>
            <a:r>
              <a:rPr lang="ru" sz="2000"/>
              <a:t>, в разработке 3.10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Python 3  не гарантирует совместимости кода с Python 2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14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Summary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813200"/>
            <a:ext cx="8520600" cy="3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400">
                <a:solidFill>
                  <a:schemeClr val="dk1"/>
                </a:solidFill>
              </a:rPr>
              <a:t>Инкапсуляция/сокрытие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sz="1400">
                <a:solidFill>
                  <a:schemeClr val="dk1"/>
                </a:solidFill>
              </a:rPr>
              <a:t>реализации в Python.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400">
                <a:solidFill>
                  <a:schemeClr val="dk1"/>
                </a:solidFill>
              </a:rPr>
              <a:t>Обработка исключительных ситуаций.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sz="1400">
                <a:solidFill>
                  <a:schemeClr val="dk1"/>
                </a:solidFill>
              </a:rPr>
              <a:t>Конструкция: </a:t>
            </a:r>
            <a:r>
              <a:rPr b="1" lang="ru" sz="1400">
                <a:solidFill>
                  <a:schemeClr val="dk1"/>
                </a:solidFill>
              </a:rPr>
              <a:t>try … catch … 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sz="1400">
                <a:solidFill>
                  <a:schemeClr val="dk1"/>
                </a:solidFill>
              </a:rPr>
              <a:t>Пользовательские классы исключений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ООП принципы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Наследование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Возможность создание новых типов данных базирующихся на других, ранее определенных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Полиморфизм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Возможность переопределения поведения базовых свойств объекта (свойств унаследованных от объектов предков)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Инкапсуляция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Возможность скрывать реализацию тех или иных свойств объекта от конечного пользователя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Инкапсуляция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262" y="1738850"/>
            <a:ext cx="5503474" cy="30957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/>
        </p:nvSpPr>
        <p:spPr>
          <a:xfrm>
            <a:off x="435700" y="1087550"/>
            <a:ext cx="80091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Свойства языка, позволяющее скрыть реализацию или данные от конечного пользователя.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Инкапсуляция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175" y="1158000"/>
            <a:ext cx="379962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