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4e45b0e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4e45b0e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9cc3ccd6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9cc3ccd6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9cc3ccd6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9cc3ccd6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9cc3ccd6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9cc3ccd6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9cc3ccd6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9cc3ccd6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9cc3ccd6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9cc3ccd6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9cc3ccd6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9cc3ccd6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9cc3ccd6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9cc3ccd6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9cc3ccd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9cc3ccd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9cc3ccd6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9cc3ccd6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9cc3ccd6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9cc3ccd6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e45b0e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4e45b0e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9cc3ccd6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9cc3ccd6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9cc3ccd6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9cc3ccd6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4e45b0e5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4e45b0e5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4e45b0e5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4e45b0e5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4e45b0e5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4e45b0e5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9cc3ccd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9cc3ccd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9cc3ccd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9cc3ccd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9cc3ccd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9cc3ccd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9cc3ccd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9cc3ccd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python.org/3/using/cmdline.html#envvar-PYTHONPATH" TargetMode="External"/><Relationship Id="rId4" Type="http://schemas.openxmlformats.org/officeDocument/2006/relationships/hyperlink" Target="https://docs.python.org/3/using/cmdline.html?highlight=pythonpath#envvar-PYTHONPATH"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python.org/3/tutorial/inputoutput.html#reading-and-writing-fil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skhayrulin/python_course/blob/master/PYTHON_TASKS.md#%D0%B7%D0%B0%D0%B4%D0%B0%D1%87%D0%B8-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s.khairulin@g.nsu.ru" TargetMode="External"/><Relationship Id="rId4" Type="http://schemas.openxmlformats.org/officeDocument/2006/relationships/hyperlink" Target="mailto:s.khayrulin@gmail.com" TargetMode="External"/><Relationship Id="rId5" Type="http://schemas.openxmlformats.org/officeDocument/2006/relationships/hyperlink" Target="https://github.com/skhayrulin/python_course/blob/master/PYTHON_TASKS.md#%D0%9D%D0%B0%D1%87%D0%B0%D0%BB%D0%BE-%D1%80%D0%B0%D0%B1%D0%BE%D1%82%D1%8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diveintopython.net/" TargetMode="External"/><Relationship Id="rId4" Type="http://schemas.openxmlformats.org/officeDocument/2006/relationships/hyperlink" Target="http://www.diveintopython.net/" TargetMode="External"/><Relationship Id="rId5" Type="http://schemas.openxmlformats.org/officeDocument/2006/relationships/hyperlink" Target="https://www.python.org/dev/peps/pep-0008/" TargetMode="External"/><Relationship Id="rId6" Type="http://schemas.openxmlformats.org/officeDocument/2006/relationships/hyperlink" Target="https://www.python.org/dev/peps/pep-0008/" TargetMode="External"/><Relationship Id="rId7" Type="http://schemas.openxmlformats.org/officeDocument/2006/relationships/hyperlink" Target="https://www.python.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python.org/3/tutorial/modules.html" TargetMode="External"/><Relationship Id="rId4" Type="http://schemas.openxmlformats.org/officeDocument/2006/relationships/image" Target="../media/image17.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python.org/3/tutorial/modules.html#packages"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Лекция 8</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Язык программирования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Пакеты (__init__.py)</a:t>
            </a:r>
            <a:endParaRPr/>
          </a:p>
        </p:txBody>
      </p:sp>
      <p:pic>
        <p:nvPicPr>
          <p:cNvPr id="111" name="Google Shape;111;p22"/>
          <p:cNvPicPr preferRelativeResize="0"/>
          <p:nvPr/>
        </p:nvPicPr>
        <p:blipFill>
          <a:blip r:embed="rId3">
            <a:alphaModFix/>
          </a:blip>
          <a:stretch>
            <a:fillRect/>
          </a:stretch>
        </p:blipFill>
        <p:spPr>
          <a:xfrm>
            <a:off x="1265649" y="1359750"/>
            <a:ext cx="6065125" cy="345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Зависимости: import</a:t>
            </a:r>
            <a:endParaRPr/>
          </a:p>
        </p:txBody>
      </p:sp>
      <p:sp>
        <p:nvSpPr>
          <p:cNvPr id="117" name="Google Shape;117;p23"/>
          <p:cNvSpPr txBox="1"/>
          <p:nvPr>
            <p:ph idx="1" type="body"/>
          </p:nvPr>
        </p:nvSpPr>
        <p:spPr>
          <a:xfrm>
            <a:off x="311700" y="1152475"/>
            <a:ext cx="8520600" cy="1134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Для того чтобы воспользоваться функциями </a:t>
            </a:r>
            <a:r>
              <a:rPr lang="ru"/>
              <a:t>определенными в некотором пакете</a:t>
            </a:r>
            <a:r>
              <a:rPr lang="ru"/>
              <a:t> можно </a:t>
            </a:r>
            <a:r>
              <a:rPr lang="ru"/>
              <a:t>импортировать</a:t>
            </a:r>
            <a:r>
              <a:rPr lang="ru"/>
              <a:t> их в модуль где вы собираетесь их использовать.</a:t>
            </a:r>
            <a:endParaRPr/>
          </a:p>
        </p:txBody>
      </p:sp>
      <p:pic>
        <p:nvPicPr>
          <p:cNvPr id="118" name="Google Shape;118;p23"/>
          <p:cNvPicPr preferRelativeResize="0"/>
          <p:nvPr/>
        </p:nvPicPr>
        <p:blipFill>
          <a:blip r:embed="rId3">
            <a:alphaModFix/>
          </a:blip>
          <a:stretch>
            <a:fillRect/>
          </a:stretch>
        </p:blipFill>
        <p:spPr>
          <a:xfrm>
            <a:off x="212950" y="2724550"/>
            <a:ext cx="1323975" cy="1047750"/>
          </a:xfrm>
          <a:prstGeom prst="rect">
            <a:avLst/>
          </a:prstGeom>
          <a:noFill/>
          <a:ln>
            <a:noFill/>
          </a:ln>
        </p:spPr>
      </p:pic>
      <p:pic>
        <p:nvPicPr>
          <p:cNvPr id="119" name="Google Shape;119;p23"/>
          <p:cNvPicPr preferRelativeResize="0"/>
          <p:nvPr/>
        </p:nvPicPr>
        <p:blipFill>
          <a:blip r:embed="rId4">
            <a:alphaModFix/>
          </a:blip>
          <a:stretch>
            <a:fillRect/>
          </a:stretch>
        </p:blipFill>
        <p:spPr>
          <a:xfrm>
            <a:off x="1646900" y="2166875"/>
            <a:ext cx="3577800" cy="2137625"/>
          </a:xfrm>
          <a:prstGeom prst="rect">
            <a:avLst/>
          </a:prstGeom>
          <a:noFill/>
          <a:ln>
            <a:noFill/>
          </a:ln>
        </p:spPr>
      </p:pic>
      <p:pic>
        <p:nvPicPr>
          <p:cNvPr id="120" name="Google Shape;120;p23"/>
          <p:cNvPicPr preferRelativeResize="0"/>
          <p:nvPr/>
        </p:nvPicPr>
        <p:blipFill>
          <a:blip r:embed="rId5">
            <a:alphaModFix/>
          </a:blip>
          <a:stretch>
            <a:fillRect/>
          </a:stretch>
        </p:blipFill>
        <p:spPr>
          <a:xfrm>
            <a:off x="5558850" y="2003275"/>
            <a:ext cx="3191785" cy="2551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Зависимости: from … import ...</a:t>
            </a:r>
            <a:endParaRPr/>
          </a:p>
        </p:txBody>
      </p:sp>
      <p:sp>
        <p:nvSpPr>
          <p:cNvPr id="126" name="Google Shape;126;p24"/>
          <p:cNvSpPr txBox="1"/>
          <p:nvPr/>
        </p:nvSpPr>
        <p:spPr>
          <a:xfrm>
            <a:off x="496275" y="1148125"/>
            <a:ext cx="8366400" cy="6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Запись импорта from package_name....module_name import functions, class, var,....</a:t>
            </a:r>
            <a:endParaRPr/>
          </a:p>
          <a:p>
            <a:pPr indent="0" lvl="0" marL="0" rtl="0" algn="l">
              <a:spcBef>
                <a:spcPts val="0"/>
              </a:spcBef>
              <a:spcAft>
                <a:spcPts val="0"/>
              </a:spcAft>
              <a:buNone/>
            </a:pPr>
            <a:r>
              <a:t/>
            </a:r>
            <a:endParaRPr/>
          </a:p>
        </p:txBody>
      </p:sp>
      <p:pic>
        <p:nvPicPr>
          <p:cNvPr id="127" name="Google Shape;127;p24"/>
          <p:cNvPicPr preferRelativeResize="0"/>
          <p:nvPr/>
        </p:nvPicPr>
        <p:blipFill>
          <a:blip r:embed="rId3">
            <a:alphaModFix/>
          </a:blip>
          <a:stretch>
            <a:fillRect/>
          </a:stretch>
        </p:blipFill>
        <p:spPr>
          <a:xfrm>
            <a:off x="158450" y="1754900"/>
            <a:ext cx="3380329" cy="3036275"/>
          </a:xfrm>
          <a:prstGeom prst="rect">
            <a:avLst/>
          </a:prstGeom>
          <a:noFill/>
          <a:ln>
            <a:noFill/>
          </a:ln>
        </p:spPr>
      </p:pic>
      <p:pic>
        <p:nvPicPr>
          <p:cNvPr id="128" name="Google Shape;128;p24"/>
          <p:cNvPicPr preferRelativeResize="0"/>
          <p:nvPr/>
        </p:nvPicPr>
        <p:blipFill>
          <a:blip r:embed="rId4">
            <a:alphaModFix/>
          </a:blip>
          <a:stretch>
            <a:fillRect/>
          </a:stretch>
        </p:blipFill>
        <p:spPr>
          <a:xfrm>
            <a:off x="4272804" y="1754900"/>
            <a:ext cx="4216574" cy="303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PYTHONPATH</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rgbClr val="222222"/>
                </a:solidFill>
                <a:highlight>
                  <a:srgbClr val="FFFFFF"/>
                </a:highlight>
              </a:rPr>
              <a:t>Разрешение</a:t>
            </a:r>
            <a:r>
              <a:rPr lang="ru" sz="1200">
                <a:solidFill>
                  <a:srgbClr val="222222"/>
                </a:solidFill>
                <a:highlight>
                  <a:srgbClr val="FFFFFF"/>
                </a:highlight>
              </a:rPr>
              <a:t> зависимостей происходит следующим образом:</a:t>
            </a:r>
            <a:endParaRPr sz="1200">
              <a:solidFill>
                <a:srgbClr val="222222"/>
              </a:solidFill>
              <a:highlight>
                <a:srgbClr val="FFFFFF"/>
              </a:highlight>
            </a:endParaRPr>
          </a:p>
          <a:p>
            <a:pPr indent="-304800" lvl="0" marL="457200" rtl="0" algn="just">
              <a:lnSpc>
                <a:spcPct val="130000"/>
              </a:lnSpc>
              <a:spcBef>
                <a:spcPts val="1600"/>
              </a:spcBef>
              <a:spcAft>
                <a:spcPts val="0"/>
              </a:spcAft>
              <a:buClr>
                <a:srgbClr val="222222"/>
              </a:buClr>
              <a:buSzPts val="1200"/>
              <a:buChar char="●"/>
            </a:pPr>
            <a:r>
              <a:rPr lang="ru" sz="1200">
                <a:solidFill>
                  <a:srgbClr val="222222"/>
                </a:solidFill>
                <a:highlight>
                  <a:srgbClr val="FFFFFF"/>
                </a:highlight>
              </a:rPr>
              <a:t>The directory containing the input script (or the current directory when no file is specified).</a:t>
            </a:r>
            <a:endParaRPr sz="1200">
              <a:solidFill>
                <a:srgbClr val="222222"/>
              </a:solidFill>
              <a:highlight>
                <a:srgbClr val="FFFFFF"/>
              </a:highlight>
            </a:endParaRPr>
          </a:p>
          <a:p>
            <a:pPr indent="-304800" lvl="0" marL="457200" rtl="0" algn="just">
              <a:lnSpc>
                <a:spcPct val="130000"/>
              </a:lnSpc>
              <a:spcBef>
                <a:spcPts val="0"/>
              </a:spcBef>
              <a:spcAft>
                <a:spcPts val="0"/>
              </a:spcAft>
              <a:buClr>
                <a:srgbClr val="222222"/>
              </a:buClr>
              <a:buSzPts val="1200"/>
              <a:buChar char="●"/>
            </a:pPr>
            <a:r>
              <a:rPr lang="ru" sz="1150">
                <a:solidFill>
                  <a:srgbClr val="6363BB"/>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PYTHONPATH</a:t>
            </a:r>
            <a:r>
              <a:rPr lang="ru" sz="1200">
                <a:solidFill>
                  <a:srgbClr val="222222"/>
                </a:solidFill>
                <a:highlight>
                  <a:srgbClr val="FFFFFF"/>
                </a:highlight>
              </a:rPr>
              <a:t> (a list of directory names, with the same syntax as the shell variable </a:t>
            </a:r>
            <a:r>
              <a:rPr lang="ru" sz="1150">
                <a:solidFill>
                  <a:srgbClr val="222222"/>
                </a:solidFill>
                <a:highlight>
                  <a:srgbClr val="FFFFFF"/>
                </a:highlight>
                <a:latin typeface="Courier New"/>
                <a:ea typeface="Courier New"/>
                <a:cs typeface="Courier New"/>
                <a:sym typeface="Courier New"/>
              </a:rPr>
              <a:t>PATH</a:t>
            </a:r>
            <a:r>
              <a:rPr lang="ru" sz="1200">
                <a:solidFill>
                  <a:srgbClr val="222222"/>
                </a:solidFill>
                <a:highlight>
                  <a:srgbClr val="FFFFFF"/>
                </a:highlight>
              </a:rPr>
              <a:t>).</a:t>
            </a:r>
            <a:endParaRPr sz="1200">
              <a:solidFill>
                <a:srgbClr val="222222"/>
              </a:solidFill>
              <a:highlight>
                <a:srgbClr val="FFFFFF"/>
              </a:highlight>
            </a:endParaRPr>
          </a:p>
          <a:p>
            <a:pPr indent="-304800" lvl="1" marL="914400" rtl="0" algn="just">
              <a:lnSpc>
                <a:spcPct val="130000"/>
              </a:lnSpc>
              <a:spcBef>
                <a:spcPts val="0"/>
              </a:spcBef>
              <a:spcAft>
                <a:spcPts val="0"/>
              </a:spcAft>
              <a:buClr>
                <a:srgbClr val="222222"/>
              </a:buClr>
              <a:buSzPts val="1200"/>
              <a:buAutoNum type="alphaLcPeriod"/>
            </a:pPr>
            <a:r>
              <a:rPr lang="ru" sz="1200">
                <a:solidFill>
                  <a:srgbClr val="222222"/>
                </a:solidFill>
                <a:highlight>
                  <a:srgbClr val="FFFFFF"/>
                </a:highlight>
              </a:rPr>
              <a:t>PYTHONPATH=/usr/local/lib/python/lib/:/home/sergey/python/lib</a:t>
            </a:r>
            <a:endParaRPr sz="1200">
              <a:solidFill>
                <a:srgbClr val="222222"/>
              </a:solidFill>
              <a:highlight>
                <a:srgbClr val="FFFFFF"/>
              </a:highlight>
            </a:endParaRPr>
          </a:p>
          <a:p>
            <a:pPr indent="0" lvl="0" marL="0" rtl="0" algn="l">
              <a:spcBef>
                <a:spcPts val="1200"/>
              </a:spcBef>
              <a:spcAft>
                <a:spcPts val="1600"/>
              </a:spcAft>
              <a:buNone/>
            </a:pPr>
            <a:r>
              <a:rPr lang="ru" sz="1400" u="sng">
                <a:solidFill>
                  <a:schemeClr val="accent5"/>
                </a:solidFill>
                <a:hlinkClick r:id="rId4">
                  <a:extLst>
                    <a:ext uri="{A12FA001-AC4F-418D-AE19-62706E023703}">
                      <ahyp:hlinkClr val="tx"/>
                    </a:ext>
                  </a:extLst>
                </a:hlinkClick>
              </a:rPr>
              <a:t>https://docs.python.org/3/using/cmdline.html?highlight=pythonpath#envvar-PYTHONPATH</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Точка входа в приложение</a:t>
            </a:r>
            <a:endParaRPr/>
          </a:p>
        </p:txBody>
      </p:sp>
      <p:pic>
        <p:nvPicPr>
          <p:cNvPr id="140" name="Google Shape;140;p26"/>
          <p:cNvPicPr preferRelativeResize="0"/>
          <p:nvPr/>
        </p:nvPicPr>
        <p:blipFill>
          <a:blip r:embed="rId3">
            <a:alphaModFix/>
          </a:blip>
          <a:stretch>
            <a:fillRect/>
          </a:stretch>
        </p:blipFill>
        <p:spPr>
          <a:xfrm>
            <a:off x="608550" y="1656013"/>
            <a:ext cx="3181350" cy="828675"/>
          </a:xfrm>
          <a:prstGeom prst="rect">
            <a:avLst/>
          </a:prstGeom>
          <a:noFill/>
          <a:ln>
            <a:noFill/>
          </a:ln>
        </p:spPr>
      </p:pic>
      <p:pic>
        <p:nvPicPr>
          <p:cNvPr id="141" name="Google Shape;141;p26"/>
          <p:cNvPicPr preferRelativeResize="0"/>
          <p:nvPr/>
        </p:nvPicPr>
        <p:blipFill>
          <a:blip r:embed="rId4">
            <a:alphaModFix/>
          </a:blip>
          <a:stretch>
            <a:fillRect/>
          </a:stretch>
        </p:blipFill>
        <p:spPr>
          <a:xfrm>
            <a:off x="4572000" y="1575050"/>
            <a:ext cx="4000500" cy="990600"/>
          </a:xfrm>
          <a:prstGeom prst="rect">
            <a:avLst/>
          </a:prstGeom>
          <a:noFill/>
          <a:ln>
            <a:noFill/>
          </a:ln>
        </p:spPr>
      </p:pic>
      <p:pic>
        <p:nvPicPr>
          <p:cNvPr id="142" name="Google Shape;142;p26"/>
          <p:cNvPicPr preferRelativeResize="0"/>
          <p:nvPr/>
        </p:nvPicPr>
        <p:blipFill>
          <a:blip r:embed="rId5">
            <a:alphaModFix/>
          </a:blip>
          <a:stretch>
            <a:fillRect/>
          </a:stretch>
        </p:blipFill>
        <p:spPr>
          <a:xfrm>
            <a:off x="3466300" y="3492513"/>
            <a:ext cx="1628775" cy="704850"/>
          </a:xfrm>
          <a:prstGeom prst="rect">
            <a:avLst/>
          </a:prstGeom>
          <a:noFill/>
          <a:ln>
            <a:noFill/>
          </a:ln>
        </p:spPr>
      </p:pic>
      <p:sp>
        <p:nvSpPr>
          <p:cNvPr id="143" name="Google Shape;143;p26"/>
          <p:cNvSpPr txBox="1"/>
          <p:nvPr/>
        </p:nvSpPr>
        <p:spPr>
          <a:xfrm>
            <a:off x="1611000" y="1299600"/>
            <a:ext cx="7329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C/C++</a:t>
            </a:r>
            <a:endParaRPr/>
          </a:p>
        </p:txBody>
      </p:sp>
      <p:sp>
        <p:nvSpPr>
          <p:cNvPr id="144" name="Google Shape;144;p26"/>
          <p:cNvSpPr txBox="1"/>
          <p:nvPr/>
        </p:nvSpPr>
        <p:spPr>
          <a:xfrm>
            <a:off x="6107200" y="1179375"/>
            <a:ext cx="7329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Java</a:t>
            </a:r>
            <a:endParaRPr/>
          </a:p>
        </p:txBody>
      </p:sp>
      <p:sp>
        <p:nvSpPr>
          <p:cNvPr id="145" name="Google Shape;145;p26"/>
          <p:cNvSpPr txBox="1"/>
          <p:nvPr/>
        </p:nvSpPr>
        <p:spPr>
          <a:xfrm>
            <a:off x="4016538" y="3010975"/>
            <a:ext cx="5283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1"/>
                </a:solidFill>
              </a:rPr>
              <a:t>Go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239000" y="263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Точка входа в приложение</a:t>
            </a:r>
            <a:endParaRPr/>
          </a:p>
        </p:txBody>
      </p:sp>
      <p:pic>
        <p:nvPicPr>
          <p:cNvPr id="151" name="Google Shape;151;p27"/>
          <p:cNvPicPr preferRelativeResize="0"/>
          <p:nvPr/>
        </p:nvPicPr>
        <p:blipFill>
          <a:blip r:embed="rId3">
            <a:alphaModFix/>
          </a:blip>
          <a:stretch>
            <a:fillRect/>
          </a:stretch>
        </p:blipFill>
        <p:spPr>
          <a:xfrm>
            <a:off x="67600" y="1193400"/>
            <a:ext cx="2701034" cy="3820975"/>
          </a:xfrm>
          <a:prstGeom prst="rect">
            <a:avLst/>
          </a:prstGeom>
          <a:noFill/>
          <a:ln>
            <a:noFill/>
          </a:ln>
        </p:spPr>
      </p:pic>
      <p:pic>
        <p:nvPicPr>
          <p:cNvPr id="152" name="Google Shape;152;p27"/>
          <p:cNvPicPr preferRelativeResize="0"/>
          <p:nvPr/>
        </p:nvPicPr>
        <p:blipFill>
          <a:blip r:embed="rId4">
            <a:alphaModFix/>
          </a:blip>
          <a:stretch>
            <a:fillRect/>
          </a:stretch>
        </p:blipFill>
        <p:spPr>
          <a:xfrm>
            <a:off x="3483025" y="1917850"/>
            <a:ext cx="5222051" cy="3096525"/>
          </a:xfrm>
          <a:prstGeom prst="rect">
            <a:avLst/>
          </a:prstGeom>
          <a:noFill/>
          <a:ln>
            <a:noFill/>
          </a:ln>
        </p:spPr>
      </p:pic>
      <p:sp>
        <p:nvSpPr>
          <p:cNvPr id="153" name="Google Shape;153;p27"/>
          <p:cNvSpPr txBox="1"/>
          <p:nvPr/>
        </p:nvSpPr>
        <p:spPr>
          <a:xfrm>
            <a:off x="3483025" y="1112788"/>
            <a:ext cx="45558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Python выполняет код последовательно.</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Точка входа в приложение</a:t>
            </a:r>
            <a:endParaRPr/>
          </a:p>
        </p:txBody>
      </p:sp>
      <p:pic>
        <p:nvPicPr>
          <p:cNvPr id="159" name="Google Shape;159;p28"/>
          <p:cNvPicPr preferRelativeResize="0"/>
          <p:nvPr/>
        </p:nvPicPr>
        <p:blipFill>
          <a:blip r:embed="rId3">
            <a:alphaModFix/>
          </a:blip>
          <a:stretch>
            <a:fillRect/>
          </a:stretch>
        </p:blipFill>
        <p:spPr>
          <a:xfrm>
            <a:off x="606775" y="1146825"/>
            <a:ext cx="2934111" cy="3820975"/>
          </a:xfrm>
          <a:prstGeom prst="rect">
            <a:avLst/>
          </a:prstGeom>
          <a:noFill/>
          <a:ln>
            <a:noFill/>
          </a:ln>
        </p:spPr>
      </p:pic>
      <p:pic>
        <p:nvPicPr>
          <p:cNvPr id="160" name="Google Shape;160;p28"/>
          <p:cNvPicPr preferRelativeResize="0"/>
          <p:nvPr/>
        </p:nvPicPr>
        <p:blipFill>
          <a:blip r:embed="rId4">
            <a:alphaModFix/>
          </a:blip>
          <a:stretch>
            <a:fillRect/>
          </a:stretch>
        </p:blipFill>
        <p:spPr>
          <a:xfrm>
            <a:off x="3608461" y="2387825"/>
            <a:ext cx="5298313" cy="19649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Работа с файлами</a:t>
            </a:r>
            <a:endParaRPr/>
          </a:p>
        </p:txBody>
      </p:sp>
      <p:pic>
        <p:nvPicPr>
          <p:cNvPr id="166" name="Google Shape;166;p29"/>
          <p:cNvPicPr preferRelativeResize="0"/>
          <p:nvPr/>
        </p:nvPicPr>
        <p:blipFill>
          <a:blip r:embed="rId3">
            <a:alphaModFix/>
          </a:blip>
          <a:stretch>
            <a:fillRect/>
          </a:stretch>
        </p:blipFill>
        <p:spPr>
          <a:xfrm>
            <a:off x="311700" y="1145900"/>
            <a:ext cx="2781040" cy="3820976"/>
          </a:xfrm>
          <a:prstGeom prst="rect">
            <a:avLst/>
          </a:prstGeom>
          <a:noFill/>
          <a:ln>
            <a:noFill/>
          </a:ln>
        </p:spPr>
      </p:pic>
      <p:pic>
        <p:nvPicPr>
          <p:cNvPr id="167" name="Google Shape;167;p29"/>
          <p:cNvPicPr preferRelativeResize="0"/>
          <p:nvPr/>
        </p:nvPicPr>
        <p:blipFill>
          <a:blip r:embed="rId4">
            <a:alphaModFix/>
          </a:blip>
          <a:stretch>
            <a:fillRect/>
          </a:stretch>
        </p:blipFill>
        <p:spPr>
          <a:xfrm>
            <a:off x="3487465" y="1148250"/>
            <a:ext cx="5746461" cy="38162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Работа с файлами</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Функция </a:t>
            </a:r>
            <a:r>
              <a:rPr lang="ru" u="sng">
                <a:solidFill>
                  <a:schemeClr val="hlink"/>
                </a:solidFill>
                <a:hlinkClick r:id="rId3"/>
              </a:rPr>
              <a:t>open(path_to_file, mode) </a:t>
            </a:r>
            <a:r>
              <a:rPr lang="ru"/>
              <a:t>- </a:t>
            </a:r>
            <a:r>
              <a:rPr lang="ru"/>
              <a:t>открытие</a:t>
            </a:r>
            <a:r>
              <a:rPr lang="ru"/>
              <a:t> файла</a:t>
            </a:r>
            <a:endParaRPr/>
          </a:p>
          <a:p>
            <a:pPr indent="0" lvl="0" marL="0" rtl="0" algn="l">
              <a:spcBef>
                <a:spcPts val="1600"/>
              </a:spcBef>
              <a:spcAft>
                <a:spcPts val="0"/>
              </a:spcAft>
              <a:buNone/>
            </a:pPr>
            <a:r>
              <a:rPr lang="ru"/>
              <a:t>path_to_file - путь до файла подходит как полный, так и относительный</a:t>
            </a:r>
            <a:endParaRPr/>
          </a:p>
          <a:p>
            <a:pPr indent="0" lvl="0" marL="0" rtl="0" algn="l">
              <a:spcBef>
                <a:spcPts val="1600"/>
              </a:spcBef>
              <a:spcAft>
                <a:spcPts val="0"/>
              </a:spcAft>
              <a:buNone/>
            </a:pPr>
            <a:r>
              <a:rPr lang="ru"/>
              <a:t>mode - может быть: </a:t>
            </a:r>
            <a:endParaRPr/>
          </a:p>
          <a:p>
            <a:pPr indent="-342900" lvl="0" marL="457200" rtl="0" algn="l">
              <a:lnSpc>
                <a:spcPct val="100000"/>
              </a:lnSpc>
              <a:spcBef>
                <a:spcPts val="1600"/>
              </a:spcBef>
              <a:spcAft>
                <a:spcPts val="0"/>
              </a:spcAft>
              <a:buSzPts val="1800"/>
              <a:buChar char="●"/>
            </a:pPr>
            <a:r>
              <a:rPr b="1" lang="ru"/>
              <a:t>w</a:t>
            </a:r>
            <a:r>
              <a:rPr lang="ru"/>
              <a:t> - на запись в этом случае содержимое файла обнулиться, </a:t>
            </a:r>
            <a:endParaRPr/>
          </a:p>
          <a:p>
            <a:pPr indent="-342900" lvl="0" marL="457200" rtl="0" algn="l">
              <a:lnSpc>
                <a:spcPct val="100000"/>
              </a:lnSpc>
              <a:spcBef>
                <a:spcPts val="0"/>
              </a:spcBef>
              <a:spcAft>
                <a:spcPts val="0"/>
              </a:spcAft>
              <a:buSzPts val="1800"/>
              <a:buChar char="●"/>
            </a:pPr>
            <a:r>
              <a:rPr b="1" lang="ru"/>
              <a:t>r</a:t>
            </a:r>
            <a:r>
              <a:rPr lang="ru"/>
              <a:t> - на чтение, </a:t>
            </a:r>
            <a:endParaRPr/>
          </a:p>
          <a:p>
            <a:pPr indent="-342900" lvl="0" marL="457200" rtl="0" algn="l">
              <a:lnSpc>
                <a:spcPct val="100000"/>
              </a:lnSpc>
              <a:spcBef>
                <a:spcPts val="0"/>
              </a:spcBef>
              <a:spcAft>
                <a:spcPts val="0"/>
              </a:spcAft>
              <a:buSzPts val="1800"/>
              <a:buChar char="●"/>
            </a:pPr>
            <a:r>
              <a:rPr b="1" lang="ru"/>
              <a:t>r+</a:t>
            </a:r>
            <a:r>
              <a:rPr lang="ru"/>
              <a:t> - открывает файл и для чтения и записи, </a:t>
            </a:r>
            <a:endParaRPr/>
          </a:p>
          <a:p>
            <a:pPr indent="-342900" lvl="0" marL="457200" rtl="0" algn="l">
              <a:lnSpc>
                <a:spcPct val="100000"/>
              </a:lnSpc>
              <a:spcBef>
                <a:spcPts val="0"/>
              </a:spcBef>
              <a:spcAft>
                <a:spcPts val="0"/>
              </a:spcAft>
              <a:buSzPts val="1800"/>
              <a:buChar char="●"/>
            </a:pPr>
            <a:r>
              <a:rPr b="1" lang="ru"/>
              <a:t>a</a:t>
            </a:r>
            <a:r>
              <a:rPr lang="ru"/>
              <a:t> - на запись в конец файла</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Задачи</a:t>
            </a:r>
            <a:endParaRPr/>
          </a:p>
        </p:txBody>
      </p:sp>
      <p:sp>
        <p:nvSpPr>
          <p:cNvPr id="179" name="Google Shape;179;p31"/>
          <p:cNvSpPr txBox="1"/>
          <p:nvPr/>
        </p:nvSpPr>
        <p:spPr>
          <a:xfrm>
            <a:off x="311700" y="1287475"/>
            <a:ext cx="3641100" cy="502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ru" u="sng">
                <a:solidFill>
                  <a:schemeClr val="hlink"/>
                </a:solidFill>
                <a:hlinkClick r:id="rId3"/>
              </a:rPr>
              <a:t>Работа с файлами</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Хайрулин Сергей Сергеевич</a:t>
            </a:r>
            <a:endParaRPr/>
          </a:p>
          <a:p>
            <a:pPr indent="0" lvl="0" marL="0" rtl="0" algn="l">
              <a:spcBef>
                <a:spcPts val="1600"/>
              </a:spcBef>
              <a:spcAft>
                <a:spcPts val="0"/>
              </a:spcAft>
              <a:buNone/>
            </a:pPr>
            <a:r>
              <a:rPr lang="ru"/>
              <a:t>email: </a:t>
            </a:r>
            <a:r>
              <a:rPr lang="ru" u="sng">
                <a:solidFill>
                  <a:schemeClr val="hlink"/>
                </a:solidFill>
                <a:hlinkClick r:id="rId3"/>
              </a:rPr>
              <a:t>s.khairulin@g.nsu.ru</a:t>
            </a:r>
            <a:r>
              <a:rPr lang="ru"/>
              <a:t>, </a:t>
            </a:r>
            <a:r>
              <a:rPr lang="ru" u="sng">
                <a:solidFill>
                  <a:schemeClr val="hlink"/>
                </a:solidFill>
                <a:hlinkClick r:id="rId4"/>
              </a:rPr>
              <a:t>s.khayrulin@gmail.com</a:t>
            </a:r>
            <a:endParaRPr/>
          </a:p>
          <a:p>
            <a:pPr indent="0" lvl="0" marL="0" rtl="0" algn="l">
              <a:spcBef>
                <a:spcPts val="1600"/>
              </a:spcBef>
              <a:spcAft>
                <a:spcPts val="1600"/>
              </a:spcAft>
              <a:buNone/>
            </a:pPr>
            <a:r>
              <a:rPr lang="ru"/>
              <a:t>Ссылка на </a:t>
            </a:r>
            <a:r>
              <a:rPr lang="ru" u="sng">
                <a:solidFill>
                  <a:schemeClr val="hlink"/>
                </a:solidFill>
                <a:hlinkClick r:id="rId5"/>
              </a:rPr>
              <a:t>материалы</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План</a:t>
            </a:r>
            <a:endParaRPr/>
          </a:p>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Лекции/практические занятия</a:t>
            </a:r>
            <a:endParaRPr/>
          </a:p>
          <a:p>
            <a:pPr indent="-317500" lvl="1" marL="914400" rtl="0" algn="l">
              <a:spcBef>
                <a:spcPts val="0"/>
              </a:spcBef>
              <a:spcAft>
                <a:spcPts val="0"/>
              </a:spcAft>
              <a:buSzPts val="1400"/>
              <a:buChar char="-"/>
            </a:pPr>
            <a:r>
              <a:rPr lang="ru"/>
              <a:t>Тест</a:t>
            </a:r>
            <a:endParaRPr/>
          </a:p>
          <a:p>
            <a:pPr indent="-342900" lvl="0" marL="457200" rtl="0" algn="l">
              <a:spcBef>
                <a:spcPts val="0"/>
              </a:spcBef>
              <a:spcAft>
                <a:spcPts val="0"/>
              </a:spcAft>
              <a:buSzPts val="1800"/>
              <a:buChar char="-"/>
            </a:pPr>
            <a:r>
              <a:rPr lang="ru"/>
              <a:t>Дифференцированный зачет в конце семестра</a:t>
            </a:r>
            <a:endParaRPr/>
          </a:p>
          <a:p>
            <a:pPr indent="-317500" lvl="1" marL="914400" rtl="0" algn="l">
              <a:spcBef>
                <a:spcPts val="0"/>
              </a:spcBef>
              <a:spcAft>
                <a:spcPts val="0"/>
              </a:spcAft>
              <a:buSzPts val="1400"/>
              <a:buChar char="-"/>
            </a:pPr>
            <a:r>
              <a:rPr lang="ru"/>
              <a:t>Защита задания</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60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Литература</a:t>
            </a:r>
            <a:endParaRPr/>
          </a:p>
        </p:txBody>
      </p:sp>
      <p:sp>
        <p:nvSpPr>
          <p:cNvPr id="72" name="Google Shape;72;p16"/>
          <p:cNvSpPr txBox="1"/>
          <p:nvPr>
            <p:ph idx="1" type="body"/>
          </p:nvPr>
        </p:nvSpPr>
        <p:spPr>
          <a:xfrm>
            <a:off x="348025" y="632700"/>
            <a:ext cx="8520600" cy="34164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ru" sz="1600"/>
              <a:t>Начальный уровень</a:t>
            </a:r>
            <a:endParaRPr b="1" sz="1600"/>
          </a:p>
          <a:p>
            <a:pPr indent="-330200" lvl="0" marL="457200" rtl="0" algn="l">
              <a:lnSpc>
                <a:spcPct val="100000"/>
              </a:lnSpc>
              <a:spcBef>
                <a:spcPts val="0"/>
              </a:spcBef>
              <a:spcAft>
                <a:spcPts val="0"/>
              </a:spcAft>
              <a:buSzPts val="1600"/>
              <a:buChar char="●"/>
            </a:pPr>
            <a:r>
              <a:rPr lang="ru" sz="1600"/>
              <a:t>Mark Pilgrim. Dive into Python -</a:t>
            </a:r>
            <a:r>
              <a:rPr lang="ru" sz="1600">
                <a:uFill>
                  <a:noFill/>
                </a:uFill>
                <a:hlinkClick r:id="rId3"/>
              </a:rPr>
              <a:t> </a:t>
            </a:r>
            <a:r>
              <a:rPr lang="ru" sz="1600" u="sng">
                <a:hlinkClick r:id="rId4"/>
              </a:rPr>
              <a:t>http://www.diveintopython.net/</a:t>
            </a:r>
            <a:endParaRPr sz="1600"/>
          </a:p>
          <a:p>
            <a:pPr indent="-330200" lvl="0" marL="457200" rtl="0" algn="l">
              <a:lnSpc>
                <a:spcPct val="100000"/>
              </a:lnSpc>
              <a:spcBef>
                <a:spcPts val="0"/>
              </a:spcBef>
              <a:spcAft>
                <a:spcPts val="0"/>
              </a:spcAft>
              <a:buSzPts val="1600"/>
              <a:buChar char="●"/>
            </a:pPr>
            <a:r>
              <a:rPr lang="ru" sz="1600"/>
              <a:t>Марк Лутц. Изучаем Python, 4-е издание // Символ-Плюс 2011.</a:t>
            </a:r>
            <a:endParaRPr sz="1600"/>
          </a:p>
          <a:p>
            <a:pPr indent="-330200" lvl="0" marL="457200" rtl="0" algn="l">
              <a:lnSpc>
                <a:spcPct val="100000"/>
              </a:lnSpc>
              <a:spcBef>
                <a:spcPts val="0"/>
              </a:spcBef>
              <a:spcAft>
                <a:spcPts val="0"/>
              </a:spcAft>
              <a:buSzPts val="1600"/>
              <a:buChar char="●"/>
            </a:pPr>
            <a:r>
              <a:rPr lang="ru" sz="1600"/>
              <a:t>...</a:t>
            </a:r>
            <a:endParaRPr sz="1600"/>
          </a:p>
          <a:p>
            <a:pPr indent="0" lvl="0" marL="457200" rtl="0" algn="l">
              <a:lnSpc>
                <a:spcPct val="100000"/>
              </a:lnSpc>
              <a:spcBef>
                <a:spcPts val="1600"/>
              </a:spcBef>
              <a:spcAft>
                <a:spcPts val="0"/>
              </a:spcAft>
              <a:buNone/>
            </a:pPr>
            <a:r>
              <a:rPr b="1" lang="ru" sz="1600"/>
              <a:t>Стандарт/Документация</a:t>
            </a:r>
            <a:endParaRPr b="1" sz="1600"/>
          </a:p>
          <a:p>
            <a:pPr indent="-330200" lvl="0" marL="457200" rtl="0" algn="l">
              <a:lnSpc>
                <a:spcPct val="100000"/>
              </a:lnSpc>
              <a:spcBef>
                <a:spcPts val="0"/>
              </a:spcBef>
              <a:spcAft>
                <a:spcPts val="0"/>
              </a:spcAft>
              <a:buSzPts val="1600"/>
              <a:buChar char="●"/>
            </a:pPr>
            <a:r>
              <a:rPr lang="ru" sz="1600"/>
              <a:t>PEP-8 -</a:t>
            </a:r>
            <a:r>
              <a:rPr lang="ru" sz="1600">
                <a:uFill>
                  <a:noFill/>
                </a:uFill>
                <a:hlinkClick r:id="rId5"/>
              </a:rPr>
              <a:t> </a:t>
            </a:r>
            <a:r>
              <a:rPr lang="ru" sz="1600" u="sng">
                <a:hlinkClick r:id="rId6"/>
              </a:rPr>
              <a:t>https://www.python.org/dev/peps/pep-0008/</a:t>
            </a:r>
            <a:endParaRPr sz="1600"/>
          </a:p>
          <a:p>
            <a:pPr indent="-330200" lvl="0" marL="457200" rtl="0" algn="l">
              <a:lnSpc>
                <a:spcPct val="100000"/>
              </a:lnSpc>
              <a:spcBef>
                <a:spcPts val="0"/>
              </a:spcBef>
              <a:spcAft>
                <a:spcPts val="0"/>
              </a:spcAft>
              <a:buSzPts val="1600"/>
              <a:buChar char="●"/>
            </a:pPr>
            <a:r>
              <a:rPr lang="ru" sz="1600" u="sng">
                <a:hlinkClick r:id="rId7"/>
              </a:rPr>
              <a:t>https://www.python.org/</a:t>
            </a:r>
            <a:endParaRPr sz="1600"/>
          </a:p>
          <a:p>
            <a:pPr indent="-330200" lvl="0" marL="457200" rtl="0" algn="l">
              <a:lnSpc>
                <a:spcPct val="100000"/>
              </a:lnSpc>
              <a:spcBef>
                <a:spcPts val="0"/>
              </a:spcBef>
              <a:spcAft>
                <a:spcPts val="0"/>
              </a:spcAft>
              <a:buSzPts val="1600"/>
              <a:buChar char="●"/>
            </a:pPr>
            <a:r>
              <a:rPr lang="ru" sz="1600"/>
              <a:t>https://github.com/python/cpython</a:t>
            </a:r>
            <a:endParaRPr sz="1600"/>
          </a:p>
          <a:p>
            <a:pPr indent="0" lvl="0" marL="457200" rtl="0" algn="l">
              <a:lnSpc>
                <a:spcPct val="100000"/>
              </a:lnSpc>
              <a:spcBef>
                <a:spcPts val="1600"/>
              </a:spcBef>
              <a:spcAft>
                <a:spcPts val="0"/>
              </a:spcAft>
              <a:buNone/>
            </a:pPr>
            <a:r>
              <a:rPr b="1" lang="ru" sz="1600"/>
              <a:t>Экспертный уровень</a:t>
            </a:r>
            <a:endParaRPr b="1" sz="1600"/>
          </a:p>
          <a:p>
            <a:pPr indent="-330200" lvl="0" marL="457200" rtl="0" algn="l">
              <a:lnSpc>
                <a:spcPct val="100000"/>
              </a:lnSpc>
              <a:spcBef>
                <a:spcPts val="0"/>
              </a:spcBef>
              <a:spcAft>
                <a:spcPts val="0"/>
              </a:spcAft>
              <a:buSzPts val="1600"/>
              <a:buChar char="●"/>
            </a:pPr>
            <a:r>
              <a:rPr lang="ru" sz="1600"/>
              <a:t>Лучано Рамальо: Python. К вершинам мастерства</a:t>
            </a:r>
            <a:endParaRPr sz="1600"/>
          </a:p>
          <a:p>
            <a:pPr indent="-330200" lvl="0" marL="457200" rtl="0" algn="l">
              <a:lnSpc>
                <a:spcPct val="100000"/>
              </a:lnSpc>
              <a:spcBef>
                <a:spcPts val="0"/>
              </a:spcBef>
              <a:spcAft>
                <a:spcPts val="0"/>
              </a:spcAft>
              <a:buSzPts val="1600"/>
              <a:buChar char="●"/>
            </a:pPr>
            <a:r>
              <a:rPr lang="ru" sz="1600"/>
              <a:t>Mitchell L. Model. Bioinformatics Programming Using Python // O’Reilly 2010.</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Версии Python</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ru" sz="2000"/>
              <a:t>Python 2 вышел 2010 году последняя версия 2.7.16 - исправлялись только баги(ошибки) с января 2020 года поддержка прекращена.</a:t>
            </a:r>
            <a:endParaRPr sz="2000"/>
          </a:p>
          <a:p>
            <a:pPr indent="-355600" lvl="0" marL="457200" rtl="0" algn="l">
              <a:spcBef>
                <a:spcPts val="0"/>
              </a:spcBef>
              <a:spcAft>
                <a:spcPts val="0"/>
              </a:spcAft>
              <a:buSzPts val="2000"/>
              <a:buChar char="-"/>
            </a:pPr>
            <a:r>
              <a:rPr lang="ru" sz="2000"/>
              <a:t>Python 3 в появился в 2008, является актуальной версией языка. Текущая стабильная  версия 3.9</a:t>
            </a:r>
            <a:r>
              <a:rPr lang="ru" sz="2000"/>
              <a:t>, в разработке 3.10</a:t>
            </a:r>
            <a:endParaRPr sz="2000"/>
          </a:p>
          <a:p>
            <a:pPr indent="-330200" lvl="1" marL="914400" rtl="0" algn="l">
              <a:spcBef>
                <a:spcPts val="0"/>
              </a:spcBef>
              <a:spcAft>
                <a:spcPts val="0"/>
              </a:spcAft>
              <a:buSzPts val="1600"/>
              <a:buChar char="-"/>
            </a:pPr>
            <a:r>
              <a:rPr lang="ru" sz="1600"/>
              <a:t>Python 3  не гарантирует совместимости кода с Python 2</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Summary</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u"/>
              <a:t>Организация кода</a:t>
            </a:r>
            <a:endParaRPr/>
          </a:p>
          <a:p>
            <a:pPr indent="-317500" lvl="1" marL="914400" rtl="0" algn="l">
              <a:spcBef>
                <a:spcPts val="0"/>
              </a:spcBef>
              <a:spcAft>
                <a:spcPts val="0"/>
              </a:spcAft>
              <a:buSzPts val="1400"/>
              <a:buChar char="○"/>
            </a:pPr>
            <a:r>
              <a:rPr lang="ru"/>
              <a:t>Модули</a:t>
            </a:r>
            <a:endParaRPr/>
          </a:p>
          <a:p>
            <a:pPr indent="-317500" lvl="1" marL="914400" rtl="0" algn="l">
              <a:spcBef>
                <a:spcPts val="0"/>
              </a:spcBef>
              <a:spcAft>
                <a:spcPts val="0"/>
              </a:spcAft>
              <a:buSzPts val="1400"/>
              <a:buChar char="○"/>
            </a:pPr>
            <a:r>
              <a:rPr lang="ru"/>
              <a:t>П</a:t>
            </a:r>
            <a:r>
              <a:rPr lang="ru"/>
              <a:t>а</a:t>
            </a:r>
            <a:r>
              <a:rPr lang="ru"/>
              <a:t>кеты, файл __init__.py</a:t>
            </a:r>
            <a:endParaRPr/>
          </a:p>
          <a:p>
            <a:pPr indent="-317500" lvl="1" marL="914400" rtl="0" algn="l">
              <a:spcBef>
                <a:spcPts val="0"/>
              </a:spcBef>
              <a:spcAft>
                <a:spcPts val="0"/>
              </a:spcAft>
              <a:buSzPts val="1400"/>
              <a:buChar char="○"/>
            </a:pPr>
            <a:r>
              <a:rPr lang="ru"/>
              <a:t>З</a:t>
            </a:r>
            <a:r>
              <a:rPr lang="ru"/>
              <a:t>ависимости:</a:t>
            </a:r>
            <a:endParaRPr/>
          </a:p>
          <a:p>
            <a:pPr indent="-317500" lvl="2" marL="1371600" rtl="0" algn="l">
              <a:spcBef>
                <a:spcPts val="0"/>
              </a:spcBef>
              <a:spcAft>
                <a:spcPts val="0"/>
              </a:spcAft>
              <a:buSzPts val="1400"/>
              <a:buChar char="■"/>
            </a:pPr>
            <a:r>
              <a:rPr lang="ru"/>
              <a:t>Ключевое слово import</a:t>
            </a:r>
            <a:endParaRPr/>
          </a:p>
          <a:p>
            <a:pPr indent="-317500" lvl="2" marL="1371600" rtl="0" algn="l">
              <a:spcBef>
                <a:spcPts val="0"/>
              </a:spcBef>
              <a:spcAft>
                <a:spcPts val="0"/>
              </a:spcAft>
              <a:buSzPts val="1400"/>
              <a:buChar char="■"/>
            </a:pPr>
            <a:r>
              <a:rPr lang="ru"/>
              <a:t>Конструкция from … import …</a:t>
            </a:r>
            <a:endParaRPr/>
          </a:p>
          <a:p>
            <a:pPr indent="-317500" lvl="1" marL="914400" rtl="0" algn="l">
              <a:spcBef>
                <a:spcPts val="0"/>
              </a:spcBef>
              <a:spcAft>
                <a:spcPts val="0"/>
              </a:spcAft>
              <a:buSzPts val="1400"/>
              <a:buChar char="○"/>
            </a:pPr>
            <a:r>
              <a:rPr lang="ru"/>
              <a:t>PYTHONPATH</a:t>
            </a:r>
            <a:endParaRPr/>
          </a:p>
          <a:p>
            <a:pPr indent="-317500" lvl="1" marL="914400" rtl="0" algn="l">
              <a:spcBef>
                <a:spcPts val="0"/>
              </a:spcBef>
              <a:spcAft>
                <a:spcPts val="0"/>
              </a:spcAft>
              <a:buSzPts val="1400"/>
              <a:buChar char="○"/>
            </a:pPr>
            <a:r>
              <a:rPr lang="ru"/>
              <a:t>Точка входа в приложение</a:t>
            </a:r>
            <a:endParaRPr/>
          </a:p>
          <a:p>
            <a:pPr indent="-342900" lvl="0" marL="457200" rtl="0" algn="l">
              <a:spcBef>
                <a:spcPts val="0"/>
              </a:spcBef>
              <a:spcAft>
                <a:spcPts val="0"/>
              </a:spcAft>
              <a:buSzPts val="1800"/>
              <a:buChar char="●"/>
            </a:pPr>
            <a:r>
              <a:rPr lang="ru"/>
              <a:t>работа с файлами</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Организация</a:t>
            </a:r>
            <a:r>
              <a:rPr lang="ru"/>
              <a:t> кода</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 ростом сложности приложения возникает необходимость упорядочивания кода. Уровни абстракции кода:</a:t>
            </a:r>
            <a:endParaRPr/>
          </a:p>
          <a:p>
            <a:pPr indent="-342900" lvl="0" marL="457200" rtl="0" algn="l">
              <a:spcBef>
                <a:spcPts val="1600"/>
              </a:spcBef>
              <a:spcAft>
                <a:spcPts val="0"/>
              </a:spcAft>
              <a:buSzPts val="1800"/>
              <a:buAutoNum type="arabicPeriod"/>
            </a:pPr>
            <a:r>
              <a:rPr lang="ru"/>
              <a:t>Выделение </a:t>
            </a:r>
            <a:r>
              <a:rPr lang="ru"/>
              <a:t>повторяющиеся</a:t>
            </a:r>
            <a:r>
              <a:rPr lang="ru"/>
              <a:t> куски кода в циклы</a:t>
            </a:r>
            <a:endParaRPr/>
          </a:p>
          <a:p>
            <a:pPr indent="-342900" lvl="0" marL="457200" rtl="0" algn="l">
              <a:spcBef>
                <a:spcPts val="0"/>
              </a:spcBef>
              <a:spcAft>
                <a:spcPts val="0"/>
              </a:spcAft>
              <a:buSzPts val="1800"/>
              <a:buAutoNum type="arabicPeriod"/>
            </a:pPr>
            <a:r>
              <a:rPr lang="ru"/>
              <a:t>Выделение функций, определенный набор операция </a:t>
            </a:r>
            <a:r>
              <a:rPr lang="ru"/>
              <a:t>реализующий</a:t>
            </a:r>
            <a:r>
              <a:rPr lang="ru"/>
              <a:t> некоторую </a:t>
            </a:r>
            <a:r>
              <a:rPr lang="ru"/>
              <a:t>последовательность</a:t>
            </a:r>
            <a:r>
              <a:rPr lang="ru"/>
              <a:t> вычислений или часть алгоритма, зависящая от входных данных</a:t>
            </a:r>
            <a:endParaRPr/>
          </a:p>
          <a:p>
            <a:pPr indent="-342900" lvl="0" marL="457200" rtl="0" algn="l">
              <a:spcBef>
                <a:spcPts val="0"/>
              </a:spcBef>
              <a:spcAft>
                <a:spcPts val="0"/>
              </a:spcAft>
              <a:buSzPts val="1800"/>
              <a:buAutoNum type="arabicPeriod"/>
            </a:pPr>
            <a:r>
              <a:rPr lang="ru"/>
              <a:t>Организация функций в отдельные модули (обычно файлы.)</a:t>
            </a:r>
            <a:endParaRPr/>
          </a:p>
          <a:p>
            <a:pPr indent="-342900" lvl="0" marL="457200" rtl="0" algn="l">
              <a:spcBef>
                <a:spcPts val="0"/>
              </a:spcBef>
              <a:spcAft>
                <a:spcPts val="0"/>
              </a:spcAft>
              <a:buSzPts val="1800"/>
              <a:buAutoNum type="arabicPeriod"/>
            </a:pPr>
            <a:r>
              <a:rPr lang="ru"/>
              <a:t>Определение абстрактных структур данных.</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Модуль</a:t>
            </a:r>
            <a:endParaRPr/>
          </a:p>
        </p:txBody>
      </p:sp>
      <p:sp>
        <p:nvSpPr>
          <p:cNvPr id="96" name="Google Shape;96;p20"/>
          <p:cNvSpPr txBox="1"/>
          <p:nvPr>
            <p:ph idx="1" type="body"/>
          </p:nvPr>
        </p:nvSpPr>
        <p:spPr>
          <a:xfrm>
            <a:off x="311700" y="1152475"/>
            <a:ext cx="8520600" cy="17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Модуль - </a:t>
            </a:r>
            <a:r>
              <a:rPr lang="ru"/>
              <a:t>неделимую</a:t>
            </a:r>
            <a:r>
              <a:rPr lang="ru"/>
              <a:t> сущность </a:t>
            </a:r>
            <a:r>
              <a:rPr lang="ru"/>
              <a:t>объединяющий</a:t>
            </a:r>
            <a:r>
              <a:rPr lang="ru"/>
              <a:t> в себе некоторый набор переменных, функций, классов…</a:t>
            </a:r>
            <a:endParaRPr/>
          </a:p>
          <a:p>
            <a:pPr indent="0" lvl="0" marL="0" rtl="0" algn="l">
              <a:spcBef>
                <a:spcPts val="1600"/>
              </a:spcBef>
              <a:spcAft>
                <a:spcPts val="1600"/>
              </a:spcAft>
              <a:buNone/>
            </a:pPr>
            <a:r>
              <a:rPr i="1" lang="ru" sz="1400">
                <a:solidFill>
                  <a:srgbClr val="222222"/>
                </a:solidFill>
                <a:highlight>
                  <a:srgbClr val="FFFFFF"/>
                </a:highlight>
              </a:rPr>
              <a:t>A module is a file containing Python definitions and statements. </a:t>
            </a:r>
            <a:r>
              <a:rPr i="1" lang="ru" sz="1400">
                <a:solidFill>
                  <a:srgbClr val="222222"/>
                </a:solidFill>
                <a:highlight>
                  <a:srgbClr val="FFFF00"/>
                </a:highlight>
              </a:rPr>
              <a:t>The file name is the module name with the suffix </a:t>
            </a:r>
            <a:r>
              <a:rPr i="1" lang="ru" sz="1350">
                <a:solidFill>
                  <a:srgbClr val="222222"/>
                </a:solidFill>
                <a:highlight>
                  <a:srgbClr val="FFFF00"/>
                </a:highlight>
              </a:rPr>
              <a:t>.py</a:t>
            </a:r>
            <a:r>
              <a:rPr i="1" lang="ru" sz="1400">
                <a:solidFill>
                  <a:srgbClr val="222222"/>
                </a:solidFill>
                <a:highlight>
                  <a:srgbClr val="FFFF00"/>
                </a:highlight>
              </a:rPr>
              <a:t> appended.</a:t>
            </a:r>
            <a:r>
              <a:rPr i="1" lang="ru" sz="1400">
                <a:solidFill>
                  <a:srgbClr val="222222"/>
                </a:solidFill>
                <a:highlight>
                  <a:srgbClr val="FFFFFF"/>
                </a:highlight>
              </a:rPr>
              <a:t> </a:t>
            </a:r>
            <a:r>
              <a:rPr i="1" lang="ru" sz="1400">
                <a:solidFill>
                  <a:srgbClr val="222222"/>
                </a:solidFill>
                <a:highlight>
                  <a:srgbClr val="6AA84F"/>
                </a:highlight>
              </a:rPr>
              <a:t>Within a module, the module’s name (as a string) is available as the value of the global variable </a:t>
            </a:r>
            <a:r>
              <a:rPr i="1" lang="ru" sz="1350">
                <a:solidFill>
                  <a:srgbClr val="222222"/>
                </a:solidFill>
                <a:highlight>
                  <a:srgbClr val="6AA84F"/>
                </a:highlight>
              </a:rPr>
              <a:t>__name__</a:t>
            </a:r>
            <a:r>
              <a:rPr i="1" lang="ru" sz="1400">
                <a:solidFill>
                  <a:srgbClr val="222222"/>
                </a:solidFill>
                <a:highlight>
                  <a:srgbClr val="6AA84F"/>
                </a:highlight>
              </a:rPr>
              <a:t>.</a:t>
            </a:r>
            <a:r>
              <a:rPr i="1" lang="ru" sz="1400">
                <a:solidFill>
                  <a:srgbClr val="222222"/>
                </a:solidFill>
                <a:highlight>
                  <a:srgbClr val="FFFFFF"/>
                </a:highlight>
              </a:rPr>
              <a:t> (</a:t>
            </a:r>
            <a:r>
              <a:rPr i="1" lang="ru" sz="1400" u="sng">
                <a:solidFill>
                  <a:schemeClr val="hlink"/>
                </a:solidFill>
                <a:highlight>
                  <a:srgbClr val="FFFFFF"/>
                </a:highlight>
                <a:hlinkClick r:id="rId3"/>
              </a:rPr>
              <a:t>https://docs.python.org/3/tutorial/modules.html</a:t>
            </a:r>
            <a:r>
              <a:rPr i="1" lang="ru" sz="1400">
                <a:solidFill>
                  <a:srgbClr val="222222"/>
                </a:solidFill>
                <a:highlight>
                  <a:srgbClr val="FFFFFF"/>
                </a:highlight>
              </a:rPr>
              <a:t>)</a:t>
            </a:r>
            <a:endParaRPr sz="1400">
              <a:solidFill>
                <a:srgbClr val="222222"/>
              </a:solidFill>
              <a:highlight>
                <a:srgbClr val="FFFFFF"/>
              </a:highlight>
            </a:endParaRPr>
          </a:p>
        </p:txBody>
      </p:sp>
      <p:pic>
        <p:nvPicPr>
          <p:cNvPr id="97" name="Google Shape;97;p20"/>
          <p:cNvPicPr preferRelativeResize="0"/>
          <p:nvPr/>
        </p:nvPicPr>
        <p:blipFill>
          <a:blip r:embed="rId4">
            <a:alphaModFix/>
          </a:blip>
          <a:stretch>
            <a:fillRect/>
          </a:stretch>
        </p:blipFill>
        <p:spPr>
          <a:xfrm>
            <a:off x="556388" y="3102050"/>
            <a:ext cx="1381125" cy="1219200"/>
          </a:xfrm>
          <a:prstGeom prst="rect">
            <a:avLst/>
          </a:prstGeom>
          <a:noFill/>
          <a:ln>
            <a:noFill/>
          </a:ln>
        </p:spPr>
      </p:pic>
      <p:pic>
        <p:nvPicPr>
          <p:cNvPr id="98" name="Google Shape;98;p20"/>
          <p:cNvPicPr preferRelativeResize="0"/>
          <p:nvPr/>
        </p:nvPicPr>
        <p:blipFill>
          <a:blip r:embed="rId5">
            <a:alphaModFix/>
          </a:blip>
          <a:stretch>
            <a:fillRect/>
          </a:stretch>
        </p:blipFill>
        <p:spPr>
          <a:xfrm>
            <a:off x="3743838" y="2911075"/>
            <a:ext cx="4873362" cy="192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Пакеты</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Компиляция модулей в пределах одной папки называется пакетом</a:t>
            </a:r>
            <a:endParaRPr/>
          </a:p>
          <a:p>
            <a:pPr indent="0" lvl="0" marL="0" rtl="0" algn="just">
              <a:lnSpc>
                <a:spcPct val="100000"/>
              </a:lnSpc>
              <a:spcBef>
                <a:spcPts val="1600"/>
              </a:spcBef>
              <a:spcAft>
                <a:spcPts val="0"/>
              </a:spcAft>
              <a:buClr>
                <a:schemeClr val="dk1"/>
              </a:buClr>
              <a:buSzPts val="1100"/>
              <a:buFont typeface="Arial"/>
              <a:buNone/>
            </a:pPr>
            <a:r>
              <a:rPr lang="ru" sz="1200">
                <a:solidFill>
                  <a:srgbClr val="222222"/>
                </a:solidFill>
                <a:highlight>
                  <a:srgbClr val="FFFFFF"/>
                </a:highlight>
              </a:rPr>
              <a:t>Packages are a way of structuring Python’s module namespace by using “dotted module names”. For example, the module name </a:t>
            </a:r>
            <a:r>
              <a:rPr lang="ru" sz="1150">
                <a:solidFill>
                  <a:srgbClr val="222222"/>
                </a:solidFill>
                <a:highlight>
                  <a:srgbClr val="FFFFFF"/>
                </a:highlight>
                <a:latin typeface="Courier New"/>
                <a:ea typeface="Courier New"/>
                <a:cs typeface="Courier New"/>
                <a:sym typeface="Courier New"/>
              </a:rPr>
              <a:t>A.B</a:t>
            </a:r>
            <a:r>
              <a:rPr lang="ru" sz="1200">
                <a:solidFill>
                  <a:srgbClr val="222222"/>
                </a:solidFill>
                <a:highlight>
                  <a:srgbClr val="FFFFFF"/>
                </a:highlight>
              </a:rPr>
              <a:t> designates a submodule named </a:t>
            </a:r>
            <a:r>
              <a:rPr lang="ru" sz="1150">
                <a:solidFill>
                  <a:srgbClr val="222222"/>
                </a:solidFill>
                <a:highlight>
                  <a:srgbClr val="ECF0F3"/>
                </a:highlight>
                <a:latin typeface="Courier New"/>
                <a:ea typeface="Courier New"/>
                <a:cs typeface="Courier New"/>
                <a:sym typeface="Courier New"/>
              </a:rPr>
              <a:t>B</a:t>
            </a:r>
            <a:r>
              <a:rPr lang="ru" sz="1200">
                <a:solidFill>
                  <a:srgbClr val="222222"/>
                </a:solidFill>
                <a:highlight>
                  <a:srgbClr val="FFFFFF"/>
                </a:highlight>
              </a:rPr>
              <a:t> in a package named </a:t>
            </a:r>
            <a:r>
              <a:rPr lang="ru" sz="1150">
                <a:solidFill>
                  <a:srgbClr val="222222"/>
                </a:solidFill>
                <a:highlight>
                  <a:srgbClr val="ECF0F3"/>
                </a:highlight>
                <a:latin typeface="Courier New"/>
                <a:ea typeface="Courier New"/>
                <a:cs typeface="Courier New"/>
                <a:sym typeface="Courier New"/>
              </a:rPr>
              <a:t>A</a:t>
            </a:r>
            <a:r>
              <a:rPr lang="ru" sz="1200">
                <a:solidFill>
                  <a:srgbClr val="222222"/>
                </a:solidFill>
                <a:highlight>
                  <a:srgbClr val="FFFFFF"/>
                </a:highlight>
              </a:rPr>
              <a:t>. Just like the use of modules saves the authors of different modules from having to worry about each other’s global variable names, the use of dotted module names saves the authors of multi-module packages like NumPy or Pillow from having to worry about each other’s module names. (</a:t>
            </a:r>
            <a:r>
              <a:rPr lang="ru" sz="1200" u="sng">
                <a:solidFill>
                  <a:schemeClr val="hlink"/>
                </a:solidFill>
                <a:highlight>
                  <a:srgbClr val="FFFFFF"/>
                </a:highlight>
                <a:hlinkClick r:id="rId3"/>
              </a:rPr>
              <a:t>https://docs.python.org/3/tutorial/modules.html#packages</a:t>
            </a:r>
            <a:r>
              <a:rPr lang="ru" sz="1200">
                <a:solidFill>
                  <a:srgbClr val="222222"/>
                </a:solidFill>
                <a:highlight>
                  <a:srgbClr val="FFFFFF"/>
                </a:highlight>
              </a:rPr>
              <a:t>)</a:t>
            </a:r>
            <a:endParaRPr sz="1200">
              <a:solidFill>
                <a:srgbClr val="222222"/>
              </a:solidFill>
              <a:highlight>
                <a:srgbClr val="FFFFFF"/>
              </a:highlight>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a:p>
        </p:txBody>
      </p:sp>
      <p:pic>
        <p:nvPicPr>
          <p:cNvPr id="105" name="Google Shape;105;p21"/>
          <p:cNvPicPr preferRelativeResize="0"/>
          <p:nvPr/>
        </p:nvPicPr>
        <p:blipFill>
          <a:blip r:embed="rId4">
            <a:alphaModFix/>
          </a:blip>
          <a:stretch>
            <a:fillRect/>
          </a:stretch>
        </p:blipFill>
        <p:spPr>
          <a:xfrm>
            <a:off x="3530425" y="3439575"/>
            <a:ext cx="1695450" cy="85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