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3B52E8B-2104-44EA-B446-A95083F72BB3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0D3099A8-E20D-4504-B5FE-D1D68D106ECC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s.khairulin@g.nsu.ru" TargetMode="External"/><Relationship Id="rId2" Type="http://schemas.openxmlformats.org/officeDocument/2006/relationships/hyperlink" Target="mailto:s.khayrulin@gmail.com" TargetMode="External"/><Relationship Id="rId3" Type="http://schemas.openxmlformats.org/officeDocument/2006/relationships/hyperlink" Target="https://github.com/skhayrulin/python_course/blob/master/PYTHON_TASKS.md#&#1053;&#1072;&#1095;&#1072;&#1083;&#1086;-&#1088;&#1072;&#1073;&#1086;&#1090;&#1099;" TargetMode="External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diveintopython.net/" TargetMode="External"/><Relationship Id="rId2" Type="http://schemas.openxmlformats.org/officeDocument/2006/relationships/hyperlink" Target="http://www.diveintopython.net/" TargetMode="External"/><Relationship Id="rId3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s://www.python.org/" TargetMode="External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" TargetMode="External"/><Relationship Id="rId2" Type="http://schemas.openxmlformats.org/officeDocument/2006/relationships/hyperlink" Target="https://www.jetbrains.com/pycharm/" TargetMode="External"/><Relationship Id="rId3" Type="http://schemas.openxmlformats.org/officeDocument/2006/relationships/hyperlink" Target="https://www.spyder-ide.org/" TargetMode="External"/><Relationship Id="rId4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&#1050;&#1086;&#1084;&#1087;&#1100;&#1102;&#1090;&#1077;&#1088;&#1085;&#1072;&#1103;_&#1087;&#1088;&#1086;&#1075;&#1088;&#1072;&#1084;&#1084;&#1072;" TargetMode="External"/><Relationship Id="rId2" Type="http://schemas.openxmlformats.org/officeDocument/2006/relationships/hyperlink" Target="https://ru.wikipedia.org/wiki/&#1051;&#1077;&#1082;&#1089;&#1080;&#1082;&#1072;" TargetMode="External"/><Relationship Id="rId3" Type="http://schemas.openxmlformats.org/officeDocument/2006/relationships/hyperlink" Target="https://ru.wikipedia.org/wiki/&#1057;&#1080;&#1085;&#1090;&#1072;&#1082;&#1089;&#1080;&#1089;_(&#1087;&#1088;&#1086;&#1075;&#1088;&#1072;&#1084;&#1084;&#1080;&#1088;&#1086;&#1074;&#1072;&#1085;&#1080;&#1077;)" TargetMode="External"/><Relationship Id="rId4" Type="http://schemas.openxmlformats.org/officeDocument/2006/relationships/hyperlink" Target="https://ru.wikipedia.org/wiki/&#1057;&#1077;&#1084;&#1072;&#1085;&#1090;&#1080;&#1082;&#1072;_(&#1087;&#1088;&#1086;&#1075;&#1088;&#1072;&#1084;&#1084;&#1080;&#1088;&#1086;&#1074;&#1072;&#1085;&#1080;&#1077;)" TargetMode="External"/><Relationship Id="rId5" Type="http://schemas.openxmlformats.org/officeDocument/2006/relationships/hyperlink" Target="https://ru.wikipedia.org/wiki/&#1069;&#1083;&#1077;&#1082;&#1090;&#1088;&#1086;&#1085;&#1085;&#1086;-&#1074;&#1099;&#1095;&#1080;&#1089;&#1083;&#1080;&#1090;&#1077;&#1083;&#1100;&#1085;&#1072;&#1103;_&#1084;&#1072;&#1096;&#1080;&#1085;&#1072;" TargetMode="External"/><Relationship Id="rId6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ru" sz="5200" spc="-1" strike="noStrike">
                <a:solidFill>
                  <a:srgbClr val="000000"/>
                </a:solidFill>
                <a:latin typeface="Arial"/>
                <a:ea typeface="Arial"/>
              </a:rPr>
              <a:t>Лекция 1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ru" sz="2800" spc="-1" strike="noStrike">
                <a:solidFill>
                  <a:srgbClr val="595959"/>
                </a:solidFill>
                <a:latin typeface="Arial"/>
                <a:ea typeface="Arial"/>
              </a:rPr>
              <a:t>Язык программирования Python введение.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Интерпретируемые ЯП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362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+"/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Кроссплатформенность,  пошаговое отслеживание выполнения программы, модификация программы во время исполнения, меньшие затраты времени на разработку и отладку, простой способ создания переносимых программ, не требует затрат на компиляцию небольших программ ...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Основным недостатком является более медленное выполнение программ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599"/>
              </a:spcAf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597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Почему  Python?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Постоянно растущая популярность языка дает импульс развития и совершенствования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Большое комьюнити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Огромное многообразие библиотек для различных нужд от программирования микроконтроллеров, до машинного обучения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Машинное обучение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Низкий порог вхождения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прост в освоение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можно быстро начать писать код для продакшена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Введение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запуск интерактивной строки интерпретатора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для Linux|MacOS в командной строке запуск python | python3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Windows обычно после установки python добавляет в системную переменную PATH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22;p24" descr=""/>
          <p:cNvPicPr/>
          <p:nvPr/>
        </p:nvPicPr>
        <p:blipFill>
          <a:blip r:embed="rId1"/>
          <a:stretch/>
        </p:blipFill>
        <p:spPr>
          <a:xfrm>
            <a:off x="631800" y="2783520"/>
            <a:ext cx="5990760" cy="158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Использование интерактивной строки интерпретатора</a:t>
            </a:r>
            <a:br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28;p25" descr=""/>
          <p:cNvPicPr/>
          <p:nvPr/>
        </p:nvPicPr>
        <p:blipFill>
          <a:blip r:embed="rId1"/>
          <a:stretch/>
        </p:blipFill>
        <p:spPr>
          <a:xfrm>
            <a:off x="1314720" y="1104840"/>
            <a:ext cx="6200280" cy="363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spcAft>
                <a:spcPts val="1599"/>
              </a:spcAf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Использование интерактивной строки интерпретатора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34;p26" descr=""/>
          <p:cNvPicPr/>
          <p:nvPr/>
        </p:nvPicPr>
        <p:blipFill>
          <a:blip r:embed="rId1"/>
          <a:stretch/>
        </p:blipFill>
        <p:spPr>
          <a:xfrm>
            <a:off x="939600" y="1600200"/>
            <a:ext cx="3981240" cy="13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Практическая Часть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Хайрулин Сергей Сергеевич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email: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s.khairulin@g.nsu.ru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s.khayrulin@gmail.com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Ссылка на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материалы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План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Лекции/практические занятия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Тест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Дифференцированный зачет в конце семестра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400" spc="-1" strike="noStrike">
                <a:solidFill>
                  <a:srgbClr val="595959"/>
                </a:solidFill>
                <a:latin typeface="Arial"/>
                <a:ea typeface="Arial"/>
              </a:rPr>
              <a:t>Защита задания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1828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6987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Начальный уровень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32"/>
              </a:spcBef>
              <a:buClr>
                <a:srgbClr val="595959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Mark Pilgrim. Dive into Python -</a:t>
            </a:r>
            <a:r>
              <a:rPr b="0" lang="ru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ru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2"/>
              </a:rPr>
              <a:t>http://www.diveintopython.net/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Марк Лутц. Изучаем Python, 4-е издание // Символ-Плюс 2011.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115000"/>
              </a:lnSpc>
              <a:spcBef>
                <a:spcPts val="1032"/>
              </a:spcBef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Стандарт/Документация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32"/>
              </a:spcBef>
              <a:buClr>
                <a:srgbClr val="595959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PEP-8 -</a:t>
            </a:r>
            <a:r>
              <a:rPr b="0" lang="ru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 </a:t>
            </a:r>
            <a:r>
              <a:rPr b="0" lang="ru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https://www.python.org/dev/peps/pep-0008/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5"/>
              </a:rPr>
              <a:t>https://www.python.org/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https://github.com/python/cpython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>
              <a:lnSpc>
                <a:spcPct val="115000"/>
              </a:lnSpc>
              <a:spcBef>
                <a:spcPts val="1032"/>
              </a:spcBef>
            </a:pPr>
            <a:r>
              <a:rPr b="1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Экспертный уровень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spcBef>
                <a:spcPts val="1032"/>
              </a:spcBef>
              <a:buClr>
                <a:srgbClr val="00000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Лучано Рамальо: Python. К вершинам мастерства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29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Mitchell L. Model. Bioinformatics Programming Using Python // O’Reilly 2010.</a:t>
            </a:r>
            <a:endParaRPr b="0" lang="ru-RU" sz="16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Версии Python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Python 2 вышел 2010 году последняя версия 2.7.16 - исправлялись только баги с января 2020 года поддержка прекращена.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2000" spc="-1" strike="noStrike">
                <a:solidFill>
                  <a:srgbClr val="595959"/>
                </a:solidFill>
                <a:latin typeface="Arial"/>
                <a:ea typeface="Arial"/>
              </a:rPr>
              <a:t>Python 3 в появился в 2008, является актуальной версией языка. Текущая стабильная  версия 3.8.5 -&gt; в предрелиз 3.9, в разработке 3.10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600" spc="-1" strike="noStrike">
                <a:solidFill>
                  <a:srgbClr val="595959"/>
                </a:solidFill>
                <a:latin typeface="Arial"/>
                <a:ea typeface="Arial"/>
              </a:rPr>
              <a:t>Python 3  не гарантирует совместимости кода с Python 2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14544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Установка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4;p18" descr=""/>
          <p:cNvPicPr/>
          <p:nvPr/>
        </p:nvPicPr>
        <p:blipFill>
          <a:blip r:embed="rId1"/>
          <a:srcRect l="2610" t="8833" r="0" b="0"/>
          <a:stretch/>
        </p:blipFill>
        <p:spPr>
          <a:xfrm>
            <a:off x="613440" y="817920"/>
            <a:ext cx="8122680" cy="417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12286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Visual Studio Code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https://code.visualstudio.com/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 - бесплатная IDE, мультиязычная, много плагинов все бесплатные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PyCharm -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https://www.jetbrains.com/pycharm/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 - условно бесплатная для студентов доступна enterpize версия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Spyder - 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https://www.spyder-ide.org/</a:t>
            </a: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 - бесплатная IDE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ru" sz="1800" spc="-1" strike="noStrike">
                <a:solidFill>
                  <a:srgbClr val="595959"/>
                </a:solidFill>
                <a:latin typeface="Arial"/>
                <a:ea typeface="Arial"/>
              </a:rPr>
              <a:t>Любой текстовый редактор (vim, nano, atom, notepad++...)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Среды разработки (IDE)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Программирование/Языки программирования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Процесс разработки программ, для вычислительных устройств с помощью языков программирования.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Язык программирования - формальный язык, предназначенный для записи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компьютерных программ. Язык программирования определяет набор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лексических,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синтаксических и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семантических правил, определяющих внешний вид программы и действия, которые выполнит исполнитель (обычно —</a:t>
            </a: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5"/>
              </a:rPr>
              <a:t> </a:t>
            </a:r>
            <a:r>
              <a:rPr b="0" lang="ru" sz="1800" spc="-1" strike="noStrike">
                <a:solidFill>
                  <a:srgbClr val="000000"/>
                </a:solidFill>
                <a:latin typeface="Arial"/>
                <a:ea typeface="Arial"/>
              </a:rPr>
              <a:t>ЭВМ) под ее управлением (wiki).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Языки программирования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59440" y="1017720"/>
            <a:ext cx="3203280" cy="26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Интерпретируемые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Java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Bash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Ruby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Perl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C#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750920" y="1017720"/>
            <a:ext cx="3203280" cy="26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Компилируемые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C++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Assembler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Go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Pascal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Rust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Swift</a:t>
            </a:r>
            <a:endParaRPr b="0" lang="ru-RU" sz="1400" spc="-1" strike="noStrike"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2020-09-07T10:29:37Z</dcterms:modified>
  <cp:revision>1</cp:revision>
  <dc:subject/>
  <dc:title/>
</cp:coreProperties>
</file>