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9d40fad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9d40fad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9d40fade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9d40fad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9d40fade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9d40fade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9d40fade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9d40fade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d40fade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d40fade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9d40fad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9d40fad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9d40fade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9d40fade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9d40fade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9d40fade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50083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50083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500831f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500831f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4500831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4500831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4500831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4500831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70ea8cc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70ea8cc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9d40fad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9d40fad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9d40fad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9d40fad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d40fade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d40fade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skhayrulin/python_course/blob/master/PYTHON_TASKS.md#%D1%84%D1%83%D0%BD%D0%BA%D1%86%D0%B8%D0%B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.khairulin@g.nsu.ru" TargetMode="External"/><Relationship Id="rId4" Type="http://schemas.openxmlformats.org/officeDocument/2006/relationships/hyperlink" Target="mailto:s.khayrulin@gmail.com" TargetMode="External"/><Relationship Id="rId5" Type="http://schemas.openxmlformats.org/officeDocument/2006/relationships/hyperlink" Target="https://github.com/skhayrulin/python_course/blob/master/PYTHON_TASKS.md#%D0%9D%D0%B0%D1%87%D0%B0%D0%BB%D0%BE-%D1%80%D0%B0%D0%B1%D0%BE%D1%82%D1%8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iveintopython.net/" TargetMode="External"/><Relationship Id="rId4" Type="http://schemas.openxmlformats.org/officeDocument/2006/relationships/hyperlink" Target="http://www.diveintopython.net/" TargetMode="External"/><Relationship Id="rId5" Type="http://schemas.openxmlformats.org/officeDocument/2006/relationships/hyperlink" Target="https://www.python.org/dev/peps/pep-0008/" TargetMode="External"/><Relationship Id="rId6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www.pytho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python.org/3/library/constants.html?highlight=none#None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Определение</a:t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311700" y="1263500"/>
            <a:ext cx="2653200" cy="18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остановка выполнение функции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</a:t>
            </a:r>
            <a:r>
              <a:rPr b="1" lang="ru"/>
              <a:t>return</a:t>
            </a:r>
            <a:endParaRPr b="1"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350" y="1090350"/>
            <a:ext cx="5219674" cy="38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Аргументы функции</a:t>
            </a:r>
            <a:endParaRPr/>
          </a:p>
        </p:txBody>
      </p:sp>
      <p:sp>
        <p:nvSpPr>
          <p:cNvPr id="117" name="Google Shape;117;p23"/>
          <p:cNvSpPr txBox="1"/>
          <p:nvPr/>
        </p:nvSpPr>
        <p:spPr>
          <a:xfrm>
            <a:off x="43125" y="1361175"/>
            <a:ext cx="83808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2"/>
                </a:solidFill>
              </a:rPr>
              <a:t>Аргументы функции</a:t>
            </a:r>
            <a:r>
              <a:rPr lang="ru" sz="1700">
                <a:solidFill>
                  <a:schemeClr val="dk2"/>
                </a:solidFill>
              </a:rPr>
              <a:t> - входные данные над которыми оперирует функция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Аргументы функции(Обязательные)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725" y="1194525"/>
            <a:ext cx="620167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Аргументы функции(Необязательные)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450" y="1161975"/>
            <a:ext cx="428834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Аргументы функции(</a:t>
            </a:r>
            <a:r>
              <a:rPr lang="ru"/>
              <a:t>Передача аргументов</a:t>
            </a:r>
            <a:r>
              <a:rPr lang="ru"/>
              <a:t>)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850" y="1449850"/>
            <a:ext cx="65722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Области видимости переменных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000" y="1139800"/>
            <a:ext cx="414452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Рекурсия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750" y="1341050"/>
            <a:ext cx="51911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00000"/>
                </a:solidFill>
              </a:rPr>
              <a:t>Практическая Часть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53" name="Google Shape;153;p29"/>
          <p:cNvSpPr txBox="1"/>
          <p:nvPr/>
        </p:nvSpPr>
        <p:spPr>
          <a:xfrm>
            <a:off x="421350" y="1153325"/>
            <a:ext cx="41844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Функции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Хайрулин Сергей Сергеевич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email: </a:t>
            </a:r>
            <a:r>
              <a:rPr lang="ru" u="sng">
                <a:solidFill>
                  <a:schemeClr val="hlink"/>
                </a:solidFill>
                <a:hlinkClick r:id="rId3"/>
              </a:rPr>
              <a:t>s.khairulin@g.nsu.ru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s.khayrulin@gmail.com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Ссылка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материалы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Лекции/практические занятия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Дифференцированный зачет в конце семестра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Защита задания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8025" y="63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Начальный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Mark Pilgrim. Dive into Python -</a:t>
            </a:r>
            <a:r>
              <a:rPr lang="ru" sz="1600">
                <a:uFill>
                  <a:noFill/>
                </a:uFill>
                <a:hlinkClick r:id="rId3"/>
              </a:rPr>
              <a:t> </a:t>
            </a:r>
            <a:r>
              <a:rPr lang="ru" sz="1600" u="sng">
                <a:hlinkClick r:id="rId4"/>
              </a:rPr>
              <a:t>http://www.diveintopython.net/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Марк Лутц. Изучаем Python, 4-е издание // Символ-Плюс 2011.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...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Стандарт/Документация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PEP-8 -</a:t>
            </a:r>
            <a:r>
              <a:rPr lang="ru" sz="1600">
                <a:uFill>
                  <a:noFill/>
                </a:uFill>
                <a:hlinkClick r:id="rId5"/>
              </a:rPr>
              <a:t> </a:t>
            </a:r>
            <a:r>
              <a:rPr lang="ru" sz="1600" u="sng">
                <a:hlinkClick r:id="rId6"/>
              </a:rPr>
              <a:t>https://www.python.org/dev/peps/pep-0008/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u="sng">
                <a:hlinkClick r:id="rId7"/>
              </a:rPr>
              <a:t>https://www.python.org/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https://github.com/python/cpython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Экспертный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Лучано Рамальо: Python. К вершинам мастерства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Mitchell L. Model. Bioinformatics Programming Using Python // O’Reilly 2010.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Версии Python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2 вышел 2010 году последняя версия 2.7.16 - исправлялись только баги(ошибки) с января 2020 года поддержка прекращена.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3 в появился в 2008, является актуальной версией языка. Текущая </a:t>
            </a:r>
            <a:r>
              <a:rPr lang="ru" sz="2000"/>
              <a:t>стабильная  </a:t>
            </a:r>
            <a:r>
              <a:rPr lang="ru" sz="2000"/>
              <a:t>версия 3.8.5 -&gt; в предрелиз 3.9, в разработке 3.10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Python 3  не гарантирует </a:t>
            </a:r>
            <a:r>
              <a:rPr lang="ru" sz="1600"/>
              <a:t>совместимости</a:t>
            </a:r>
            <a:r>
              <a:rPr lang="ru" sz="1600"/>
              <a:t> кода с Python 2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48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Функции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Определение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Аргументы функции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Обязательные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Необязательные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Передача аргументов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по значению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по ссылке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Области видимости переменных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Рекурсия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None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None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0" y="1866350"/>
            <a:ext cx="34290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311700" y="1328600"/>
            <a:ext cx="8433000" cy="3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</a:rPr>
              <a:t>Функция в программировании, или подпрограмма</a:t>
            </a:r>
            <a:r>
              <a:rPr lang="ru">
                <a:solidFill>
                  <a:srgbClr val="666666"/>
                </a:solidFill>
              </a:rPr>
              <a:t> — фрагмент программного кода, к которому можно обратиться из другого места программы.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238450" y="1168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def </a:t>
            </a:r>
            <a:r>
              <a:rPr lang="ru"/>
              <a:t>function_name(arg1, arg2,...,argN):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do_some_work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b="1" lang="ru"/>
              <a:t>return</a:t>
            </a:r>
            <a:r>
              <a:rPr lang="ru"/>
              <a:t>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650" y="1818713"/>
            <a:ext cx="44386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