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F08AEC-A187-46DB-A339-9EA65DD660B4}">
  <a:tblStyle styleId="{6AF08AEC-A187-46DB-A339-9EA65DD660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2fe03782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2fe03782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2fe03782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2fe03782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2fe03782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2fe03782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2fe03782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2fe03782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2fe03782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2fe03782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2fe03782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2fe03782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a8e5433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a8e5433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a8e5433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a8e5433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9f173de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9f173de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a8e5433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a8e5433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4500831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4500831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3604e20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3604e20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3604e20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3604e20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3604e20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3604e20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a8e54339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a8e54339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a8e54339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a8e54339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a8e54339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a8e5433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a8e54339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a8e54339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a8e54339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a8e54339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9f173de8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9f173de8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a8e54339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a8e54339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500831f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500831f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a8e54339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a8e54339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3604e20d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3604e20d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a8e54339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ca8e54339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a8e54339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a8e54339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Обратить внимание на запись ==, !=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a8e54339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a8e54339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9f173de8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9f173de8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a8e54339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a8e54339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a8e543391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a8e543391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a8e543391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a8e54339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a8e543391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ca8e54339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4500831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4500831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ca8e543391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ca8e543391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ca8e54339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ca8e54339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ca8e54339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ca8e54339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a8dd7e9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ca8dd7e9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9f173de8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99f173de8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99f173de8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99f173de8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ca8e54339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ca8e54339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99f173de8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99f173de8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a8e54339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a8e54339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99f173de8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99f173de8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4500831f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4500831f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99f173de8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99f173de8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ca8e54339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ca8e54339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9f173de8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9f173de8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f5459f9e6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f5459f9e6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99f173de8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99f173de8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f2b1fc98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f2b1fc98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f2b1fc98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f2b1fc98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f2b1fc985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f2b1fc985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f5459f9e6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f5459f9e6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70ea8cc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70ea8cc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2fe03782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2fe03782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2fe03782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2fe03782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2fe03782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2fe03782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python.org/3/library/2to3.html?highlight=input#2to3fixer-input" TargetMode="External"/><Relationship Id="rId4" Type="http://schemas.openxmlformats.org/officeDocument/2006/relationships/hyperlink" Target="https://docs.python.org/3/library/functions.html#prin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s.khairulin@g.nsu.ru" TargetMode="External"/><Relationship Id="rId4" Type="http://schemas.openxmlformats.org/officeDocument/2006/relationships/hyperlink" Target="mailto:s.khayrulin@gmail.com" TargetMode="External"/><Relationship Id="rId5" Type="http://schemas.openxmlformats.org/officeDocument/2006/relationships/hyperlink" Target="https://github.com/skhayrulin/python_course/blob/master/PYTHON_TASKS.md#%D0%9D%D0%B0%D1%87%D0%B0%D0%BB%D0%BE-%D1%80%D0%B0%D0%B1%D0%BE%D1%82%D1%8B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tutorialspoint.com/python/python_basic_operators.htm" TargetMode="External"/><Relationship Id="rId4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diveintopython.net/" TargetMode="External"/><Relationship Id="rId4" Type="http://schemas.openxmlformats.org/officeDocument/2006/relationships/hyperlink" Target="http://www.diveintopython.net/" TargetMode="External"/><Relationship Id="rId5" Type="http://schemas.openxmlformats.org/officeDocument/2006/relationships/hyperlink" Target="https://www.python.org/dev/peps/pep-0008/" TargetMode="External"/><Relationship Id="rId6" Type="http://schemas.openxmlformats.org/officeDocument/2006/relationships/hyperlink" Target="https://www.python.org/dev/peps/pep-0008/" TargetMode="External"/><Relationship Id="rId7" Type="http://schemas.openxmlformats.org/officeDocument/2006/relationships/hyperlink" Target="https://www.python.org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ru.wikipedia.org/wiki/%D0%92%D1%8B%D1%81%D0%BE%D0%BA%D0%BE%D1%83%D1%80%D0%BE%D0%B2%D0%BD%D0%B5%D0%B2%D1%8B%D0%B9_%D1%8F%D0%B7%D1%8B%D0%BA_%D0%BF%D1%80%D0%BE%D0%B3%D1%80%D0%B0%D0%BC%D0%BC%D0%B8%D1%80%D0%BE%D0%B2%D0%B0%D0%BD%D0%B8%D1%8F" TargetMode="External"/><Relationship Id="rId4" Type="http://schemas.openxmlformats.org/officeDocument/2006/relationships/image" Target="../media/image2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программирования Python.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типизация (+/-)</a:t>
            </a:r>
            <a:endParaRPr/>
          </a:p>
        </p:txBody>
      </p:sp>
      <p:graphicFrame>
        <p:nvGraphicFramePr>
          <p:cNvPr id="114" name="Google Shape;114;p22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{6AF08AEC-A187-46DB-A339-9EA65DD660B4}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+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-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Удобство объявления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Неочевидное поведение программы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Красиво и компактно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Memory Overhead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Динамическая типизация in action (Python)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7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000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Python (динамическая типизация все что написано ниже верно и не вызовет ошибок)</a:t>
            </a:r>
            <a:endParaRPr sz="1350">
              <a:solidFill>
                <a:srgbClr val="00000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ru" sz="13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13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3.14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000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C++ (статическая типизация)</a:t>
            </a:r>
            <a:endParaRPr sz="1350">
              <a:solidFill>
                <a:srgbClr val="00000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intVar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string stringVar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3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3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floatVar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3.14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а вот так в C++ сделать не получится компилятор станет ругаться</a:t>
            </a:r>
            <a:endParaRPr sz="13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floatVar =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3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3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Переменные(базовые операции)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Для сокращения записи, если выражение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подразумевает изменение той же переменной,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то разумно использовать следующие варианты записи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тоже самое что и x = x + 1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тоже самое что и x = x - 1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тоже самой что и x = x * 1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тоже самое что и x = x / 2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**=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тоже самое что и x = x ** 2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Присвоение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теперь переменная x равна 2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теперь переменная z равна 4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Узнать тип переменной можно с помощью функции type(...)</a:t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результат выполнения этой функции будет </a:t>
            </a:r>
            <a:endParaRPr sz="13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тип объекта переданного в аргументе </a:t>
            </a:r>
            <a:endParaRPr sz="13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в нашем случае int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3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Узнать месторасположение объекта в памяти можно с помощью id(...)</a:t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результат зависит от платформы</a:t>
            </a:r>
            <a:endParaRPr sz="13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b="1"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НО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точно будет являться целым числом</a:t>
            </a:r>
            <a:endParaRPr sz="13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Переменные (базовые операции)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вводом/выводом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Взаимодействие с пользователем может настраиваться через стандартные потоки ввода и вывода stdin/stdout.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Для получения входной информации от пользователя можно воспользоваться вызовом функции </a:t>
            </a:r>
            <a:r>
              <a:rPr lang="ru" u="sng">
                <a:solidFill>
                  <a:schemeClr val="hlink"/>
                </a:solidFill>
                <a:hlinkClick r:id="rId3"/>
              </a:rPr>
              <a:t>input(...)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Для вывода информации из программы можно воспользоваться функцией </a:t>
            </a:r>
            <a:r>
              <a:rPr lang="ru" u="sng">
                <a:solidFill>
                  <a:schemeClr val="hlink"/>
                </a:solidFill>
                <a:hlinkClick r:id="rId4"/>
              </a:rPr>
              <a:t>print(...)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Важно: функция input блокирует выполнение скрипта и ждет ввода пользователя, для того чтобы продолжить работу. Кроме того сама функция возвращает введенную строку, </a:t>
            </a:r>
            <a:r>
              <a:rPr b="1" lang="ru"/>
              <a:t>НЕ ЗАБЫВАЙТЕ КОНВЕРТИРОВАТЬ ТИПЫ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Работа с вводом/выводом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524" y="1340999"/>
            <a:ext cx="6644951" cy="20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программа?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К</a:t>
            </a:r>
            <a:r>
              <a:rPr lang="ru"/>
              <a:t>омбинация компьютерных инструкций и данных, позволяющая аппаратному обеспечению вычислительной системы выполнять вычисления или функции управления (стандарт ISO/IEC/IEEE 24765:2010).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программа (в терминах Python)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Набор исходного папок/файлов (пакетов/модулей) с исходным кодом. Каждый модуль содержит набор команд для </a:t>
            </a:r>
            <a:r>
              <a:rPr lang="ru"/>
              <a:t>интерпретатора</a:t>
            </a:r>
            <a:r>
              <a:rPr lang="ru"/>
              <a:t> выполнение которых начинается с точки входа, обычно мы явно указываем интерпретатору какой модуль(файл) является точкой входа для программы. </a:t>
            </a:r>
            <a:r>
              <a:rPr lang="ru"/>
              <a:t>Разберемся</a:t>
            </a:r>
            <a:r>
              <a:rPr lang="ru"/>
              <a:t> на примере...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написать и запустить программу</a:t>
            </a: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9400"/>
            <a:ext cx="8839200" cy="499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025" y="2326616"/>
            <a:ext cx="562927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Запуск </a:t>
            </a:r>
            <a:r>
              <a:rPr lang="ru"/>
              <a:t>программы</a:t>
            </a:r>
            <a:r>
              <a:rPr lang="ru"/>
              <a:t> в UNIX-like системах</a:t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13" y="1273825"/>
            <a:ext cx="5981925" cy="8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825" y="2497250"/>
            <a:ext cx="274320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1750" y="2668700"/>
            <a:ext cx="43529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8475" y="3736350"/>
            <a:ext cx="341947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Хайрулин Сергей Сергеевич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email: </a:t>
            </a:r>
            <a:r>
              <a:rPr lang="ru" u="sng">
                <a:solidFill>
                  <a:schemeClr val="hlink"/>
                </a:solidFill>
                <a:hlinkClick r:id="rId3"/>
              </a:rPr>
              <a:t>s.khairulin@g.nsu.ru</a:t>
            </a:r>
            <a:r>
              <a:rPr lang="ru"/>
              <a:t>, </a:t>
            </a:r>
            <a:r>
              <a:rPr lang="ru" u="sng">
                <a:solidFill>
                  <a:schemeClr val="hlink"/>
                </a:solidFill>
                <a:hlinkClick r:id="rId4"/>
              </a:rPr>
              <a:t>s.khayrulin@gmail.com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Ссылка на </a:t>
            </a:r>
            <a:r>
              <a:rPr lang="ru" u="sng">
                <a:solidFill>
                  <a:schemeClr val="hlink"/>
                </a:solidFill>
                <a:hlinkClick r:id="rId5"/>
              </a:rPr>
              <a:t>материалы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Алгоритмы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152475"/>
            <a:ext cx="85206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50">
                <a:solidFill>
                  <a:srgbClr val="666666"/>
                </a:solidFill>
              </a:rPr>
              <a:t>Алгори́тм</a:t>
            </a:r>
            <a:r>
              <a:rPr lang="ru" sz="1750">
                <a:solidFill>
                  <a:srgbClr val="666666"/>
                </a:solidFill>
              </a:rPr>
              <a:t> — набор инструкций, описывающих порядок действий исполнителя для достижения некоторого результата. Независимые инструкции могут выполняться в произвольном порядке, параллельно, если это позволяют используемые исполнители.</a:t>
            </a:r>
            <a:endParaRPr sz="1750">
              <a:solidFill>
                <a:srgbClr val="666666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750">
                <a:solidFill>
                  <a:srgbClr val="666666"/>
                </a:solidFill>
              </a:rPr>
              <a:t>(Википедия)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Алгоритмы</a:t>
            </a:r>
            <a:endParaRPr/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025" y="1017724"/>
            <a:ext cx="3134475" cy="36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/>
              <a:t>Свойства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11700" y="656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b="1" lang="ru" sz="2000">
                <a:solidFill>
                  <a:srgbClr val="666666"/>
                </a:solidFill>
              </a:rPr>
              <a:t>Конечность описания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b="1" lang="ru" sz="2000">
                <a:solidFill>
                  <a:srgbClr val="666666"/>
                </a:solidFill>
              </a:rPr>
              <a:t>Дискретность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b="1" lang="ru" sz="2000">
                <a:solidFill>
                  <a:srgbClr val="666666"/>
                </a:solidFill>
              </a:rPr>
              <a:t>Направленность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b="1" lang="ru" sz="2000">
                <a:solidFill>
                  <a:srgbClr val="666666"/>
                </a:solidFill>
              </a:rPr>
              <a:t>Массовость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b="1" lang="ru" sz="2000">
                <a:solidFill>
                  <a:srgbClr val="666666"/>
                </a:solidFill>
              </a:rPr>
              <a:t>Детерминированность</a:t>
            </a:r>
            <a:r>
              <a:rPr lang="ru" sz="2000">
                <a:solidFill>
                  <a:srgbClr val="666666"/>
                </a:solidFill>
              </a:rPr>
              <a:t> </a:t>
            </a:r>
            <a:endParaRPr sz="2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Конечность описания</a:t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100">
                <a:solidFill>
                  <a:srgbClr val="666666"/>
                </a:solidFill>
              </a:rPr>
              <a:t>Конечность описания</a:t>
            </a:r>
            <a:r>
              <a:rPr lang="ru" sz="2100">
                <a:solidFill>
                  <a:srgbClr val="666666"/>
                </a:solidFill>
              </a:rPr>
              <a:t> — любой алгоритм задается как набор инструкций конечных размеров, т. е. программа имеет конечную длину. </a:t>
            </a:r>
            <a:endParaRPr sz="2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Дискретность</a:t>
            </a:r>
            <a:endParaRPr/>
          </a:p>
        </p:txBody>
      </p:sp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100">
                <a:solidFill>
                  <a:srgbClr val="666666"/>
                </a:solidFill>
              </a:rPr>
              <a:t>Дискретность</a:t>
            </a:r>
            <a:r>
              <a:rPr lang="ru" sz="2100">
                <a:solidFill>
                  <a:srgbClr val="666666"/>
                </a:solidFill>
              </a:rPr>
              <a:t> — алгоритм выполняется по шагам, происходящим в дискретном времени. Шаги четко отделены друг от друга. В алгоритмах нельзя использовать аналоговые устройства и непрерывные методы.</a:t>
            </a:r>
            <a:endParaRPr sz="2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Направленность</a:t>
            </a:r>
            <a:endParaRPr/>
          </a:p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100">
                <a:solidFill>
                  <a:srgbClr val="666666"/>
                </a:solidFill>
              </a:rPr>
              <a:t>Направленность</a:t>
            </a:r>
            <a:r>
              <a:rPr lang="ru" sz="2100">
                <a:solidFill>
                  <a:srgbClr val="666666"/>
                </a:solidFill>
              </a:rPr>
              <a:t> — у алгоритма есть входные и выходные данные. В алгоритме четко указывается, когда он останавливается, и что выдается на выходе после остановки. </a:t>
            </a:r>
            <a:endParaRPr sz="2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Массовость</a:t>
            </a:r>
            <a:endParaRPr/>
          </a:p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100">
                <a:solidFill>
                  <a:srgbClr val="666666"/>
                </a:solidFill>
              </a:rPr>
              <a:t>Массовость </a:t>
            </a:r>
            <a:r>
              <a:rPr lang="ru" sz="2100">
                <a:solidFill>
                  <a:srgbClr val="666666"/>
                </a:solidFill>
              </a:rPr>
              <a:t>— алгоритм применим к некоторому достаточно большому классу однотипных задач, т. е. входные данные выбираются из некоторого, как правило, бесконечного множества.</a:t>
            </a:r>
            <a:endParaRPr sz="2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Детерминированность</a:t>
            </a:r>
            <a:endParaRPr/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100">
                <a:solidFill>
                  <a:srgbClr val="666666"/>
                </a:solidFill>
              </a:rPr>
              <a:t>Детерминированность</a:t>
            </a:r>
            <a:r>
              <a:rPr lang="ru" sz="2100">
                <a:solidFill>
                  <a:srgbClr val="666666"/>
                </a:solidFill>
              </a:rPr>
              <a:t> (или конечная недетерминированность) — вычисления продвигаются вперед детерминировано, т. е. вычислитель однозначно представляет, какие инструкции необходимо выполнить в текущий момент. Нельзя использовать случайные числа или методы. Конечная недетерминированность означает, что иногда в процессе работы алгоритма возникает несколько вариантов для дальнейшего хода вычислений, но таких вариантов лишь конечное.</a:t>
            </a:r>
            <a:endParaRPr sz="2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/>
              <a:t>Алгоритм вычисления чисел Фибоначчи</a:t>
            </a:r>
            <a:endParaRPr/>
          </a:p>
        </p:txBody>
      </p:sp>
      <p:sp>
        <p:nvSpPr>
          <p:cNvPr id="226" name="Google Shape;226;p40"/>
          <p:cNvSpPr txBox="1"/>
          <p:nvPr/>
        </p:nvSpPr>
        <p:spPr>
          <a:xfrm>
            <a:off x="3969300" y="1326575"/>
            <a:ext cx="48630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50">
                <a:solidFill>
                  <a:schemeClr val="dk1"/>
                </a:solidFill>
              </a:rPr>
              <a:t>F</a:t>
            </a:r>
            <a:r>
              <a:rPr lang="ru" sz="1500">
                <a:solidFill>
                  <a:schemeClr val="dk1"/>
                </a:solidFill>
              </a:rPr>
              <a:t>1 </a:t>
            </a:r>
            <a:r>
              <a:rPr lang="ru" sz="2250">
                <a:solidFill>
                  <a:schemeClr val="dk1"/>
                </a:solidFill>
              </a:rPr>
              <a:t>= 1, F</a:t>
            </a:r>
            <a:r>
              <a:rPr lang="ru" sz="1500">
                <a:solidFill>
                  <a:schemeClr val="dk1"/>
                </a:solidFill>
              </a:rPr>
              <a:t>2</a:t>
            </a:r>
            <a:r>
              <a:rPr lang="ru" sz="2250">
                <a:solidFill>
                  <a:schemeClr val="dk1"/>
                </a:solidFill>
              </a:rPr>
              <a:t>= 1, ... , F</a:t>
            </a:r>
            <a:r>
              <a:rPr lang="ru" sz="1500">
                <a:solidFill>
                  <a:schemeClr val="dk1"/>
                </a:solidFill>
              </a:rPr>
              <a:t>n </a:t>
            </a:r>
            <a:r>
              <a:rPr lang="ru" sz="2250">
                <a:solidFill>
                  <a:schemeClr val="dk1"/>
                </a:solidFill>
              </a:rPr>
              <a:t>= F</a:t>
            </a:r>
            <a:r>
              <a:rPr lang="ru" sz="1500">
                <a:solidFill>
                  <a:schemeClr val="dk1"/>
                </a:solidFill>
              </a:rPr>
              <a:t>n - 1</a:t>
            </a:r>
            <a:r>
              <a:rPr lang="ru" sz="2250">
                <a:solidFill>
                  <a:schemeClr val="dk1"/>
                </a:solidFill>
              </a:rPr>
              <a:t> + F</a:t>
            </a:r>
            <a:r>
              <a:rPr lang="ru" sz="1500">
                <a:solidFill>
                  <a:schemeClr val="dk1"/>
                </a:solidFill>
              </a:rPr>
              <a:t>n - 2</a:t>
            </a:r>
            <a:endParaRPr/>
          </a:p>
        </p:txBody>
      </p:sp>
      <p:sp>
        <p:nvSpPr>
          <p:cNvPr id="227" name="Google Shape;227;p40"/>
          <p:cNvSpPr txBox="1"/>
          <p:nvPr/>
        </p:nvSpPr>
        <p:spPr>
          <a:xfrm>
            <a:off x="252300" y="1367875"/>
            <a:ext cx="5656800" cy="21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666666"/>
                </a:solidFill>
              </a:rPr>
              <a:t>function Fibo</a:t>
            </a:r>
            <a:r>
              <a:rPr lang="ru" sz="2000">
                <a:solidFill>
                  <a:srgbClr val="666666"/>
                </a:solidFill>
              </a:rPr>
              <a:t>(n)</a:t>
            </a:r>
            <a:endParaRPr sz="2000">
              <a:solidFill>
                <a:srgbClr val="666666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666666"/>
                </a:solidFill>
              </a:rPr>
              <a:t>if</a:t>
            </a:r>
            <a:r>
              <a:rPr lang="ru" sz="2000">
                <a:solidFill>
                  <a:srgbClr val="666666"/>
                </a:solidFill>
              </a:rPr>
              <a:t> n = 1 </a:t>
            </a:r>
            <a:r>
              <a:rPr b="1" lang="ru" sz="2000">
                <a:solidFill>
                  <a:srgbClr val="666666"/>
                </a:solidFill>
              </a:rPr>
              <a:t>or</a:t>
            </a:r>
            <a:r>
              <a:rPr lang="ru" sz="2000">
                <a:solidFill>
                  <a:srgbClr val="666666"/>
                </a:solidFill>
              </a:rPr>
              <a:t> n = 2</a:t>
            </a:r>
            <a:endParaRPr sz="2000">
              <a:solidFill>
                <a:srgbClr val="666666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666666"/>
                </a:solidFill>
              </a:rPr>
              <a:t>return</a:t>
            </a:r>
            <a:r>
              <a:rPr lang="ru" sz="2000">
                <a:solidFill>
                  <a:srgbClr val="666666"/>
                </a:solidFill>
              </a:rPr>
              <a:t> 1</a:t>
            </a:r>
            <a:endParaRPr sz="20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666666"/>
                </a:solidFill>
              </a:rPr>
              <a:t>endif</a:t>
            </a:r>
            <a:endParaRPr b="1" sz="20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666666"/>
                </a:solidFill>
              </a:rPr>
              <a:t>return</a:t>
            </a:r>
            <a:r>
              <a:rPr lang="ru" sz="2000">
                <a:solidFill>
                  <a:srgbClr val="666666"/>
                </a:solidFill>
              </a:rPr>
              <a:t> Fibo(n - 1) + Fibo(n - 2)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666666"/>
                </a:solidFill>
              </a:rPr>
              <a:t>endfunction</a:t>
            </a:r>
            <a:endParaRPr b="1" sz="2000">
              <a:solidFill>
                <a:srgbClr val="666666"/>
              </a:solidFill>
            </a:endParaRPr>
          </a:p>
        </p:txBody>
      </p:sp>
      <p:sp>
        <p:nvSpPr>
          <p:cNvPr id="228" name="Google Shape;228;p40"/>
          <p:cNvSpPr txBox="1"/>
          <p:nvPr/>
        </p:nvSpPr>
        <p:spPr>
          <a:xfrm>
            <a:off x="252300" y="3793450"/>
            <a:ext cx="631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Алгоритм описан на псевдо языке. Реализация сделана на основе рекурсивного вызова функции Fibo(...). Что такое рекурсия мы выясним позже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Программные блоки</a:t>
            </a:r>
            <a:endParaRPr/>
          </a:p>
        </p:txBody>
      </p:sp>
      <p:sp>
        <p:nvSpPr>
          <p:cNvPr id="234" name="Google Shape;234;p41"/>
          <p:cNvSpPr txBox="1"/>
          <p:nvPr>
            <p:ph idx="1" type="body"/>
          </p:nvPr>
        </p:nvSpPr>
        <p:spPr>
          <a:xfrm>
            <a:off x="311700" y="1152475"/>
            <a:ext cx="8520600" cy="1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Куски программного кода, определяющие некоторую независимую часть логики. Обычно выделяются </a:t>
            </a:r>
            <a:r>
              <a:rPr lang="ru"/>
              <a:t>специализированными</a:t>
            </a:r>
            <a:r>
              <a:rPr lang="ru"/>
              <a:t> символами либо ключевыми словами</a:t>
            </a:r>
            <a:endParaRPr/>
          </a:p>
        </p:txBody>
      </p:sp>
      <p:pic>
        <p:nvPicPr>
          <p:cNvPr id="235" name="Google Shape;2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00" y="3349682"/>
            <a:ext cx="1698050" cy="92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1"/>
          <p:cNvSpPr txBox="1"/>
          <p:nvPr/>
        </p:nvSpPr>
        <p:spPr>
          <a:xfrm>
            <a:off x="315575" y="2949475"/>
            <a:ext cx="20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C/C++/Java/Go/C#...</a:t>
            </a:r>
            <a:endParaRPr/>
          </a:p>
        </p:txBody>
      </p:sp>
      <p:pic>
        <p:nvPicPr>
          <p:cNvPr id="237" name="Google Shape;23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275" y="3167313"/>
            <a:ext cx="2638425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1"/>
          <p:cNvSpPr txBox="1"/>
          <p:nvPr/>
        </p:nvSpPr>
        <p:spPr>
          <a:xfrm>
            <a:off x="4464238" y="2767125"/>
            <a:ext cx="26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Pascal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Лекции/практические занятия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Тест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Дифференцированный зачет в конце семестра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Защита задания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Программные блоки</a:t>
            </a:r>
            <a:endParaRPr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152475"/>
            <a:ext cx="8520600" cy="1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 python </a:t>
            </a:r>
            <a:r>
              <a:rPr lang="ru"/>
              <a:t>программные</a:t>
            </a:r>
            <a:r>
              <a:rPr lang="ru"/>
              <a:t> блоки выделяются 4мя пробелами или одной табуляцией - это позволяет визуально отделять блоки и дисциплинирует </a:t>
            </a:r>
            <a:r>
              <a:rPr lang="ru"/>
              <a:t>программиста</a:t>
            </a:r>
            <a:r>
              <a:rPr lang="ru"/>
              <a:t> писать </a:t>
            </a:r>
            <a:r>
              <a:rPr lang="ru"/>
              <a:t>более</a:t>
            </a:r>
            <a:r>
              <a:rPr lang="ru"/>
              <a:t> читаемы код. </a:t>
            </a:r>
            <a:endParaRPr/>
          </a:p>
        </p:txBody>
      </p:sp>
      <p:pic>
        <p:nvPicPr>
          <p:cNvPr id="245" name="Google Shape;2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25" y="2504625"/>
            <a:ext cx="320992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6500" y="2518913"/>
            <a:ext cx="183832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Программные блоки (примеры)</a:t>
            </a:r>
            <a:endParaRPr/>
          </a:p>
        </p:txBody>
      </p:sp>
      <p:pic>
        <p:nvPicPr>
          <p:cNvPr id="252" name="Google Shape;2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75" y="1105000"/>
            <a:ext cx="541972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9800" y="3125850"/>
            <a:ext cx="3250125" cy="18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Операции сравнения</a:t>
            </a:r>
            <a:endParaRPr/>
          </a:p>
        </p:txBody>
      </p:sp>
      <p:sp>
        <p:nvSpPr>
          <p:cNvPr id="259" name="Google Shape;259;p44"/>
          <p:cNvSpPr txBox="1"/>
          <p:nvPr/>
        </p:nvSpPr>
        <p:spPr>
          <a:xfrm>
            <a:off x="311700" y="1017725"/>
            <a:ext cx="83745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34343"/>
                </a:solidFill>
              </a:rPr>
              <a:t>Опеция сравнения можеты быть применена только к объктам, которые можно сравнивать между собой! Кроме того объекты должны поддерживать </a:t>
            </a:r>
            <a:r>
              <a:rPr b="1" lang="ru" sz="2200">
                <a:solidFill>
                  <a:srgbClr val="434343"/>
                </a:solidFill>
              </a:rPr>
              <a:t>соответствующую</a:t>
            </a:r>
            <a:r>
              <a:rPr b="1" lang="ru" sz="2200">
                <a:solidFill>
                  <a:srgbClr val="434343"/>
                </a:solidFill>
              </a:rPr>
              <a:t> операцию.</a:t>
            </a:r>
            <a:endParaRPr b="1" sz="2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434343"/>
                </a:solidFill>
              </a:rPr>
              <a:t>Вы не можете сравнивать, к примеру, число со строкой, </a:t>
            </a:r>
            <a:r>
              <a:rPr b="1" lang="ru" sz="2200">
                <a:solidFill>
                  <a:srgbClr val="434343"/>
                </a:solidFill>
              </a:rPr>
              <a:t>НО </a:t>
            </a:r>
            <a:r>
              <a:rPr lang="ru" sz="2200">
                <a:solidFill>
                  <a:srgbClr val="434343"/>
                </a:solidFill>
              </a:rPr>
              <a:t>вы можете проверять на равенство одного объекта с другим</a:t>
            </a:r>
            <a:endParaRPr sz="2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434343"/>
                </a:solidFill>
              </a:rPr>
              <a:t>Результатом сравнения всегда является значение типа </a:t>
            </a:r>
            <a:r>
              <a:rPr b="1" lang="ru" sz="2200">
                <a:solidFill>
                  <a:srgbClr val="434343"/>
                </a:solidFill>
              </a:rPr>
              <a:t>bool</a:t>
            </a:r>
            <a:r>
              <a:rPr lang="ru" sz="2200">
                <a:solidFill>
                  <a:srgbClr val="434343"/>
                </a:solidFill>
              </a:rPr>
              <a:t>, то есть </a:t>
            </a:r>
            <a:r>
              <a:rPr b="1" lang="ru" sz="2200">
                <a:solidFill>
                  <a:srgbClr val="434343"/>
                </a:solidFill>
              </a:rPr>
              <a:t>True</a:t>
            </a:r>
            <a:r>
              <a:rPr lang="ru" sz="2200">
                <a:solidFill>
                  <a:srgbClr val="434343"/>
                </a:solidFill>
              </a:rPr>
              <a:t> или </a:t>
            </a:r>
            <a:r>
              <a:rPr b="1" lang="ru" sz="2200">
                <a:solidFill>
                  <a:srgbClr val="434343"/>
                </a:solidFill>
              </a:rPr>
              <a:t>False</a:t>
            </a:r>
            <a:endParaRPr b="1"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Операции сравнения</a:t>
            </a:r>
            <a:endParaRPr/>
          </a:p>
        </p:txBody>
      </p:sp>
      <p:sp>
        <p:nvSpPr>
          <p:cNvPr id="265" name="Google Shape;265;p45"/>
          <p:cNvSpPr txBox="1"/>
          <p:nvPr/>
        </p:nvSpPr>
        <p:spPr>
          <a:xfrm>
            <a:off x="1159800" y="4686475"/>
            <a:ext cx="64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https://www.tutorialspoint.com/python/python_basic_operators.htm</a:t>
            </a:r>
            <a:endParaRPr/>
          </a:p>
        </p:txBody>
      </p:sp>
      <p:pic>
        <p:nvPicPr>
          <p:cNvPr id="266" name="Google Shape;26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6400" y="1322525"/>
            <a:ext cx="4011308" cy="33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Операции сравнения</a:t>
            </a:r>
            <a:endParaRPr/>
          </a:p>
        </p:txBody>
      </p:sp>
      <p:pic>
        <p:nvPicPr>
          <p:cNvPr id="272" name="Google Shape;27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775" y="1017725"/>
            <a:ext cx="1624400" cy="39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Логические операторы</a:t>
            </a:r>
            <a:endParaRPr/>
          </a:p>
        </p:txBody>
      </p:sp>
      <p:pic>
        <p:nvPicPr>
          <p:cNvPr id="278" name="Google Shape;27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75" y="1100138"/>
            <a:ext cx="66484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Оператор </a:t>
            </a:r>
            <a:r>
              <a:rPr b="1" lang="ru"/>
              <a:t>is</a:t>
            </a:r>
            <a:endParaRPr b="1"/>
          </a:p>
        </p:txBody>
      </p:sp>
      <p:sp>
        <p:nvSpPr>
          <p:cNvPr id="284" name="Google Shape;284;p48"/>
          <p:cNvSpPr txBox="1"/>
          <p:nvPr>
            <p:ph idx="1" type="body"/>
          </p:nvPr>
        </p:nvSpPr>
        <p:spPr>
          <a:xfrm>
            <a:off x="311700" y="1152475"/>
            <a:ext cx="4933500" cy="3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Возвращает значение </a:t>
            </a:r>
            <a:r>
              <a:rPr b="1" lang="ru"/>
              <a:t>True</a:t>
            </a:r>
            <a:r>
              <a:rPr lang="ru"/>
              <a:t>, если переменные по обе стороны от оператора указывают на один и тот же объект, и </a:t>
            </a:r>
            <a:r>
              <a:rPr b="1" lang="ru"/>
              <a:t>False</a:t>
            </a:r>
            <a:r>
              <a:rPr lang="ru"/>
              <a:t> в противном случае. </a:t>
            </a:r>
            <a:r>
              <a:rPr b="1" lang="ru"/>
              <a:t>ТО ЕСТЬ СРАВНЕНИЕ ИДЕТ НЕ ПО ЗНАЧЕНИЮ НА КОТОРЫЕ УКАЗЫВАЮТ ПЕРЕМЕННЫЕ, А ПО АДРЕСУ НА КОТОРЫЙ ССЫЛАЮТСЯ ПЕРЕМЕННЫЕ</a:t>
            </a:r>
            <a:r>
              <a:rPr lang="ru"/>
              <a:t>.</a:t>
            </a:r>
            <a:endParaRPr/>
          </a:p>
        </p:txBody>
      </p:sp>
      <p:pic>
        <p:nvPicPr>
          <p:cNvPr id="285" name="Google Shape;28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1998" y="1152463"/>
            <a:ext cx="25527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Оператор </a:t>
            </a:r>
            <a:r>
              <a:rPr b="1" lang="ru"/>
              <a:t>in</a:t>
            </a:r>
            <a:endParaRPr b="1"/>
          </a:p>
        </p:txBody>
      </p:sp>
      <p:sp>
        <p:nvSpPr>
          <p:cNvPr id="291" name="Google Shape;291;p49"/>
          <p:cNvSpPr txBox="1"/>
          <p:nvPr>
            <p:ph idx="1" type="body"/>
          </p:nvPr>
        </p:nvSpPr>
        <p:spPr>
          <a:xfrm>
            <a:off x="311700" y="1152475"/>
            <a:ext cx="8520600" cy="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Возвращает </a:t>
            </a:r>
            <a:r>
              <a:rPr b="1" lang="ru"/>
              <a:t>True</a:t>
            </a:r>
            <a:r>
              <a:rPr lang="ru"/>
              <a:t>, если находит переменную в указанной последовательности, и </a:t>
            </a:r>
            <a:r>
              <a:rPr b="1" lang="ru"/>
              <a:t>False</a:t>
            </a:r>
            <a:r>
              <a:rPr lang="ru"/>
              <a:t> в противном случае.</a:t>
            </a:r>
            <a:endParaRPr/>
          </a:p>
        </p:txBody>
      </p:sp>
      <p:pic>
        <p:nvPicPr>
          <p:cNvPr id="292" name="Google Shape;29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350" y="2357200"/>
            <a:ext cx="2447150" cy="22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7600" y="2507325"/>
            <a:ext cx="18097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Оператор and</a:t>
            </a:r>
            <a:endParaRPr/>
          </a:p>
        </p:txBody>
      </p:sp>
      <p:sp>
        <p:nvSpPr>
          <p:cNvPr id="299" name="Google Shape;299;p50"/>
          <p:cNvSpPr txBox="1"/>
          <p:nvPr>
            <p:ph idx="1" type="body"/>
          </p:nvPr>
        </p:nvSpPr>
        <p:spPr>
          <a:xfrm>
            <a:off x="311700" y="1152475"/>
            <a:ext cx="83559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expression_1 and expression_2 -&gt; True если оба выражения истинны в других случаях False</a:t>
            </a:r>
            <a:endParaRPr/>
          </a:p>
        </p:txBody>
      </p:sp>
      <p:graphicFrame>
        <p:nvGraphicFramePr>
          <p:cNvPr id="300" name="Google Shape;300;p50"/>
          <p:cNvGraphicFramePr/>
          <p:nvPr/>
        </p:nvGraphicFramePr>
        <p:xfrm>
          <a:off x="870150" y="244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{6AF08AEC-A187-46DB-A339-9EA65DD660B4}</a:tableStyleId>
              </a:tblPr>
              <a:tblGrid>
                <a:gridCol w="2413000"/>
                <a:gridCol w="2413000"/>
                <a:gridCol w="2413000"/>
              </a:tblGrid>
              <a:tr h="28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x and 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Оператор or</a:t>
            </a:r>
            <a:endParaRPr/>
          </a:p>
        </p:txBody>
      </p:sp>
      <p:sp>
        <p:nvSpPr>
          <p:cNvPr id="306" name="Google Shape;306;p51"/>
          <p:cNvSpPr txBox="1"/>
          <p:nvPr>
            <p:ph idx="1" type="body"/>
          </p:nvPr>
        </p:nvSpPr>
        <p:spPr>
          <a:xfrm>
            <a:off x="311700" y="1152475"/>
            <a:ext cx="83559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expression_1 or expression_2 -&gt; True если </a:t>
            </a:r>
            <a:r>
              <a:rPr b="1" lang="ru"/>
              <a:t>хотя бы одно</a:t>
            </a:r>
            <a:r>
              <a:rPr lang="ru"/>
              <a:t> выражения истинно в других случаях False</a:t>
            </a:r>
            <a:endParaRPr/>
          </a:p>
        </p:txBody>
      </p:sp>
      <p:graphicFrame>
        <p:nvGraphicFramePr>
          <p:cNvPr id="307" name="Google Shape;307;p51"/>
          <p:cNvGraphicFramePr/>
          <p:nvPr/>
        </p:nvGraphicFramePr>
        <p:xfrm>
          <a:off x="870150" y="244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{6AF08AEC-A187-46DB-A339-9EA65DD660B4}</a:tableStyleId>
              </a:tblPr>
              <a:tblGrid>
                <a:gridCol w="2413000"/>
                <a:gridCol w="2413000"/>
                <a:gridCol w="2413000"/>
              </a:tblGrid>
              <a:tr h="28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x and 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6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Литература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48025" y="63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Начальный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Mark Pilgrim. Dive into Python -</a:t>
            </a:r>
            <a:r>
              <a:rPr lang="ru" sz="1600">
                <a:uFill>
                  <a:noFill/>
                </a:uFill>
                <a:hlinkClick r:id="rId3"/>
              </a:rPr>
              <a:t> </a:t>
            </a:r>
            <a:r>
              <a:rPr lang="ru" sz="1600" u="sng">
                <a:hlinkClick r:id="rId4"/>
              </a:rPr>
              <a:t>http://www.diveintopython.net/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Марк Лутц. Изучаем Python, 4-е издание // Символ-Плюс 2011.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...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Стандарт/Документация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PEP-8 -</a:t>
            </a:r>
            <a:r>
              <a:rPr lang="ru" sz="1600">
                <a:uFill>
                  <a:noFill/>
                </a:uFill>
                <a:hlinkClick r:id="rId5"/>
              </a:rPr>
              <a:t> </a:t>
            </a:r>
            <a:r>
              <a:rPr lang="ru" sz="1600" u="sng">
                <a:hlinkClick r:id="rId6"/>
              </a:rPr>
              <a:t>https://www.python.org/dev/peps/pep-0008/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 u="sng">
                <a:hlinkClick r:id="rId7"/>
              </a:rPr>
              <a:t>https://www.python.org/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https://github.com/python/cpython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Экспертный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Лучано Рамальо: Python. К вершинам мастерства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Mitchell L. Model. Bioinformatics Programming Using Python // O’Reilly 2010.</a:t>
            </a:r>
            <a:endParaRPr sz="1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Оператор not</a:t>
            </a:r>
            <a:endParaRPr/>
          </a:p>
        </p:txBody>
      </p:sp>
      <p:sp>
        <p:nvSpPr>
          <p:cNvPr id="313" name="Google Shape;313;p52"/>
          <p:cNvSpPr txBox="1"/>
          <p:nvPr>
            <p:ph idx="1" type="body"/>
          </p:nvPr>
        </p:nvSpPr>
        <p:spPr>
          <a:xfrm>
            <a:off x="311700" y="1152475"/>
            <a:ext cx="83559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not </a:t>
            </a:r>
            <a:r>
              <a:rPr lang="ru"/>
              <a:t>expression_1 -&gt; True если </a:t>
            </a:r>
            <a:r>
              <a:rPr lang="ru"/>
              <a:t>выражение False и наооборот</a:t>
            </a:r>
            <a:endParaRPr/>
          </a:p>
        </p:txBody>
      </p:sp>
      <p:graphicFrame>
        <p:nvGraphicFramePr>
          <p:cNvPr id="314" name="Google Shape;314;p52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{6AF08AEC-A187-46DB-A339-9EA65DD660B4}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not 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Tricks</a:t>
            </a:r>
            <a:endParaRPr/>
          </a:p>
        </p:txBody>
      </p:sp>
      <p:sp>
        <p:nvSpPr>
          <p:cNvPr id="320" name="Google Shape;320;p53"/>
          <p:cNvSpPr txBox="1"/>
          <p:nvPr>
            <p:ph idx="1" type="body"/>
          </p:nvPr>
        </p:nvSpPr>
        <p:spPr>
          <a:xfrm>
            <a:off x="311700" y="1152475"/>
            <a:ext cx="8520600" cy="12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Выражения можно комбинировать они могут быть очень сложными, </a:t>
            </a:r>
            <a:r>
              <a:rPr b="1" lang="ru"/>
              <a:t>НО </a:t>
            </a:r>
            <a:r>
              <a:rPr lang="ru"/>
              <a:t>будьте осторожны с этим слишком сложные выражения сложно отлаживать и поддерживать, так что лучше их разбивать на мелкие составные части.</a:t>
            </a:r>
            <a:endParaRPr/>
          </a:p>
        </p:txBody>
      </p:sp>
      <p:pic>
        <p:nvPicPr>
          <p:cNvPr id="321" name="Google Shape;32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700" y="3021025"/>
            <a:ext cx="561975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Ветвление (программирование)</a:t>
            </a:r>
            <a:endParaRPr/>
          </a:p>
        </p:txBody>
      </p:sp>
      <p:sp>
        <p:nvSpPr>
          <p:cNvPr id="327" name="Google Shape;327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Часто нужно поведение программы может </a:t>
            </a:r>
            <a:r>
              <a:rPr lang="ru"/>
              <a:t>зависеть</a:t>
            </a:r>
            <a:r>
              <a:rPr lang="ru"/>
              <a:t> от данных над которыми она работает и </a:t>
            </a:r>
            <a:r>
              <a:rPr lang="ru"/>
              <a:t>бизнес логика программы может меняться. В</a:t>
            </a:r>
            <a:r>
              <a:rPr lang="ru"/>
              <a:t> подобных ситуациях полезно использовать </a:t>
            </a:r>
            <a:r>
              <a:rPr lang="ru"/>
              <a:t>логические ветвления. Python как и все тьюринг полные языки программирования поддерживают такие операции. Ветвление организуется с помощью операторов условного перехода </a:t>
            </a:r>
            <a:r>
              <a:rPr b="1" lang="ru"/>
              <a:t>if, else, elif.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Условные операторы if</a:t>
            </a:r>
            <a:endParaRPr/>
          </a:p>
        </p:txBody>
      </p:sp>
      <p:sp>
        <p:nvSpPr>
          <p:cNvPr id="333" name="Google Shape;333;p55"/>
          <p:cNvSpPr txBox="1"/>
          <p:nvPr>
            <p:ph idx="1" type="body"/>
          </p:nvPr>
        </p:nvSpPr>
        <p:spPr>
          <a:xfrm>
            <a:off x="254725" y="1144350"/>
            <a:ext cx="416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Синтаксис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if</a:t>
            </a:r>
            <a:r>
              <a:rPr lang="ru"/>
              <a:t> logic_expression: 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	do_some_work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/>
              <a:t>ATTENTION</a:t>
            </a:r>
            <a:r>
              <a:rPr b="1" lang="ru"/>
              <a:t>! </a:t>
            </a:r>
            <a:r>
              <a:rPr lang="ru"/>
              <a:t>Логика, которая будет выполняться в случае </a:t>
            </a:r>
            <a:r>
              <a:rPr lang="ru"/>
              <a:t>истинности</a:t>
            </a:r>
            <a:r>
              <a:rPr lang="ru"/>
              <a:t> выражения определяется в новом программном блоке!</a:t>
            </a:r>
            <a:endParaRPr/>
          </a:p>
        </p:txBody>
      </p:sp>
      <p:pic>
        <p:nvPicPr>
          <p:cNvPr id="334" name="Google Shape;33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375" y="2538225"/>
            <a:ext cx="294322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Условные операторы if … else ...</a:t>
            </a:r>
            <a:endParaRPr/>
          </a:p>
        </p:txBody>
      </p:sp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254725" y="1144350"/>
            <a:ext cx="416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Синтаксис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if</a:t>
            </a:r>
            <a:r>
              <a:rPr lang="ru"/>
              <a:t> logic_expression: 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	do_some_work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ru"/>
              <a:t>else: </a:t>
            </a:r>
            <a:r>
              <a:rPr lang="ru"/>
              <a:t># если выражение не верно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	do_other_work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200" y="3450750"/>
            <a:ext cx="435292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Условные операторы (switch case - like)</a:t>
            </a:r>
            <a:endParaRPr/>
          </a:p>
        </p:txBody>
      </p:sp>
      <p:sp>
        <p:nvSpPr>
          <p:cNvPr id="347" name="Google Shape;347;p57"/>
          <p:cNvSpPr txBox="1"/>
          <p:nvPr>
            <p:ph idx="1" type="body"/>
          </p:nvPr>
        </p:nvSpPr>
        <p:spPr>
          <a:xfrm>
            <a:off x="59375" y="1119925"/>
            <a:ext cx="368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Синтаксис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if</a:t>
            </a:r>
            <a:r>
              <a:rPr lang="ru"/>
              <a:t> logic_expression: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	do_some_work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elif </a:t>
            </a:r>
            <a:r>
              <a:rPr lang="ru"/>
              <a:t>other_logic_expression</a:t>
            </a:r>
            <a:r>
              <a:rPr b="1" lang="ru"/>
              <a:t>: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	do_other_work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ru"/>
              <a:t>else:</a:t>
            </a:r>
            <a:endParaRPr b="1"/>
          </a:p>
          <a:p>
            <a:pPr indent="45720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ru"/>
              <a:t>do_smth_else</a:t>
            </a:r>
            <a:endParaRPr b="1"/>
          </a:p>
        </p:txBody>
      </p:sp>
      <p:pic>
        <p:nvPicPr>
          <p:cNvPr id="348" name="Google Shape;34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375" y="3326363"/>
            <a:ext cx="638175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DRY принцип</a:t>
            </a:r>
            <a:endParaRPr/>
          </a:p>
        </p:txBody>
      </p:sp>
      <p:sp>
        <p:nvSpPr>
          <p:cNvPr id="354" name="Google Shape;354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800">
                <a:solidFill>
                  <a:srgbClr val="666666"/>
                </a:solidFill>
              </a:rPr>
              <a:t>DRY</a:t>
            </a:r>
            <a:r>
              <a:rPr lang="ru" sz="2800">
                <a:solidFill>
                  <a:srgbClr val="666666"/>
                </a:solidFill>
              </a:rPr>
              <a:t> - don’t repeat yourself. Принцип говорит нам о том, что если вы заметили в вашем коде места, которые принципиально делают одну и туже работу но различаются лишь данными над которыми они работают, то нужно такие места локализовывать и выносить в функции или циклы (в зависимости от ситуации).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Циклы</a:t>
            </a:r>
            <a:endParaRPr/>
          </a:p>
        </p:txBody>
      </p:sp>
      <p:sp>
        <p:nvSpPr>
          <p:cNvPr id="360" name="Google Shape;360;p59"/>
          <p:cNvSpPr txBox="1"/>
          <p:nvPr>
            <p:ph idx="1" type="body"/>
          </p:nvPr>
        </p:nvSpPr>
        <p:spPr>
          <a:xfrm>
            <a:off x="311700" y="1017725"/>
            <a:ext cx="458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1900">
                <a:solidFill>
                  <a:srgbClr val="666666"/>
                </a:solidFill>
              </a:rPr>
              <a:t>Цикл</a:t>
            </a:r>
            <a:r>
              <a:rPr lang="ru" sz="1900">
                <a:solidFill>
                  <a:srgbClr val="666666"/>
                </a:solidFill>
              </a:rPr>
              <a:t> — разновидность управляющей конструкции в</a:t>
            </a:r>
            <a:r>
              <a:rPr lang="ru" sz="1900">
                <a:solidFill>
                  <a:srgbClr val="666666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ru" sz="1900">
                <a:solidFill>
                  <a:srgbClr val="666666"/>
                </a:solidFill>
              </a:rPr>
              <a:t>высокоуровневых языках программирования, предназначенная для организации многократного исполнения набора инструкций.</a:t>
            </a:r>
            <a:endParaRPr sz="1900">
              <a:solidFill>
                <a:srgbClr val="666666"/>
              </a:solidFill>
            </a:endParaRPr>
          </a:p>
        </p:txBody>
      </p:sp>
      <p:pic>
        <p:nvPicPr>
          <p:cNvPr id="361" name="Google Shape;36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6275" y="886100"/>
            <a:ext cx="1444925" cy="403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реализовать цикл в Python</a:t>
            </a:r>
            <a:endParaRPr/>
          </a:p>
        </p:txBody>
      </p:sp>
      <p:sp>
        <p:nvSpPr>
          <p:cNvPr id="367" name="Google Shape;367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реализует два способа создания цикла: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b="1" lang="ru" sz="2000"/>
              <a:t>while</a:t>
            </a:r>
            <a:r>
              <a:rPr lang="ru" sz="2000"/>
              <a:t> - </a:t>
            </a:r>
            <a:r>
              <a:rPr lang="ru" sz="2000"/>
              <a:t>предполагает</a:t>
            </a:r>
            <a:r>
              <a:rPr lang="ru" sz="2000"/>
              <a:t> повторное выполнение кода внутри цикла, до тех пор пока выполняется некоторое условие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ru" sz="2000"/>
              <a:t>for</a:t>
            </a:r>
            <a:r>
              <a:rPr lang="ru" sz="2000"/>
              <a:t> - </a:t>
            </a:r>
            <a:r>
              <a:rPr lang="ru" sz="2000"/>
              <a:t>предполагает повторное выполнение кода внутри цикла, до тех пор пока не будут перебраны все элементы некоторой последовательности (список, словарь, генератор, range объект...)</a:t>
            </a:r>
            <a:endParaRPr sz="2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while</a:t>
            </a:r>
            <a:endParaRPr/>
          </a:p>
        </p:txBody>
      </p:sp>
      <p:sp>
        <p:nvSpPr>
          <p:cNvPr id="373" name="Google Shape;373;p61"/>
          <p:cNvSpPr txBox="1"/>
          <p:nvPr>
            <p:ph idx="1" type="body"/>
          </p:nvPr>
        </p:nvSpPr>
        <p:spPr>
          <a:xfrm>
            <a:off x="311700" y="1152475"/>
            <a:ext cx="425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Синтаксис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while </a:t>
            </a:r>
            <a:r>
              <a:rPr lang="ru"/>
              <a:t>&lt;logiс_expression&gt;: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	do_smth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rPr b="1" lang="ru"/>
              <a:t>ATTENTION! </a:t>
            </a:r>
            <a:r>
              <a:rPr lang="ru"/>
              <a:t>Логика определяющая работу цикла определяется в новом программном блоке - еще называется </a:t>
            </a:r>
            <a:r>
              <a:rPr b="1" lang="ru"/>
              <a:t>телом цикла</a:t>
            </a:r>
            <a:endParaRPr b="1"/>
          </a:p>
        </p:txBody>
      </p:sp>
      <p:pic>
        <p:nvPicPr>
          <p:cNvPr id="374" name="Google Shape;37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550" y="2240100"/>
            <a:ext cx="2752500" cy="13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Версии Python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2 вышел 2010 году последняя версия 2.7.16 - исправлялись только баги(ошибки) с января 2020 года поддержка прекращена.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3 в появился в 2008, является актуальной версией языка. Текущая </a:t>
            </a:r>
            <a:r>
              <a:rPr lang="ru" sz="2000"/>
              <a:t>стабильная  </a:t>
            </a:r>
            <a:r>
              <a:rPr lang="ru" sz="2000"/>
              <a:t>версия 3.8.5 -&gt; в предрелиз 3.9, в разработке 3.10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Python 3  не гарантирует </a:t>
            </a:r>
            <a:r>
              <a:rPr lang="ru" sz="1600"/>
              <a:t>совместимости</a:t>
            </a:r>
            <a:r>
              <a:rPr lang="ru" sz="1600"/>
              <a:t> кода с Python 2</a:t>
            </a:r>
            <a:endParaRPr sz="1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for</a:t>
            </a:r>
            <a:endParaRPr/>
          </a:p>
        </p:txBody>
      </p:sp>
      <p:sp>
        <p:nvSpPr>
          <p:cNvPr id="380" name="Google Shape;380;p62"/>
          <p:cNvSpPr txBox="1"/>
          <p:nvPr>
            <p:ph idx="1" type="body"/>
          </p:nvPr>
        </p:nvSpPr>
        <p:spPr>
          <a:xfrm>
            <a:off x="311700" y="1152475"/>
            <a:ext cx="333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Синтаксис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for</a:t>
            </a:r>
            <a:r>
              <a:rPr lang="ru"/>
              <a:t> &lt;var&gt; </a:t>
            </a:r>
            <a:r>
              <a:rPr b="1" lang="ru"/>
              <a:t>in</a:t>
            </a:r>
            <a:r>
              <a:rPr lang="ru"/>
              <a:t> &lt;collection&gt;: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ru"/>
              <a:t>	do_some_work</a:t>
            </a:r>
            <a:endParaRPr/>
          </a:p>
        </p:txBody>
      </p:sp>
      <p:pic>
        <p:nvPicPr>
          <p:cNvPr id="381" name="Google Shape;38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675" y="2184400"/>
            <a:ext cx="4342750" cy="17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while/for … else</a:t>
            </a:r>
            <a:endParaRPr/>
          </a:p>
        </p:txBody>
      </p:sp>
      <p:sp>
        <p:nvSpPr>
          <p:cNvPr id="387" name="Google Shape;387;p63"/>
          <p:cNvSpPr txBox="1"/>
          <p:nvPr>
            <p:ph idx="1" type="body"/>
          </p:nvPr>
        </p:nvSpPr>
        <p:spPr>
          <a:xfrm>
            <a:off x="311700" y="1152475"/>
            <a:ext cx="4120800" cy="17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дополнительно нужно обработать ситуацию запланированного завершения цикла, то можно использовать конструкцию.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525" y="2866500"/>
            <a:ext cx="91440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325" y="3066525"/>
            <a:ext cx="268605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5050" y="1152475"/>
            <a:ext cx="27717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Ключевое слово </a:t>
            </a:r>
            <a:r>
              <a:rPr b="1" lang="ru"/>
              <a:t>break</a:t>
            </a:r>
            <a:endParaRPr b="1"/>
          </a:p>
        </p:txBody>
      </p:sp>
      <p:sp>
        <p:nvSpPr>
          <p:cNvPr id="396" name="Google Shape;396;p64"/>
          <p:cNvSpPr txBox="1"/>
          <p:nvPr>
            <p:ph idx="1" type="body"/>
          </p:nvPr>
        </p:nvSpPr>
        <p:spPr>
          <a:xfrm>
            <a:off x="311700" y="1152475"/>
            <a:ext cx="8520600" cy="10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нужно принудительно прекратить итерацию по циклу, то можно использовать ключевое слово </a:t>
            </a:r>
            <a:r>
              <a:rPr b="1" lang="ru"/>
              <a:t>break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397" name="Google Shape;39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75" y="2058363"/>
            <a:ext cx="339090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0250" y="1828025"/>
            <a:ext cx="2435860" cy="26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Ключевое слово </a:t>
            </a:r>
            <a:r>
              <a:rPr b="1" lang="ru"/>
              <a:t>continue</a:t>
            </a:r>
            <a:endParaRPr b="1"/>
          </a:p>
        </p:txBody>
      </p:sp>
      <p:sp>
        <p:nvSpPr>
          <p:cNvPr id="404" name="Google Shape;404;p65"/>
          <p:cNvSpPr txBox="1"/>
          <p:nvPr>
            <p:ph idx="1" type="body"/>
          </p:nvPr>
        </p:nvSpPr>
        <p:spPr>
          <a:xfrm>
            <a:off x="311700" y="1152475"/>
            <a:ext cx="85206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 </a:t>
            </a:r>
            <a:r>
              <a:rPr lang="ru"/>
              <a:t>ситуациях</a:t>
            </a:r>
            <a:r>
              <a:rPr lang="ru"/>
              <a:t>, когда вы </a:t>
            </a:r>
            <a:r>
              <a:rPr lang="ru"/>
              <a:t>предполагаете</a:t>
            </a:r>
            <a:r>
              <a:rPr lang="ru"/>
              <a:t>, что в каком-то месте тела цикла нужно прервать итерацию и начать следующую нужно использовать ключевое слово </a:t>
            </a:r>
            <a:r>
              <a:rPr b="1" lang="ru"/>
              <a:t>continue</a:t>
            </a:r>
            <a:r>
              <a:rPr lang="ru"/>
              <a:t>. Работает и для for и для while</a:t>
            </a:r>
            <a:endParaRPr/>
          </a:p>
        </p:txBody>
      </p:sp>
      <p:pic>
        <p:nvPicPr>
          <p:cNvPr id="405" name="Google Shape;40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275" y="2618000"/>
            <a:ext cx="319087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000000"/>
                </a:solidFill>
              </a:rPr>
              <a:t>Практическая Часть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11" name="Google Shape;411;p66"/>
          <p:cNvSpPr/>
          <p:nvPr/>
        </p:nvSpPr>
        <p:spPr>
          <a:xfrm>
            <a:off x="3602950" y="2054750"/>
            <a:ext cx="1588200" cy="2172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Циклы</a:t>
            </a:r>
            <a:endParaRPr/>
          </a:p>
        </p:txBody>
      </p:sp>
      <p:sp>
        <p:nvSpPr>
          <p:cNvPr id="417" name="Google Shape;417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Выведите последовательность чисел 1..10 двумя различными типами цикла (while и for)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Выведите последовательность квадратов чисел от 1..100 различными типами цикла (while и for)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Выведите последовательность чисел от 112..133 в обратном порядке различными типами цикла (while и for)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Выведите последовательность Фибоначчи до 14ого числа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Выведете геометрическую последовательность до 15 числа (начиная с 1, шаг определяйте как хотите)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Посчитайте сумму предыдущей последовательности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Выведете матрицу некоторых числовых значений (на ваш выбор), двумя типами циклов (while, for)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Выведете некоторую диагональную матрицу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Выведете некоторую треугольную матрицу</a:t>
            </a:r>
            <a:endParaRPr sz="15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8"/>
          <p:cNvSpPr txBox="1"/>
          <p:nvPr>
            <p:ph type="title"/>
          </p:nvPr>
        </p:nvSpPr>
        <p:spPr>
          <a:xfrm>
            <a:off x="311700" y="81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Условные операторы</a:t>
            </a:r>
            <a:endParaRPr/>
          </a:p>
        </p:txBody>
      </p:sp>
      <p:sp>
        <p:nvSpPr>
          <p:cNvPr id="423" name="Google Shape;423;p68"/>
          <p:cNvSpPr txBox="1"/>
          <p:nvPr>
            <p:ph idx="1" type="body"/>
          </p:nvPr>
        </p:nvSpPr>
        <p:spPr>
          <a:xfrm>
            <a:off x="311700" y="781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Напишите условие проверяющее, что 200 больше 100 и меньше 300 двумя способами (с помощью and и or и как цепочку выражений)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Напишите условие проверяющей, что введено число больше 10 (число вводится при помощи команды input)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Напишите проверку на четность числа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Что будет результатом вычисления этого выражения (0 if x&lt;0 else 1)+1, объясните почему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Коля купил N пирожков, а у Вани 100 пирожков напишите условие, проверяющее, что общее количество пирожков у ребят больше 100 и не больше 150 или больше 200 но меньше 300. Количество пирожков для Коли вводится из командной строки (input).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Предположим, что вы ввели число от 1..5 тогда напишите ряд условий проверяющий что это за число и выводящий его слово на английском или русском обозначающий это слово (например 1-one или один)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Выведете таблицы истинности для выражений x and y x or y x and not y (x or z) and (y or z)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Как может выглядеть вечный цикл</a:t>
            </a:r>
            <a:endParaRPr sz="15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9"/>
          <p:cNvSpPr txBox="1"/>
          <p:nvPr>
            <p:ph type="title"/>
          </p:nvPr>
        </p:nvSpPr>
        <p:spPr>
          <a:xfrm>
            <a:off x="311700" y="8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Циклы + Условные операторы</a:t>
            </a:r>
            <a:endParaRPr/>
          </a:p>
        </p:txBody>
      </p:sp>
      <p:sp>
        <p:nvSpPr>
          <p:cNvPr id="429" name="Google Shape;429;p69"/>
          <p:cNvSpPr txBox="1"/>
          <p:nvPr>
            <p:ph idx="1" type="body"/>
          </p:nvPr>
        </p:nvSpPr>
        <p:spPr>
          <a:xfrm>
            <a:off x="311700" y="662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Напишите проверку числа на простоту (число является простым, если оно делится нацело только на себя и единицу)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Выведете все простые числа для заданного интервала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Выведете все числа в заданном интервале, позиция которых четна/нечетна (режим работы должен определяться из некоторой переменной которая при значении True должны выводить числа стоящие на четной позиции и наоборот).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Запустите вечный цикл при этом на каждом шаге цикла просите ввести некоторое значение пользователя (команда input(...)), если пользователь ввел букву q то ваша программа должна завершаться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Найдите сумму всех четных элементов ряда Фибоначчи, которые не превышают четыре миллиона.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Найдите сумму всех чисел меньше 1000, кратных 3 или 5.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Найдите все тройки пифагора для заданного интервала</a:t>
            </a:r>
            <a:endParaRPr sz="15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000000"/>
                </a:solidFill>
              </a:rPr>
              <a:t>Практическая Часть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35" name="Google Shape;435;p70"/>
          <p:cNvSpPr txBox="1"/>
          <p:nvPr/>
        </p:nvSpPr>
        <p:spPr>
          <a:xfrm>
            <a:off x="248500" y="1153100"/>
            <a:ext cx="76353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К этому заданию нужно приступать после выполнения заданий выше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Реализовать программу чат бот. Программа должна уметь общаться с пользователем реагировать на набор заданных фраз: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 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436" name="Google Shape;43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550" y="2986000"/>
            <a:ext cx="3573502" cy="16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занятия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485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написать и запустить программу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Алгоритмы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Программные блоки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Логические операторы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Циклы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ru"/>
              <a:t>while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ru"/>
              <a:t>for</a:t>
            </a:r>
            <a:r>
              <a:rPr lang="ru"/>
              <a:t> итерирование над </a:t>
            </a:r>
            <a:r>
              <a:rPr lang="ru"/>
              <a:t>объектами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Условные операторы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if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if … else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if … elif 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Динамическая типизация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2859200"/>
            <a:ext cx="8520600" cy="18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- </a:t>
            </a:r>
            <a:r>
              <a:rPr b="1" lang="ru"/>
              <a:t>динамически</a:t>
            </a:r>
            <a:r>
              <a:rPr lang="ru"/>
              <a:t> типизированный язык.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При динамической типизации переменная не знает тип значение на которое в данный момент эта переменная указывает (</a:t>
            </a:r>
            <a:r>
              <a:rPr b="1" lang="ru"/>
              <a:t>ЭТО ВАЖНО</a:t>
            </a:r>
            <a:r>
              <a:rPr lang="ru"/>
              <a:t>) - при этом само значение хранит эту информацию.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49550" y="1206950"/>
            <a:ext cx="78957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600">
                <a:solidFill>
                  <a:srgbClr val="777777"/>
                </a:solidFill>
                <a:highlight>
                  <a:srgbClr val="FFFFFF"/>
                </a:highlight>
              </a:rPr>
              <a:t>Strong</a:t>
            </a:r>
            <a:r>
              <a:rPr i="1" lang="ru" sz="1600">
                <a:solidFill>
                  <a:srgbClr val="777777"/>
                </a:solidFill>
                <a:highlight>
                  <a:srgbClr val="FFFFFF"/>
                </a:highlight>
              </a:rPr>
              <a:t> typing means that the type of a value doesn't change in unexpected ways. A string containing only digits doesn't magically become a number, as may happen in Perl. Every change of type requires an explicit conversion.</a:t>
            </a:r>
            <a:endParaRPr i="1" sz="16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600">
                <a:solidFill>
                  <a:srgbClr val="777777"/>
                </a:solidFill>
                <a:highlight>
                  <a:srgbClr val="FFFFFF"/>
                </a:highlight>
              </a:rPr>
              <a:t>Dynamic</a:t>
            </a:r>
            <a:r>
              <a:rPr i="1" lang="ru" sz="1600">
                <a:solidFill>
                  <a:srgbClr val="777777"/>
                </a:solidFill>
                <a:highlight>
                  <a:srgbClr val="FFFFFF"/>
                </a:highlight>
              </a:rPr>
              <a:t> typing means that runtime objects (values) have a type, as opposed to static typing where variables have a type.</a:t>
            </a:r>
            <a:endParaRPr i="1" sz="160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типизация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Не стоит считать, что все языки поддерживают динамическую типизацию, как и по типу выполнение кода языки, также можно объединять по типу типизации.</a:t>
            </a:r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721725" y="2244825"/>
            <a:ext cx="2872200" cy="19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Dynamic typing Language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...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Python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JS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...</a:t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5134150" y="2179225"/>
            <a:ext cx="2872200" cy="19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Static typing Language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...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C++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C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типизация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850" y="1867550"/>
            <a:ext cx="1838325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6900" y="1831225"/>
            <a:ext cx="695325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1096975" y="1198588"/>
            <a:ext cx="2520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типизация</a:t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5477700" y="1198600"/>
            <a:ext cx="24411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типизация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