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4e45b0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4e45b0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ccdd28b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ccdd28b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ccdd28bf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ccdd28bf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ccdd28bf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ccdd28bf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ccdd28bf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ccdd28bf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ccdd28b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ccdd28b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ccdd28bf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ccdd28b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ccdd28bf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ccdd28bf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ccdd28bf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ccdd28bf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ccdd28bf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ccdd28bf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ccdd28bf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ccdd28bf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45b0e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45b0e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ccdd28bf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ccdd28bf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ccdd28bf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ccdd28bf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ccdd28bf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ccdd28bf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e45b0e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e45b0e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e45b0e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e45b0e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e45b0e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e45b0e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9cc3ccd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9cc3ccd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ccdd28b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ccdd28b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ccdd28b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ccdd28b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ccdd28b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ccdd28b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python.org/3/library/functions.html?highlight=object#object" TargetMode="External"/><Relationship Id="rId4" Type="http://schemas.openxmlformats.org/officeDocument/2006/relationships/hyperlink" Target="https://docs.python.org/3/library/functions.html?highlight=object#objec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.khairulin@g.nsu.ru" TargetMode="External"/><Relationship Id="rId4" Type="http://schemas.openxmlformats.org/officeDocument/2006/relationships/hyperlink" Target="mailto:s.khayrulin@gmail.com" TargetMode="External"/><Relationship Id="rId5" Type="http://schemas.openxmlformats.org/officeDocument/2006/relationships/hyperlink" Target="https://github.com/skhayrulin/python_course/blob/master/PYTHON_TASKS.md#%D0%9D%D0%B0%D1%87%D0%B0%D0%BB%D0%BE-%D1%80%D0%B0%D0%B1%D0%BE%D1%82%D1%8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skhayrulin/python_course/blob/master/PYTHON_TASKS.md#%D0%B7%D0%B0%D0%B4%D0%B0%D1%87%D0%B8-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iveintopython.net/" TargetMode="External"/><Relationship Id="rId4" Type="http://schemas.openxmlformats.org/officeDocument/2006/relationships/hyperlink" Target="http://www.diveintopython.net/" TargetMode="External"/><Relationship Id="rId5" Type="http://schemas.openxmlformats.org/officeDocument/2006/relationships/hyperlink" Target="https://www.python.org/dev/peps/pep-0008/" TargetMode="External"/><Relationship Id="rId6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www.pytho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ООП принципы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Наследование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Возможность создание новых типов данных базирующихся на других, ранее определенных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Полиморфизм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Возможность переопределения поведения базовых свойств объекта (свойств унаследованных от объектов предков)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Инкапсуляция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Возможность скрывать реализацию тех или иных свойств объекта от конечного пользователя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802" y="1397787"/>
            <a:ext cx="3639300" cy="289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017725"/>
            <a:ext cx="4449173" cy="36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3788"/>
            <a:ext cx="428625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2300" y="765175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8450" y="205120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8200" y="2863975"/>
            <a:ext cx="16192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Полиморфизм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613" y="913000"/>
            <a:ext cx="38957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75" y="2097025"/>
            <a:ext cx="4143813" cy="2816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Инкапсуляция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262" y="1236000"/>
            <a:ext cx="5503474" cy="309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ООП в Python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Python - поддерживает принципы ООП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 object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60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Return a new featureless </a:t>
            </a:r>
            <a:r>
              <a:rPr lang="ru" sz="1200">
                <a:solidFill>
                  <a:srgbClr val="222222"/>
                </a:solidFill>
                <a:highlight>
                  <a:srgbClr val="FBE54E"/>
                </a:highlight>
              </a:rPr>
              <a:t>object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. </a:t>
            </a:r>
            <a:r>
              <a:rPr lang="ru" sz="1150">
                <a:solidFill>
                  <a:srgbClr val="6363BB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object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 is a base for all classes. It has the methods that are common to all instances of Python classes. This function does not accept any arguments 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(</a:t>
            </a:r>
            <a:r>
              <a:rPr lang="ru" sz="12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https://docs.python.org/3/library/functions.html?highlight=object#object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class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075" y="1471450"/>
            <a:ext cx="19812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9675" y="3353250"/>
            <a:ext cx="1695450" cy="69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9"/>
          <p:cNvCxnSpPr>
            <a:endCxn id="155" idx="3"/>
          </p:cNvCxnSpPr>
          <p:nvPr/>
        </p:nvCxnSpPr>
        <p:spPr>
          <a:xfrm flipH="1">
            <a:off x="3134275" y="1517800"/>
            <a:ext cx="14817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9"/>
          <p:cNvSpPr txBox="1"/>
          <p:nvPr/>
        </p:nvSpPr>
        <p:spPr>
          <a:xfrm>
            <a:off x="4539675" y="1245075"/>
            <a:ext cx="29928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класса</a:t>
            </a:r>
            <a:endParaRPr/>
          </a:p>
        </p:txBody>
      </p:sp>
      <p:cxnSp>
        <p:nvCxnSpPr>
          <p:cNvPr id="159" name="Google Shape;159;p29"/>
          <p:cNvCxnSpPr>
            <a:endCxn id="156" idx="1"/>
          </p:cNvCxnSpPr>
          <p:nvPr/>
        </p:nvCxnSpPr>
        <p:spPr>
          <a:xfrm>
            <a:off x="2658975" y="3401813"/>
            <a:ext cx="188070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9"/>
          <p:cNvSpPr txBox="1"/>
          <p:nvPr/>
        </p:nvSpPr>
        <p:spPr>
          <a:xfrm>
            <a:off x="723675" y="3165550"/>
            <a:ext cx="255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экземпляра класса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конструктора __init__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00" y="1230725"/>
            <a:ext cx="54102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</a:t>
            </a:r>
            <a:r>
              <a:rPr lang="ru"/>
              <a:t>лючевое слово self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0" y="1061100"/>
            <a:ext cx="54102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/>
          <p:nvPr/>
        </p:nvSpPr>
        <p:spPr>
          <a:xfrm>
            <a:off x="6166850" y="3232200"/>
            <a:ext cx="27261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 = A()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self ==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a.someMeth(arg1) &lt;==&gt; A.someMeth(a, </a:t>
            </a:r>
            <a:r>
              <a:rPr lang="ru">
                <a:solidFill>
                  <a:schemeClr val="dk1"/>
                </a:solidFill>
              </a:rPr>
              <a:t>arg1</a:t>
            </a:r>
            <a:r>
              <a:rPr lang="ru"/>
              <a:t>)</a:t>
            </a: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Хайрулин Сергей Сергеевич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email: </a:t>
            </a:r>
            <a:r>
              <a:rPr lang="ru" u="sng">
                <a:solidFill>
                  <a:schemeClr val="hlink"/>
                </a:solidFill>
                <a:hlinkClick r:id="rId3"/>
              </a:rPr>
              <a:t>s.khairulin@g.nsu.ru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s.khayrulin@gmail.com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Ссылка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материалы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</a:t>
            </a:r>
            <a:r>
              <a:rPr lang="ru"/>
              <a:t>войства/атрибуты класса</a:t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200" y="1073200"/>
            <a:ext cx="54102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</a:t>
            </a:r>
            <a:r>
              <a:rPr lang="ru"/>
              <a:t>етоды/функции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350" y="1017725"/>
            <a:ext cx="425551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311700" y="1287475"/>
            <a:ext cx="3641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ООП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Лекции/практические занятия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Дифференцированный зачет в конце семестра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Защита задания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8025" y="63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Начальный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Mark Pilgrim. Dive into Python -</a:t>
            </a:r>
            <a:r>
              <a:rPr lang="ru" sz="1600">
                <a:uFill>
                  <a:noFill/>
                </a:uFill>
                <a:hlinkClick r:id="rId3"/>
              </a:rPr>
              <a:t> </a:t>
            </a:r>
            <a:r>
              <a:rPr lang="ru" sz="1600" u="sng">
                <a:hlinkClick r:id="rId4"/>
              </a:rPr>
              <a:t>http://www.diveintopython.net/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Марк Лутц. Изучаем Python, 4-е издание // Символ-Плюс 2011.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...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Стандарт/Документация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PEP-8 -</a:t>
            </a:r>
            <a:r>
              <a:rPr lang="ru" sz="1600">
                <a:uFill>
                  <a:noFill/>
                </a:uFill>
                <a:hlinkClick r:id="rId5"/>
              </a:rPr>
              <a:t> </a:t>
            </a:r>
            <a:r>
              <a:rPr lang="ru" sz="1600" u="sng">
                <a:hlinkClick r:id="rId6"/>
              </a:rPr>
              <a:t>https://www.python.org/dev/peps/pep-0008/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u="sng">
                <a:hlinkClick r:id="rId7"/>
              </a:rPr>
              <a:t>https://www.python.org/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https://github.com/python/cpython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Экспертный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Лучано Рамальо: Python. К вершинам мастерства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Mitchell L. Model. Bioinformatics Programming Using Python // O’Reilly 2010.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Версии Python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2 вышел 2010 году последняя версия 2.7.16 - исправлялись только баги(ошибки) с января 2020 года поддержка прекращена.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3 в появился в 2008, является актуальной версией языка. Текущая стабильная  версия 3.9</a:t>
            </a:r>
            <a:r>
              <a:rPr lang="ru" sz="2000"/>
              <a:t>, в разработке 3.10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Python 3  не гарантирует совместимости кода с Python 2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14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Summary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813200"/>
            <a:ext cx="85206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Абстрактные</a:t>
            </a:r>
            <a:r>
              <a:rPr lang="ru"/>
              <a:t> типы данных (АТД)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ООП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Наследование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Полиморфизм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Инкапсуляция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ООП в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Объект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Ключевое слово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метод __init__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ключевое слово self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свойства/атрибуты класса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методы/функции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Абстрактные типы данных (АТД)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АТД</a:t>
            </a:r>
            <a:r>
              <a:rPr lang="ru"/>
              <a:t> - математическая модель с совокупностью </a:t>
            </a:r>
            <a:r>
              <a:rPr lang="ru"/>
              <a:t>операторов</a:t>
            </a:r>
            <a:r>
              <a:rPr lang="ru"/>
              <a:t>, определенных в рамках этой модели (А. Ахо).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Пример списки, графы, множества….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Graph - </a:t>
            </a:r>
            <a:r>
              <a:rPr lang="ru"/>
              <a:t>insert vertex</a:t>
            </a:r>
            <a:r>
              <a:rPr lang="ru"/>
              <a:t>, </a:t>
            </a:r>
            <a:r>
              <a:rPr lang="ru"/>
              <a:t>delete vertex</a:t>
            </a:r>
            <a:r>
              <a:rPr lang="ru"/>
              <a:t>….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Абстрактные типы данных (АТД)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python: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Базовые типы int, float, str,....,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Комплексные типы: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list: append, del ....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dict: insert, get, del ….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…..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ООП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Объе́ктно-ориенти́рованное программи́рование (ООП)</a:t>
            </a:r>
            <a:r>
              <a:rPr lang="ru"/>
              <a:t> — методология программирования, основанная на представлении программы в виде совокупности объектов, каждый из которых является экземпляром </a:t>
            </a:r>
            <a:r>
              <a:rPr lang="ru"/>
              <a:t>определенного</a:t>
            </a:r>
            <a:r>
              <a:rPr lang="ru"/>
              <a:t> класса, а классы образуют иерархию наследования(Г. Буч 1998)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Языки поддерживающие ООП: С++, Java, C#, Python, Perl, Go….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