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4e45b0e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4e45b0e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2902e943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2902e943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2902e943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2902e943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2902e943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2902e943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d6fe0303f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d6fe0303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2902e943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2902e943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2902e943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2902e943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2902e943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2902e943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2902e943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2902e943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2902e943f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2902e943f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2902e943f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2902e943f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4e45b0e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4e45b0e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f081edd7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f081edd7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f081edd7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f081edd7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f081edd7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f081edd7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f081edd7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f081edd7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f081edd7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f081edd7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f081edd7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f081edd7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f081edd7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f081edd7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f081edd7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f081edd7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2902e943f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2902e943f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2902e943f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02902e943f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4e45b0e5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4e45b0e5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2902e943f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2902e943f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f081edd7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f081edd7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5d7a930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a5d7a930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d6fe0303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d6fe0303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d6fe0303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ad6fe0303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d6fe0303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ad6fe0303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2902e943f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02902e943f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2902e943f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02902e943f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2902e943f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2902e943f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2902e943f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2902e943f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4e45b0e5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4e45b0e5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2902e943f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2902e943f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2902e943f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02902e943f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2902e943f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02902e943f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2902e943f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02902e943f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2902e943f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2902e943f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a5d7a9307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a5d7a9307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4e45b0e5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4e45b0e5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9cc3ccd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9cc3ccd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ccdd28bf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ccdd28bf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ccdd28bf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ccdd28bf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d6fe030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d6fe030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s.khairulin@g.nsu.ru" TargetMode="External"/><Relationship Id="rId4" Type="http://schemas.openxmlformats.org/officeDocument/2006/relationships/hyperlink" Target="mailto:s.khayrulin@gmail.com" TargetMode="External"/><Relationship Id="rId5" Type="http://schemas.openxmlformats.org/officeDocument/2006/relationships/hyperlink" Target="https://github.com/skhayrulin/python_course/blob/master/PYTHON_TASKS.md#%D0%9D%D0%B0%D1%87%D0%B0%D0%BB%D0%BE-%D1%80%D0%B0%D0%B1%D0%BE%D1%82%D1%8B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diveintopython.net/" TargetMode="External"/><Relationship Id="rId4" Type="http://schemas.openxmlformats.org/officeDocument/2006/relationships/hyperlink" Target="http://www.diveintopython.net/" TargetMode="External"/><Relationship Id="rId5" Type="http://schemas.openxmlformats.org/officeDocument/2006/relationships/hyperlink" Target="https://www.python.org/dev/peps/pep-0008/" TargetMode="External"/><Relationship Id="rId6" Type="http://schemas.openxmlformats.org/officeDocument/2006/relationships/hyperlink" Target="https://www.python.org/dev/peps/pep-0008/" TargetMode="External"/><Relationship Id="rId7" Type="http://schemas.openxmlformats.org/officeDocument/2006/relationships/hyperlink" Target="https://www.python.org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3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8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10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 программирования Python.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275350" y="99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Наследование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951150"/>
            <a:ext cx="3310800" cy="4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 нашей графической библиотеки много сущностей связаны - похожи. Иерархически на это можно посмотреть так, что все графические примитивы обладают как минимум одним общим свойством “их можно рисовать”.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125" y="552688"/>
            <a:ext cx="4758850" cy="403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Классы в Python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того чтобы определить свой класс, нужно пользоваться конструкцией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/>
              <a:t>class </a:t>
            </a:r>
            <a:r>
              <a:rPr lang="ru"/>
              <a:t>ClassName(ParentClass1, ParentClass2, ...):</a:t>
            </a:r>
            <a:endParaRPr/>
          </a:p>
          <a:p>
            <a:pPr indent="457200" lvl="0" marL="1371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# code here</a:t>
            </a:r>
            <a:endParaRPr/>
          </a:p>
          <a:p>
            <a:pPr indent="457200" lvl="0" marL="1371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…</a:t>
            </a:r>
            <a:endParaRPr/>
          </a:p>
          <a:p>
            <a:pPr indent="457200" lvl="0" marL="1371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ru"/>
              <a:t>Классы могут не иметь предков и соответственно классы предки не указываются в скобках, но явно каждый созданный класс, является наследником класса </a:t>
            </a:r>
            <a:r>
              <a:rPr b="1" lang="ru"/>
              <a:t>object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Наследование в Python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Класс может не иметь предков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/>
              <a:t>Исключение</a:t>
            </a:r>
            <a:r>
              <a:rPr lang="ru"/>
              <a:t> только, что все объекты в Python являются потомками object, то есть </a:t>
            </a:r>
            <a:r>
              <a:rPr b="1" lang="ru"/>
              <a:t>неявно </a:t>
            </a:r>
            <a:r>
              <a:rPr lang="ru"/>
              <a:t>классы являются наследниками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Класс может быть потомком нескольких классов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Можно выстраивать </a:t>
            </a:r>
            <a:r>
              <a:rPr lang="ru"/>
              <a:t>сложные</a:t>
            </a:r>
            <a:r>
              <a:rPr lang="ru"/>
              <a:t> иерархические связи в том числе с пересечениями в иерархии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Наследование в Python.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325" y="1232025"/>
            <a:ext cx="572369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Инициализация полей предков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Наследники некоторого класса получают теже свойства, что и их предок, но также они могут расширять свои </a:t>
            </a:r>
            <a:r>
              <a:rPr lang="ru"/>
              <a:t>характеристики</a:t>
            </a:r>
            <a:r>
              <a:rPr lang="ru"/>
              <a:t> засчет добавления новых полей. Инициализировать поля класса предка можно следующим образом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Никак не инициализировать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использовать вызов функции </a:t>
            </a:r>
            <a:r>
              <a:rPr b="1" lang="ru"/>
              <a:t>super()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Явно вызывать метод __init__(...) с аргументами, для каждого предка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Инициализация полей предков</a:t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175" y="1017725"/>
            <a:ext cx="6608135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7"/>
          <p:cNvSpPr txBox="1"/>
          <p:nvPr/>
        </p:nvSpPr>
        <p:spPr>
          <a:xfrm>
            <a:off x="211525" y="1014850"/>
            <a:ext cx="1866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Обратиться к атрибутам базового класса не получиться так как их нет...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Инициализация полей предков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345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Функция </a:t>
            </a:r>
            <a:r>
              <a:rPr b="1" lang="ru"/>
              <a:t>super() </a:t>
            </a:r>
            <a:r>
              <a:rPr lang="ru"/>
              <a:t>- позволяет </a:t>
            </a:r>
            <a:r>
              <a:rPr lang="ru"/>
              <a:t>обращаться</a:t>
            </a:r>
            <a:r>
              <a:rPr lang="ru"/>
              <a:t> к методам базового класса. Не обязательно к методу __init__</a:t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3050" y="1017725"/>
            <a:ext cx="383020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42000" y="51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Инициализация полей предков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332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 Если </a:t>
            </a:r>
            <a:r>
              <a:rPr lang="ru"/>
              <a:t>базовых</a:t>
            </a:r>
            <a:r>
              <a:rPr lang="ru"/>
              <a:t> классов много, то функция </a:t>
            </a:r>
            <a:r>
              <a:rPr b="1" lang="ru"/>
              <a:t>super() </a:t>
            </a:r>
            <a:r>
              <a:rPr lang="ru"/>
              <a:t>вернет ссылку только на первого предка, </a:t>
            </a:r>
            <a:r>
              <a:rPr lang="ru"/>
              <a:t>соответственно</a:t>
            </a:r>
            <a:r>
              <a:rPr lang="ru"/>
              <a:t> </a:t>
            </a:r>
            <a:r>
              <a:rPr lang="ru"/>
              <a:t>проинициализировать</a:t>
            </a:r>
            <a:r>
              <a:rPr lang="ru"/>
              <a:t> поля других предков не получится</a:t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2674" y="959450"/>
            <a:ext cx="3079624" cy="380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20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Инициализация полей предков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454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Явное указание какой метод и какого класса нужно </a:t>
            </a:r>
            <a:r>
              <a:rPr lang="ru"/>
              <a:t>вызвать</a:t>
            </a:r>
            <a:r>
              <a:rPr lang="ru"/>
              <a:t> это выход. </a:t>
            </a:r>
            <a:r>
              <a:rPr b="1" lang="ru"/>
              <a:t>НО </a:t>
            </a:r>
            <a:r>
              <a:rPr lang="ru"/>
              <a:t>в отличии от </a:t>
            </a:r>
            <a:r>
              <a:rPr b="1" lang="ru"/>
              <a:t>super() </a:t>
            </a:r>
            <a:r>
              <a:rPr lang="ru"/>
              <a:t>нужно явно </a:t>
            </a:r>
            <a:r>
              <a:rPr lang="ru"/>
              <a:t>передавать</a:t>
            </a:r>
            <a:r>
              <a:rPr lang="ru"/>
              <a:t> ссылку на экземпляр класса self для которого производиться вызов метода базового класса.</a:t>
            </a:r>
            <a:endParaRPr/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4050" y="691500"/>
            <a:ext cx="3519957" cy="40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ВНИМАНИЕ!!!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152475"/>
            <a:ext cx="8520600" cy="9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Атрибуты у экземпляра класса могут появляться/исчезать во время жизни объекта, </a:t>
            </a:r>
            <a:endParaRPr/>
          </a:p>
        </p:txBody>
      </p:sp>
      <p:pic>
        <p:nvPicPr>
          <p:cNvPr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9913" y="2039775"/>
            <a:ext cx="2344172" cy="272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Хайрулин Сергей Сергеевич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email: </a:t>
            </a:r>
            <a:r>
              <a:rPr lang="ru" u="sng">
                <a:solidFill>
                  <a:schemeClr val="hlink"/>
                </a:solidFill>
                <a:hlinkClick r:id="rId3"/>
              </a:rPr>
              <a:t>s.khairulin@g.nsu.ru</a:t>
            </a:r>
            <a:r>
              <a:rPr lang="ru"/>
              <a:t>, </a:t>
            </a:r>
            <a:r>
              <a:rPr lang="ru" u="sng">
                <a:solidFill>
                  <a:schemeClr val="hlink"/>
                </a:solidFill>
                <a:hlinkClick r:id="rId4"/>
              </a:rPr>
              <a:t>s.khayrulin@gmail.com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Ссылка на </a:t>
            </a:r>
            <a:r>
              <a:rPr lang="ru" u="sng">
                <a:solidFill>
                  <a:schemeClr val="hlink"/>
                </a:solidFill>
                <a:hlinkClick r:id="rId5"/>
              </a:rPr>
              <a:t>материалы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Наследование в Python.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850" y="945025"/>
            <a:ext cx="578218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Наследование в Python.</a:t>
            </a:r>
            <a:endParaRPr/>
          </a:p>
        </p:txBody>
      </p:sp>
      <p:pic>
        <p:nvPicPr>
          <p:cNvPr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597" y="1175322"/>
            <a:ext cx="6004650" cy="336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Наследование в Python.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9100"/>
            <a:ext cx="8839200" cy="2218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Наследование в Python.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25" y="1192625"/>
            <a:ext cx="74295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Наследование в Python.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175" y="1150925"/>
            <a:ext cx="5783450" cy="38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Наследование в Python.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поддерживает множественное наследование, </a:t>
            </a:r>
            <a:r>
              <a:rPr lang="ru"/>
              <a:t>множественное</a:t>
            </a:r>
            <a:r>
              <a:rPr lang="ru"/>
              <a:t> наследование позволяет </a:t>
            </a:r>
            <a:r>
              <a:rPr lang="ru"/>
              <a:t>объединять</a:t>
            </a:r>
            <a:r>
              <a:rPr lang="ru"/>
              <a:t> в одном </a:t>
            </a:r>
            <a:r>
              <a:rPr lang="ru"/>
              <a:t>объекте</a:t>
            </a:r>
            <a:r>
              <a:rPr lang="ru"/>
              <a:t> свойства разных объектов.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Наследование в Python.</a:t>
            </a:r>
            <a:endParaRPr/>
          </a:p>
        </p:txBody>
      </p:sp>
      <p:pic>
        <p:nvPicPr>
          <p:cNvPr id="214" name="Google Shape;2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525" y="1215125"/>
            <a:ext cx="529866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Наследование в Python.</a:t>
            </a:r>
            <a:endParaRPr/>
          </a:p>
        </p:txBody>
      </p:sp>
      <p:pic>
        <p:nvPicPr>
          <p:cNvPr id="220" name="Google Shape;22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973" y="1113400"/>
            <a:ext cx="5006127" cy="38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Интерфейс</a:t>
            </a:r>
            <a:endParaRPr/>
          </a:p>
        </p:txBody>
      </p:sp>
      <p:sp>
        <p:nvSpPr>
          <p:cNvPr id="226" name="Google Shape;22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 </a:t>
            </a:r>
            <a:r>
              <a:rPr lang="ru"/>
              <a:t>программирование</a:t>
            </a:r>
            <a:r>
              <a:rPr lang="ru"/>
              <a:t> </a:t>
            </a:r>
            <a:r>
              <a:rPr b="1" lang="ru"/>
              <a:t>интерфейсом</a:t>
            </a:r>
            <a:r>
              <a:rPr lang="ru"/>
              <a:t> называется конструкция, которая задает  </a:t>
            </a:r>
            <a:r>
              <a:rPr lang="ru"/>
              <a:t>поведение. Интерфейс не обладает полями/атрибутами и не реализует поведение. Он лишь указывает на то, какими те или иные классы должны обладать методами, чтобы имплементировать интерфейс. В Python нет возможности явно задавать интерфейсы, но неявно делать это возможно.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Интерфейс</a:t>
            </a:r>
            <a:endParaRPr/>
          </a:p>
        </p:txBody>
      </p:sp>
      <p:pic>
        <p:nvPicPr>
          <p:cNvPr id="232" name="Google Shape;23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200" y="1141150"/>
            <a:ext cx="5195275" cy="36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Лекции/практические занятия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Тест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Дифференцированный зачет в конце семестра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Защита задания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Интерфейс/Абстрактный класс</a:t>
            </a:r>
            <a:endParaRPr/>
          </a:p>
        </p:txBody>
      </p:sp>
      <p:sp>
        <p:nvSpPr>
          <p:cNvPr id="238" name="Google Shape;238;p42"/>
          <p:cNvSpPr txBox="1"/>
          <p:nvPr>
            <p:ph idx="1" type="body"/>
          </p:nvPr>
        </p:nvSpPr>
        <p:spPr>
          <a:xfrm>
            <a:off x="311700" y="1202200"/>
            <a:ext cx="3104700" cy="30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Если говорить про нашу графическую библиотеку, то почти интерфейсом там будет класс Shape. Такой класс называется абстрактным, так как </a:t>
            </a:r>
            <a:r>
              <a:rPr lang="ru"/>
              <a:t>все же</a:t>
            </a:r>
            <a:r>
              <a:rPr lang="ru"/>
              <a:t> имеет некоторое общее для всех его </a:t>
            </a:r>
            <a:r>
              <a:rPr lang="ru"/>
              <a:t>наследников</a:t>
            </a:r>
            <a:r>
              <a:rPr lang="ru"/>
              <a:t> свойство или поведение</a:t>
            </a:r>
            <a:endParaRPr/>
          </a:p>
        </p:txBody>
      </p:sp>
      <p:pic>
        <p:nvPicPr>
          <p:cNvPr id="239" name="Google Shape;23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7450" y="1361048"/>
            <a:ext cx="5219250" cy="27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Утиная</a:t>
            </a:r>
            <a:r>
              <a:rPr lang="ru"/>
              <a:t> типизация</a:t>
            </a:r>
            <a:endParaRPr/>
          </a:p>
        </p:txBody>
      </p:sp>
      <p:sp>
        <p:nvSpPr>
          <p:cNvPr id="245" name="Google Shape;245;p43"/>
          <p:cNvSpPr txBox="1"/>
          <p:nvPr>
            <p:ph idx="1" type="body"/>
          </p:nvPr>
        </p:nvSpPr>
        <p:spPr>
          <a:xfrm>
            <a:off x="311700" y="1152475"/>
            <a:ext cx="8520600" cy="12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700">
                <a:solidFill>
                  <a:srgbClr val="666666"/>
                </a:solidFill>
                <a:highlight>
                  <a:srgbClr val="FFFFFF"/>
                </a:highlight>
              </a:rPr>
              <a:t>Принцип звучит сл. образом - если объект ходит, как утка, плавает, как утка, и крякает, как утка, значит, он утка - это возможно </a:t>
            </a:r>
            <a:r>
              <a:rPr lang="ru" sz="1700">
                <a:solidFill>
                  <a:srgbClr val="666666"/>
                </a:solidFill>
                <a:highlight>
                  <a:srgbClr val="FFFFFF"/>
                </a:highlight>
              </a:rPr>
              <a:t>благодаря</a:t>
            </a:r>
            <a:r>
              <a:rPr lang="ru" sz="1700">
                <a:solidFill>
                  <a:srgbClr val="666666"/>
                </a:solidFill>
                <a:highlight>
                  <a:srgbClr val="FFFFFF"/>
                </a:highlight>
              </a:rPr>
              <a:t> динамической типизации типов.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Утиная типизация</a:t>
            </a:r>
            <a:endParaRPr/>
          </a:p>
        </p:txBody>
      </p:sp>
      <p:pic>
        <p:nvPicPr>
          <p:cNvPr id="251" name="Google Shape;25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475" y="1226525"/>
            <a:ext cx="4058925" cy="362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Полиморфизм</a:t>
            </a:r>
            <a:endParaRPr/>
          </a:p>
        </p:txBody>
      </p:sp>
      <p:pic>
        <p:nvPicPr>
          <p:cNvPr id="257" name="Google Shape;25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613" y="913000"/>
            <a:ext cx="389572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675" y="2097025"/>
            <a:ext cx="4143813" cy="2816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6"/>
          <p:cNvSpPr txBox="1"/>
          <p:nvPr>
            <p:ph type="title"/>
          </p:nvPr>
        </p:nvSpPr>
        <p:spPr>
          <a:xfrm>
            <a:off x="232925" y="19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Полиморфизм  Python</a:t>
            </a:r>
            <a:endParaRPr/>
          </a:p>
        </p:txBody>
      </p:sp>
      <p:pic>
        <p:nvPicPr>
          <p:cNvPr id="264" name="Google Shape;26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50" y="1170125"/>
            <a:ext cx="800770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Полиморфизм</a:t>
            </a:r>
            <a:endParaRPr/>
          </a:p>
        </p:txBody>
      </p:sp>
      <p:pic>
        <p:nvPicPr>
          <p:cNvPr id="270" name="Google Shape;27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650" y="1113725"/>
            <a:ext cx="478942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Полиморфизм  Python</a:t>
            </a:r>
            <a:endParaRPr/>
          </a:p>
        </p:txBody>
      </p:sp>
      <p:pic>
        <p:nvPicPr>
          <p:cNvPr id="276" name="Google Shape;27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0950" y="1091350"/>
            <a:ext cx="4401221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925" y="1091350"/>
            <a:ext cx="232986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Инкапсуляция</a:t>
            </a:r>
            <a:endParaRPr/>
          </a:p>
        </p:txBody>
      </p:sp>
      <p:pic>
        <p:nvPicPr>
          <p:cNvPr id="283" name="Google Shape;28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262" y="1738850"/>
            <a:ext cx="5503474" cy="3095701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9"/>
          <p:cNvSpPr txBox="1"/>
          <p:nvPr/>
        </p:nvSpPr>
        <p:spPr>
          <a:xfrm>
            <a:off x="435700" y="1087550"/>
            <a:ext cx="80091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666666"/>
                </a:solidFill>
              </a:rPr>
              <a:t>Свойства языка, позволяющее скрыть реализацию или данные от конечного пользователя.</a:t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Инкапсуляция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Python инкапсуляция </a:t>
            </a:r>
            <a:r>
              <a:rPr lang="ru"/>
              <a:t>реализуется</a:t>
            </a:r>
            <a:r>
              <a:rPr lang="ru"/>
              <a:t> на уровне договоренности именования атрибутов/методов класса. Обычно выделяют три вида доступа: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public - доступен везде для всех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protected - доступен только для наследников класса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private - </a:t>
            </a:r>
            <a:r>
              <a:rPr lang="ru"/>
              <a:t>доступен</a:t>
            </a:r>
            <a:r>
              <a:rPr lang="ru"/>
              <a:t> только внутри класса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public</a:t>
            </a:r>
            <a:endParaRPr/>
          </a:p>
        </p:txBody>
      </p:sp>
      <p:pic>
        <p:nvPicPr>
          <p:cNvPr id="296" name="Google Shape;29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725" y="1624500"/>
            <a:ext cx="518160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6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Литература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48025" y="63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Начальный уровень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Mark Pilgrim. Dive into Python -</a:t>
            </a:r>
            <a:r>
              <a:rPr lang="ru" sz="1600">
                <a:uFill>
                  <a:noFill/>
                </a:uFill>
                <a:hlinkClick r:id="rId3"/>
              </a:rPr>
              <a:t> </a:t>
            </a:r>
            <a:r>
              <a:rPr lang="ru" sz="1600" u="sng">
                <a:hlinkClick r:id="rId4"/>
              </a:rPr>
              <a:t>http://www.diveintopython.net/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Марк Лутц. Изучаем Python, 4-е издание // Символ-Плюс 2011.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...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600"/>
              <a:t>Стандарт/Документация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PEP-8 -</a:t>
            </a:r>
            <a:r>
              <a:rPr lang="ru" sz="1600">
                <a:uFill>
                  <a:noFill/>
                </a:uFill>
                <a:hlinkClick r:id="rId5"/>
              </a:rPr>
              <a:t> </a:t>
            </a:r>
            <a:r>
              <a:rPr lang="ru" sz="1600" u="sng">
                <a:hlinkClick r:id="rId6"/>
              </a:rPr>
              <a:t>https://www.python.org/dev/peps/pep-0008/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 u="sng">
                <a:hlinkClick r:id="rId7"/>
              </a:rPr>
              <a:t>https://www.python.org/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https://github.com/python/cpython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600"/>
              <a:t>Экспертный уровень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Лучано Рамальо: Python. К вершинам мастерства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Mitchell L. Model. Bioinformatics Programming Using Python // O’Reilly 2010.</a:t>
            </a:r>
            <a:endParaRPr sz="1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private/protected</a:t>
            </a:r>
            <a:endParaRPr/>
          </a:p>
        </p:txBody>
      </p:sp>
      <p:pic>
        <p:nvPicPr>
          <p:cNvPr id="302" name="Google Shape;30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400" y="1197025"/>
            <a:ext cx="733425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Инкапсуляция</a:t>
            </a:r>
            <a:endParaRPr/>
          </a:p>
        </p:txBody>
      </p:sp>
      <p:pic>
        <p:nvPicPr>
          <p:cNvPr id="308" name="Google Shape;30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175" y="1158000"/>
            <a:ext cx="379962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Инкапсуляция</a:t>
            </a:r>
            <a:endParaRPr/>
          </a:p>
        </p:txBody>
      </p:sp>
      <p:pic>
        <p:nvPicPr>
          <p:cNvPr id="314" name="Google Shape;31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125" y="1994075"/>
            <a:ext cx="690562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Инкапсуляция</a:t>
            </a:r>
            <a:endParaRPr/>
          </a:p>
        </p:txBody>
      </p:sp>
      <p:sp>
        <p:nvSpPr>
          <p:cNvPr id="320" name="Google Shape;320;p55"/>
          <p:cNvSpPr txBox="1"/>
          <p:nvPr>
            <p:ph idx="1" type="body"/>
          </p:nvPr>
        </p:nvSpPr>
        <p:spPr>
          <a:xfrm>
            <a:off x="266050" y="1214775"/>
            <a:ext cx="3465300" cy="30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</a:rPr>
              <a:t>Реализации в Python.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</a:rPr>
              <a:t>Во многих языках программирования. Ограничение доступа к полям и методам, организовывается с помощью ключевых слов (public/private).  В Python для этого - существует соглашение об именовании.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321" name="Google Shape;32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200" y="882525"/>
            <a:ext cx="4415050" cy="40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Инкапсуляция</a:t>
            </a:r>
            <a:endParaRPr/>
          </a:p>
        </p:txBody>
      </p:sp>
      <p:pic>
        <p:nvPicPr>
          <p:cNvPr id="327" name="Google Shape;32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600" y="1322525"/>
            <a:ext cx="694405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7"/>
          <p:cNvSpPr txBox="1"/>
          <p:nvPr>
            <p:ph type="title"/>
          </p:nvPr>
        </p:nvSpPr>
        <p:spPr>
          <a:xfrm>
            <a:off x="2420000" y="2285400"/>
            <a:ext cx="35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сегодня все!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Версии Python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Python 2 вышел 2010 году последняя версия 2.7.16 - исправлялись только баги(ошибки) с января 2020 года поддержка прекращена.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Python 3 в появился в 2008, является актуальной версией языка. Текущая стабильная  версия 3.9</a:t>
            </a:r>
            <a:r>
              <a:rPr lang="ru" sz="2000"/>
              <a:t>, в разработке 3.10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Python 3  не гарантирует совместимости кода с Python 2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148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Summary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813200"/>
            <a:ext cx="8520600" cy="3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400">
                <a:solidFill>
                  <a:schemeClr val="dk1"/>
                </a:solidFill>
              </a:rPr>
              <a:t>Наследование в Python. 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sz="1400">
                <a:solidFill>
                  <a:schemeClr val="dk1"/>
                </a:solidFill>
              </a:rPr>
              <a:t>Единичное, 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sz="1400">
                <a:solidFill>
                  <a:schemeClr val="dk1"/>
                </a:solidFill>
              </a:rPr>
              <a:t>множественное наследование. </a:t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400">
                <a:solidFill>
                  <a:schemeClr val="dk1"/>
                </a:solidFill>
              </a:rPr>
              <a:t>Утиная типизация. </a:t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400">
                <a:solidFill>
                  <a:schemeClr val="dk1"/>
                </a:solidFill>
              </a:rPr>
              <a:t>Полиморфизм в Python. </a:t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400">
                <a:solidFill>
                  <a:schemeClr val="dk1"/>
                </a:solidFill>
              </a:rPr>
              <a:t>Переопределение поведения функции в зависимости от аргументов (*args, **kwargs). </a:t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400">
                <a:solidFill>
                  <a:schemeClr val="dk1"/>
                </a:solidFill>
              </a:rPr>
              <a:t>Статические метода, атрибуты класса.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ООП принципы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Наследование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Возможность создание новых типов данных базирующихся на других, ранее определенных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Полиморфизм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Возможность переопределения поведения базовых свойств объекта (свойств унаследованных от объектов предков)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Инкапсуляция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Возможность скрывать реализацию тех или иных свойств объекта от конечного пользователя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Объект</a:t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802" y="1397787"/>
            <a:ext cx="3639300" cy="289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2" y="1017725"/>
            <a:ext cx="4449173" cy="36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Наследование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3788"/>
            <a:ext cx="4286250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2300" y="765175"/>
            <a:ext cx="161925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8450" y="2051200"/>
            <a:ext cx="161925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58200" y="2863975"/>
            <a:ext cx="161925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