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4e45b0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4e45b0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fadc99d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fadc99d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fadc99d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fadc99d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fadc99df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fadc99d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fadc99df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fadc99df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adc99df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fadc99d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adc99df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fadc99d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fadc99df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fadc99df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fadc99df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fadc99df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3729292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5372929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fadc99df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fadc99df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e45b0e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e45b0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fadc99df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fadc99df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fadc99df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fadc99df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adc99df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fadc99df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3729292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3729292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53729292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53729292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fadc99df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fadc99df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fadc99df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fadc99d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fadc99df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fadc99df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fadc99df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fadc99df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53729292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5372929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e45b0e5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e45b0e5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53729292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53729292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fadc99df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fadc99df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fadc99d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fadc99d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fadc99df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fadc99d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fadc99df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fadc99df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1ff5d4e1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1ff5d4e1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fadc99df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fadc99df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53729292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53729292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53729292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53729292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53729292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53729292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e45b0e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e45b0e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e45b0e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e45b0e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9cc3cc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9cc3cc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35be86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235be86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fadc99d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fadc99d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1c38fec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1c38fec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python.org/3/library/threading.html" TargetMode="External"/><Relationship Id="rId4" Type="http://schemas.openxmlformats.org/officeDocument/2006/relationships/hyperlink" Target="https://docs.python.org/3/library/multiprocessing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scikit-learn.org/stable/" TargetMode="External"/><Relationship Id="rId4" Type="http://schemas.openxmlformats.org/officeDocument/2006/relationships/hyperlink" Target="https://keras.io/" TargetMode="External"/><Relationship Id="rId5" Type="http://schemas.openxmlformats.org/officeDocument/2006/relationships/hyperlink" Target="https://scipy.org/" TargetMode="External"/><Relationship Id="rId6" Type="http://schemas.openxmlformats.org/officeDocument/2006/relationships/hyperlink" Target="https://numpy.org/" TargetMode="External"/><Relationship Id="rId7" Type="http://schemas.openxmlformats.org/officeDocument/2006/relationships/hyperlink" Target="https://matplotlib.org/" TargetMode="External"/><Relationship Id="rId8" Type="http://schemas.openxmlformats.org/officeDocument/2006/relationships/hyperlink" Target="https://pandas.pydata.org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Декораторы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425" y="1103475"/>
            <a:ext cx="532523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Typing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Появились в Python с версии 3.4. Возможность явно </a:t>
            </a:r>
            <a:r>
              <a:rPr lang="ru"/>
              <a:t>указывать</a:t>
            </a:r>
            <a:r>
              <a:rPr lang="ru"/>
              <a:t> типы данных на которые будет ссылаться переменная. Это не накладывает абсолютно никаких ограничений на динамическую типизацию, </a:t>
            </a:r>
            <a:r>
              <a:rPr b="1" lang="ru"/>
              <a:t>НО </a:t>
            </a:r>
            <a:r>
              <a:rPr lang="ru"/>
              <a:t>дает возможность как программисту так и статическому анализатору кода, предупреждать о </a:t>
            </a:r>
            <a:r>
              <a:rPr lang="ru"/>
              <a:t>несоответствии</a:t>
            </a:r>
            <a:r>
              <a:rPr lang="ru"/>
              <a:t> типов в </a:t>
            </a:r>
            <a:r>
              <a:rPr lang="ru"/>
              <a:t>случае</a:t>
            </a:r>
            <a:r>
              <a:rPr lang="ru"/>
              <a:t> если они </a:t>
            </a:r>
            <a:r>
              <a:rPr lang="ru"/>
              <a:t>встречаются.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Typing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Для того чтобы воспользоваться </a:t>
            </a:r>
            <a:r>
              <a:rPr lang="ru"/>
              <a:t>Тайпингами</a:t>
            </a:r>
            <a:r>
              <a:rPr lang="ru"/>
              <a:t> нужно импортировать пакет typing. Этот пакет содержит определение всех базовых типов.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613" y="2742400"/>
            <a:ext cx="39147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Typing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25" y="1539675"/>
            <a:ext cx="81629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Параллельное программирование в Python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Параллельное программирование (параллельные вычисления) - парадигма программирование, которая </a:t>
            </a:r>
            <a:r>
              <a:rPr lang="ru"/>
              <a:t>подразумевает</a:t>
            </a:r>
            <a:r>
              <a:rPr lang="ru"/>
              <a:t> </a:t>
            </a:r>
            <a:r>
              <a:rPr lang="ru"/>
              <a:t>параллельную (одновременную)</a:t>
            </a:r>
            <a:r>
              <a:rPr lang="ru"/>
              <a:t> обработку данных в </a:t>
            </a:r>
            <a:r>
              <a:rPr lang="ru"/>
              <a:t>несколько</a:t>
            </a:r>
            <a:r>
              <a:rPr lang="ru"/>
              <a:t> независимых потоков.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Параллельное программирование в Python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Python параллельные вычисления </a:t>
            </a:r>
            <a:r>
              <a:rPr lang="ru"/>
              <a:t>организованы</a:t>
            </a:r>
            <a:r>
              <a:rPr lang="ru"/>
              <a:t> за счет использование пакета </a:t>
            </a:r>
            <a:r>
              <a:rPr lang="ru" u="sng">
                <a:solidFill>
                  <a:schemeClr val="hlink"/>
                </a:solidFill>
                <a:hlinkClick r:id="rId3"/>
              </a:rPr>
              <a:t>threading</a:t>
            </a:r>
            <a:r>
              <a:rPr lang="ru"/>
              <a:t> и </a:t>
            </a:r>
            <a:r>
              <a:rPr lang="ru" u="sng">
                <a:solidFill>
                  <a:schemeClr val="hlink"/>
                </a:solidFill>
                <a:hlinkClick r:id="rId4"/>
              </a:rPr>
              <a:t>multiprocessing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(ЦПУ)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650" y="1182225"/>
            <a:ext cx="32004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/>
        </p:nvSpPr>
        <p:spPr>
          <a:xfrm>
            <a:off x="520500" y="1202650"/>
            <a:ext cx="441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На уровне процессора потоком исполнения команд можно называть отдельное </a:t>
            </a:r>
            <a:r>
              <a:rPr lang="ru">
                <a:solidFill>
                  <a:srgbClr val="666666"/>
                </a:solidFill>
              </a:rPr>
              <a:t>независимое</a:t>
            </a:r>
            <a:r>
              <a:rPr lang="ru">
                <a:solidFill>
                  <a:srgbClr val="666666"/>
                </a:solidFill>
              </a:rPr>
              <a:t> ядро процессора. Это верно только относительно многоядерных ЦПУ.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Потоки (OS)</a:t>
            </a:r>
            <a:endParaRPr/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700" y="1617500"/>
            <a:ext cx="20955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405375" y="1287475"/>
            <a:ext cx="441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Относительно ядра операционной системы, все программы запускаются в отдельном процессе (Process), который однако может иметь как несколько дочерних процессов (подпроцесс), так и несколько потоков (Thread), которые выполняются “паралелльно”. 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ru">
                <a:solidFill>
                  <a:srgbClr val="666666"/>
                </a:solidFill>
              </a:rPr>
              <a:t>Количество</a:t>
            </a:r>
            <a:r>
              <a:rPr lang="ru">
                <a:solidFill>
                  <a:srgbClr val="666666"/>
                </a:solidFill>
              </a:rPr>
              <a:t> потоков может </a:t>
            </a:r>
            <a:r>
              <a:rPr lang="ru">
                <a:solidFill>
                  <a:srgbClr val="666666"/>
                </a:solidFill>
              </a:rPr>
              <a:t>сильно</a:t>
            </a:r>
            <a:r>
              <a:rPr lang="ru">
                <a:solidFill>
                  <a:srgbClr val="666666"/>
                </a:solidFill>
              </a:rPr>
              <a:t> отличаться от  </a:t>
            </a:r>
            <a:r>
              <a:rPr lang="ru">
                <a:solidFill>
                  <a:srgbClr val="666666"/>
                </a:solidFill>
              </a:rPr>
              <a:t>количества</a:t>
            </a:r>
            <a:r>
              <a:rPr lang="ru">
                <a:solidFill>
                  <a:srgbClr val="666666"/>
                </a:solidFill>
              </a:rPr>
              <a:t> ядер процессора. Как такое возможно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Все дело в том, что потоки OS не тоже самое что ядро процессора. Жизненный цикл потока регулируется планировщиком задач OS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Поток Python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875" y="1164075"/>
            <a:ext cx="43480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Примитивы ПП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Потоки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Примитивы синхронизации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блокировки/</a:t>
            </a:r>
            <a:r>
              <a:rPr lang="ru"/>
              <a:t>мьютексы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семафор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события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Критическая секция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Критической</a:t>
            </a:r>
            <a:r>
              <a:rPr lang="ru"/>
              <a:t> секцией программы называют то </a:t>
            </a:r>
            <a:r>
              <a:rPr lang="ru"/>
              <a:t>место программы</a:t>
            </a:r>
            <a:r>
              <a:rPr lang="ru"/>
              <a:t>, в котором потенциально несколько потоков могут менять </a:t>
            </a:r>
            <a:r>
              <a:rPr lang="ru"/>
              <a:t>одни</a:t>
            </a:r>
            <a:r>
              <a:rPr lang="ru"/>
              <a:t> и </a:t>
            </a:r>
            <a:r>
              <a:rPr lang="ru"/>
              <a:t>те же</a:t>
            </a:r>
            <a:r>
              <a:rPr lang="ru"/>
              <a:t> данные.</a:t>
            </a:r>
            <a:endParaRPr/>
          </a:p>
        </p:txBody>
      </p:sp>
      <p:sp>
        <p:nvSpPr>
          <p:cNvPr id="172" name="Google Shape;172;p32"/>
          <p:cNvSpPr/>
          <p:nvPr/>
        </p:nvSpPr>
        <p:spPr>
          <a:xfrm>
            <a:off x="3901025" y="2268925"/>
            <a:ext cx="671100" cy="22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3901025" y="3092850"/>
            <a:ext cx="671100" cy="4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1111000011</a:t>
            </a:r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1689725" y="2956900"/>
            <a:ext cx="1042038" cy="72700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Thread 1</a:t>
            </a:r>
            <a:endParaRPr/>
          </a:p>
        </p:txBody>
      </p:sp>
      <p:sp>
        <p:nvSpPr>
          <p:cNvPr id="175" name="Google Shape;175;p32"/>
          <p:cNvSpPr/>
          <p:nvPr/>
        </p:nvSpPr>
        <p:spPr>
          <a:xfrm>
            <a:off x="5741375" y="2956900"/>
            <a:ext cx="1042038" cy="727002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Thread 2</a:t>
            </a:r>
            <a:endParaRPr/>
          </a:p>
        </p:txBody>
      </p:sp>
      <p:cxnSp>
        <p:nvCxnSpPr>
          <p:cNvPr id="176" name="Google Shape;176;p32"/>
          <p:cNvCxnSpPr>
            <a:endCxn id="173" idx="1"/>
          </p:cNvCxnSpPr>
          <p:nvPr/>
        </p:nvCxnSpPr>
        <p:spPr>
          <a:xfrm>
            <a:off x="2731625" y="3320400"/>
            <a:ext cx="11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32"/>
          <p:cNvCxnSpPr>
            <a:stCxn id="175" idx="1"/>
            <a:endCxn id="173" idx="3"/>
          </p:cNvCxnSpPr>
          <p:nvPr/>
        </p:nvCxnSpPr>
        <p:spPr>
          <a:xfrm rot="10800000">
            <a:off x="4571975" y="3320401"/>
            <a:ext cx="11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Синхронизация и состояние гонки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В случае если два или несколько выполняющихся потоков одновременно обращаются к одном и тому же участку памяти как на чтение/запись, можно столкнуться с неопределенным поведением программы. Чтобы </a:t>
            </a:r>
            <a:r>
              <a:rPr lang="ru"/>
              <a:t>предотвратить</a:t>
            </a:r>
            <a:r>
              <a:rPr lang="ru"/>
              <a:t> такие ситуации используется специальные примитивы такие как блокировки, мьютексы, семафоры.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Блокировки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Блокировка -</a:t>
            </a:r>
            <a:r>
              <a:rPr lang="ru"/>
              <a:t> предотвращение одновременного </a:t>
            </a:r>
            <a:r>
              <a:rPr lang="ru"/>
              <a:t>выполнения</a:t>
            </a:r>
            <a:r>
              <a:rPr lang="ru"/>
              <a:t> одного куска кода несколькими потоками. Получается что блокировка гарантирует вам, что только один поток выполняет работу после блокировки, другие выстраиваются в очередь и ждут, когда блокировка освободиться для </a:t>
            </a:r>
            <a:r>
              <a:rPr lang="ru"/>
              <a:t>захвата.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Блокировки</a:t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600" y="1061075"/>
            <a:ext cx="415495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Блокировки</a:t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575" y="1187350"/>
            <a:ext cx="38993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Процесс - более ресурсоемкая сущность в сравнение с потоком, обладает своим адресным пространством и не может разделять его. Работает независимо от других процессов, регулируется только планировщиком задач операционной системы.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</a:t>
            </a:r>
            <a:endParaRPr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125" y="1164075"/>
            <a:ext cx="50030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GIL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Ч</a:t>
            </a:r>
            <a:r>
              <a:rPr lang="ru" sz="2500"/>
              <a:t>то такое GIL?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ru" sz="2500"/>
              <a:t>Зачем он нужен?</a:t>
            </a:r>
            <a:endParaRPr sz="2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GIL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2200"/>
              <a:t>GIL</a:t>
            </a:r>
            <a:r>
              <a:rPr lang="ru" sz="2200"/>
              <a:t> - global interpreter lock, глобальная объект предотвращающий одновременное </a:t>
            </a:r>
            <a:r>
              <a:rPr lang="ru" sz="2200"/>
              <a:t>исполнение</a:t>
            </a:r>
            <a:r>
              <a:rPr lang="ru" sz="2200"/>
              <a:t> кода в двух или нескольких потоках. То есть в каждый момент времени  </a:t>
            </a:r>
            <a:r>
              <a:rPr lang="ru" sz="2200"/>
              <a:t>выполняется </a:t>
            </a:r>
            <a:r>
              <a:rPr lang="ru" sz="2200"/>
              <a:t>только один поток.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GIL</a:t>
            </a:r>
            <a:endParaRPr/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730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GIL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он нужен!?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Проблема</a:t>
            </a:r>
            <a:r>
              <a:rPr lang="ru"/>
              <a:t> с системой управления памятью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Несколько потоков могут менять состояние объекта одновременно, что может привести к </a:t>
            </a:r>
            <a:r>
              <a:rPr lang="ru"/>
              <a:t>некорректному</a:t>
            </a:r>
            <a:r>
              <a:rPr lang="ru"/>
              <a:t> поведению интерпретатора.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CPU-bound операции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Вычислительные задачи требующие активного использования CPU - называются CPU-bound. Например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умножение матриц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обработка</a:t>
            </a:r>
            <a:r>
              <a:rPr lang="ru"/>
              <a:t> изображений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На такие операции, при условии, что они могут быть </a:t>
            </a:r>
            <a:r>
              <a:rPr lang="ru"/>
              <a:t>распараллелен</a:t>
            </a:r>
            <a:r>
              <a:rPr lang="ru"/>
              <a:t> очень сильно влияет GIL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CPU-bound операции</a:t>
            </a:r>
            <a:endParaRPr/>
          </a:p>
        </p:txBody>
      </p:sp>
      <p:pic>
        <p:nvPicPr>
          <p:cNvPr id="249" name="Google Shape;2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025" y="1017725"/>
            <a:ext cx="531914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IO-bound операции</a:t>
            </a:r>
            <a:endParaRPr/>
          </a:p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требующие ввода вывода данных из сторонних источников называются IO-bound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сетевое общение с источниками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общение с другими системами OS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</a:t>
            </a:r>
            <a:endParaRPr/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ml/ds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u="sng">
                <a:solidFill>
                  <a:schemeClr val="hlink"/>
                </a:solidFill>
                <a:hlinkClick r:id="rId3"/>
              </a:rPr>
              <a:t>scikit-learn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u="sng">
                <a:solidFill>
                  <a:schemeClr val="hlink"/>
                </a:solidFill>
                <a:hlinkClick r:id="rId4"/>
              </a:rPr>
              <a:t>keras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science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u="sng">
                <a:solidFill>
                  <a:schemeClr val="hlink"/>
                </a:solidFill>
                <a:hlinkClick r:id="rId5"/>
              </a:rPr>
              <a:t>scipy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u="sng">
                <a:solidFill>
                  <a:schemeClr val="hlink"/>
                </a:solidFill>
                <a:hlinkClick r:id="rId6"/>
              </a:rPr>
              <a:t>numpy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визуализация данных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u="sng">
                <a:solidFill>
                  <a:schemeClr val="hlink"/>
                </a:solidFill>
                <a:hlinkClick r:id="rId7"/>
              </a:rPr>
              <a:t>matplotlib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u="sng">
                <a:solidFill>
                  <a:schemeClr val="hlink"/>
                </a:solidFill>
                <a:hlinkClick r:id="rId8"/>
              </a:rPr>
              <a:t>pandas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...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311700" y="216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Lab 4</a:t>
            </a:r>
            <a:endParaRPr/>
          </a:p>
        </p:txBody>
      </p:sp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Написать калькулятор </a:t>
            </a: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выполняющий</a:t>
            </a:r>
            <a:r>
              <a:rPr lang="ru" sz="1200">
                <a:solidFill>
                  <a:srgbClr val="24292F"/>
                </a:solidFill>
                <a:highlight>
                  <a:srgbClr val="FFFFFF"/>
                </a:highlight>
              </a:rPr>
              <a:t> команды арифметических операций используя классы и стандартные библиотеки python. Калькулятор должен уметь исполнять команды, выводить ошибки о неверных значениях операндов, необъявленных переменных, неизвестных командах итп.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Lab 4 (на 3)</a:t>
            </a:r>
            <a:endParaRPr/>
          </a:p>
        </p:txBody>
      </p:sp>
      <p:sp>
        <p:nvSpPr>
          <p:cNvPr id="278" name="Google Shape;278;p49"/>
          <p:cNvSpPr txBox="1"/>
          <p:nvPr>
            <p:ph idx="1" type="body"/>
          </p:nvPr>
        </p:nvSpPr>
        <p:spPr>
          <a:xfrm>
            <a:off x="311700" y="90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</a:rPr>
              <a:t>Р</a:t>
            </a: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</a:rPr>
              <a:t>еализовать простой набор арифметических команд (сложение, вычитание, умножение, деление) с целыми числами и числами с плавающей точкой: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 operand1 operand2</a:t>
            </a: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</a:rPr>
              <a:t> --- </a:t>
            </a: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operand1 + operand2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SUB operand1 operand2</a:t>
            </a: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</a:rPr>
              <a:t> --- </a:t>
            </a: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operand1 - operand2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MUL operand1 operand2</a:t>
            </a: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</a:rPr>
              <a:t> --- </a:t>
            </a: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operand1 * operand2</a:t>
            </a:r>
            <a:endParaRPr sz="14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</a:pP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DIV operand1 operand2</a:t>
            </a: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</a:rPr>
              <a:t> --- </a:t>
            </a:r>
            <a:r>
              <a:rPr lang="ru" sz="14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operand1 / operand2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idx="1" type="body"/>
          </p:nvPr>
        </p:nvSpPr>
        <p:spPr>
          <a:xfrm>
            <a:off x="311700" y="90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3 + </a:t>
            </a: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Реализовать работу с переменными (перед работой с переменной в калькуляторе её обязательно нужно объявлять, если переменная не объявлена, то калькулятор должен сообщить об этом в строке вывода)!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 var_name var_value</a:t>
            </a: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 --- </a:t>
            </a: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var_name = var_value</a:t>
            </a: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 - объявление переменной и присваивание ей определенного значения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 var_name</a:t>
            </a: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 --- </a:t>
            </a: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print(var_name)</a:t>
            </a: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 - вывод значения переменной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в базовом наборе команд могут использоваться переменные, причем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если переменная в правом операнде, то используется ее значение: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SET x 5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ADD 2 x   // ADD 2 5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</a:pP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если переменная в левом операнде, то используется её значение и результат выражения присваивается этой переменной: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SET x 5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ADD x 2   // x += 2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MUL x 2   // x *= 2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PRINT x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Lab 4 (на 4)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Lab 4 (на 5)</a:t>
            </a:r>
            <a:endParaRPr/>
          </a:p>
        </p:txBody>
      </p:sp>
      <p:sp>
        <p:nvSpPr>
          <p:cNvPr id="290" name="Google Shape;290;p51"/>
          <p:cNvSpPr txBox="1"/>
          <p:nvPr>
            <p:ph idx="1" type="body"/>
          </p:nvPr>
        </p:nvSpPr>
        <p:spPr>
          <a:xfrm>
            <a:off x="311700" y="90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4 + Реализовать работу с функциями.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func_name : arg_1 ... arg_n : command_1 operand_1 operand_2 ; ... ; RETURN var_name_or_value ;</a:t>
            </a: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 --- объявление функции с набором аргументов, телом функции (набор команд) и возвращаемым значением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CALL func_name arg_val_1 ... arg_val_n</a:t>
            </a: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 --- вызов функции по имени с набором аргументов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CALL func_name arg__val1 ... arg_val_n INTO var_name</a:t>
            </a: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 --- вызов функции и присвоение результата переменной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66666"/>
                </a:solidFill>
                <a:highlight>
                  <a:srgbClr val="FFFFFF"/>
                </a:highlight>
              </a:rPr>
              <a:t>Пример функции возведения во вторую степень:</a:t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DEF pow2 : x : MUL x x ; RETURN x ;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CALL pow2 3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SET x 5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CALL pow2 x INTO x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&gt;&gt;&gt; PRINT x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66666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000">
              <a:solidFill>
                <a:srgbClr val="666666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16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стабильная  версия 3.9</a:t>
            </a:r>
            <a:r>
              <a:rPr lang="ru" sz="2000"/>
              <a:t>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совместимости кода с Python 2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14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Summary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813200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ru" sz="2400">
                <a:solidFill>
                  <a:srgbClr val="666666"/>
                </a:solidFill>
              </a:rPr>
              <a:t>Декораторы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ru" sz="2400">
                <a:solidFill>
                  <a:srgbClr val="666666"/>
                </a:solidFill>
              </a:rPr>
              <a:t>Typing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ru" sz="2400">
                <a:solidFill>
                  <a:srgbClr val="666666"/>
                </a:solidFill>
              </a:rPr>
              <a:t>Параллельное программирование в Python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ru" sz="2400">
                <a:solidFill>
                  <a:srgbClr val="666666"/>
                </a:solidFill>
              </a:rPr>
              <a:t>GIL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ru" sz="2400">
                <a:solidFill>
                  <a:srgbClr val="666666"/>
                </a:solidFill>
              </a:rPr>
              <a:t>Библиотеки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ru" sz="2400">
                <a:solidFill>
                  <a:srgbClr val="666666"/>
                </a:solidFill>
              </a:rPr>
              <a:t>анализ данных</a:t>
            </a:r>
            <a:endParaRPr sz="2400">
              <a:solidFill>
                <a:srgbClr val="666666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ru" sz="2400">
                <a:solidFill>
                  <a:srgbClr val="666666"/>
                </a:solidFill>
              </a:rPr>
              <a:t>визуализация данных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Декораторы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287450" y="1043400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666666"/>
                </a:solidFill>
              </a:rPr>
              <a:t>Специализированные</a:t>
            </a:r>
            <a:r>
              <a:rPr lang="ru" sz="2400">
                <a:solidFill>
                  <a:srgbClr val="666666"/>
                </a:solidFill>
              </a:rPr>
              <a:t> языковые конструкции,  </a:t>
            </a:r>
            <a:r>
              <a:rPr lang="ru" sz="2400">
                <a:solidFill>
                  <a:srgbClr val="666666"/>
                </a:solidFill>
              </a:rPr>
              <a:t>позволяющие</a:t>
            </a:r>
            <a:r>
              <a:rPr lang="ru" sz="2400">
                <a:solidFill>
                  <a:srgbClr val="666666"/>
                </a:solidFill>
              </a:rPr>
              <a:t> оборачивать функции. По сути декоратор это функция, которая возвращает функцию как результат своей работы.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Декораторы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287450" y="1043400"/>
            <a:ext cx="8520600" cy="3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Декораторы выделяются символом @</a:t>
            </a:r>
            <a:endParaRPr>
              <a:solidFill>
                <a:srgbClr val="666666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288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</a:rPr>
              <a:t>def</a:t>
            </a:r>
            <a:r>
              <a:rPr lang="ru">
                <a:solidFill>
                  <a:srgbClr val="666666"/>
                </a:solidFill>
              </a:rPr>
              <a:t> dec_name(func):</a:t>
            </a:r>
            <a:endParaRPr>
              <a:solidFill>
                <a:srgbClr val="666666"/>
              </a:solidFill>
            </a:endParaRPr>
          </a:p>
          <a:p>
            <a:pPr indent="0" lvl="0" marL="288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	</a:t>
            </a:r>
            <a:r>
              <a:rPr b="1" lang="ru">
                <a:solidFill>
                  <a:srgbClr val="666666"/>
                </a:solidFill>
              </a:rPr>
              <a:t>def</a:t>
            </a:r>
            <a:r>
              <a:rPr lang="ru">
                <a:solidFill>
                  <a:srgbClr val="666666"/>
                </a:solidFill>
              </a:rPr>
              <a:t> foo(...):</a:t>
            </a:r>
            <a:endParaRPr>
              <a:solidFill>
                <a:srgbClr val="666666"/>
              </a:solidFill>
            </a:endParaRPr>
          </a:p>
          <a:p>
            <a:pPr indent="0" lvl="0" marL="288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		…</a:t>
            </a:r>
            <a:endParaRPr>
              <a:solidFill>
                <a:srgbClr val="666666"/>
              </a:solidFill>
            </a:endParaRPr>
          </a:p>
          <a:p>
            <a:pPr indent="0" lvl="0" marL="288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		func(...)</a:t>
            </a:r>
            <a:endParaRPr>
              <a:solidFill>
                <a:srgbClr val="666666"/>
              </a:solidFill>
            </a:endParaRPr>
          </a:p>
          <a:p>
            <a:pPr indent="0" lvl="0" marL="288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		...</a:t>
            </a:r>
            <a:endParaRPr>
              <a:solidFill>
                <a:srgbClr val="666666"/>
              </a:solidFill>
            </a:endParaRPr>
          </a:p>
          <a:p>
            <a:pPr indent="0" lvl="0" marL="288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	</a:t>
            </a:r>
            <a:r>
              <a:rPr b="1" lang="ru">
                <a:solidFill>
                  <a:srgbClr val="666666"/>
                </a:solidFill>
              </a:rPr>
              <a:t>return</a:t>
            </a:r>
            <a:r>
              <a:rPr lang="ru">
                <a:solidFill>
                  <a:srgbClr val="666666"/>
                </a:solidFill>
              </a:rPr>
              <a:t>  foo</a:t>
            </a:r>
            <a:endParaRPr>
              <a:solidFill>
                <a:srgbClr val="666666"/>
              </a:solidFill>
            </a:endParaRPr>
          </a:p>
          <a:p>
            <a:pPr indent="0" lvl="0" marL="288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288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@dec_name</a:t>
            </a:r>
            <a:endParaRPr>
              <a:solidFill>
                <a:srgbClr val="666666"/>
              </a:solidFill>
            </a:endParaRPr>
          </a:p>
          <a:p>
            <a:pPr indent="0" lvl="0" marL="288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666666"/>
                </a:solidFill>
              </a:rPr>
              <a:t>def</a:t>
            </a:r>
            <a:r>
              <a:rPr lang="ru">
                <a:solidFill>
                  <a:srgbClr val="666666"/>
                </a:solidFill>
              </a:rPr>
              <a:t> func_name(...):</a:t>
            </a:r>
            <a:endParaRPr>
              <a:solidFill>
                <a:srgbClr val="666666"/>
              </a:solidFill>
            </a:endParaRPr>
          </a:p>
          <a:p>
            <a:pPr indent="0" lvl="0" marL="2880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66666"/>
                </a:solidFill>
              </a:rPr>
              <a:t>	…</a:t>
            </a:r>
            <a:endParaRPr>
              <a:solidFill>
                <a:srgbClr val="666666"/>
              </a:solidFill>
            </a:endParaRPr>
          </a:p>
          <a:p>
            <a:pPr indent="-18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Декораторы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Конструкция </a:t>
            </a:r>
            <a:endParaRPr/>
          </a:p>
          <a:p>
            <a:pPr indent="3374999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@deccorator_name</a:t>
            </a:r>
            <a:endParaRPr/>
          </a:p>
          <a:p>
            <a:pPr indent="3374999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def func():</a:t>
            </a:r>
            <a:endParaRPr/>
          </a:p>
          <a:p>
            <a:pPr indent="3374999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	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Эквивалентна вызову функции deccorator_name с аргументом func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3374999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deccorator_name(foo)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