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669F23-4887-4047-A5FE-5418F55E8A21}">
  <a:tblStyle styleId="{3C669F23-4887-4047-A5FE-5418F55E8A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06e57b6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06e57b6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06e57b64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06e57b64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06e57b64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06e57b64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06e57b64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06e57b64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06e57b6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06e57b6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806d64ee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806d64ee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139e8d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139e8d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a6e461b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a6e461b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a6e461b5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a6e461b5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a6e461b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a6e461b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500831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500831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a6e461b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a6e461b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98dfe6ad4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98dfe6ad4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8dfe6ad4a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98dfe6ad4a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780538d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780538d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780538d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c780538d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06e57b6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06e57b6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80538d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80538d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806d64e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c806d64e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c806d64ee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c806d64ee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780538d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780538d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4500831f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4500831f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06e57b6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06e57b6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780538d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780538d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780538d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780538d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c780538d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c780538d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c780538d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c780538d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98dfe6ad4a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98dfe6ad4a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8dfe6ad4a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98dfe6ad4a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98dfe6ad4a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98dfe6ad4a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ca6b748ec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ca6b748ec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ede18b297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ede18b297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806d64ee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806d64ee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a6b748e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a6b748e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8dfe6ad4a_3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8dfe6ad4a_3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c806d64e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c806d64e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806d64ee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c806d64e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c806d64ee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c806d64ee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c806d64e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c806d64e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806d64e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806d64e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c806d64ee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c806d64ee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ca21eaa1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ca21eaa1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806d64ee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806d64ee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4500831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4500831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9139e8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9139e8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c806d64ee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c806d64ee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ca6e461b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ca6e461b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8dfe6ad4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8dfe6ad4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f0edc63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f0edc63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f0edc63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f0edc6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d35eb86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d35eb86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c806d64ee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c806d64ee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ca6b748ec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ca6b748e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98dfe6ad4a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98dfe6ad4a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4500831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4500831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ca6e461b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ca6e461b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8dfe6ad4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98dfe6ad4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98dfe6ad4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98dfe6ad4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8dfe6ad4a_3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8dfe6ad4a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98dfe6ad4a_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98dfe6ad4a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8dfe6ad4a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8dfe6ad4a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94500831f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94500831f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ef583419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ef583419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f583419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f583419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f583419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ef583419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70ea8cc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70ea8cc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ef583419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ef583419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de18b297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de18b297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70ea8cc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970ea8cc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06e57b6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06e57b6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s.khairulin@g.nsu.ru" TargetMode="External"/><Relationship Id="rId4" Type="http://schemas.openxmlformats.org/officeDocument/2006/relationships/hyperlink" Target="mailto:s.khayrulin@gmail.com" TargetMode="External"/><Relationship Id="rId5" Type="http://schemas.openxmlformats.org/officeDocument/2006/relationships/hyperlink" Target="https://github.com/skhayrulin/python_course/blob/master/PYTHON_TASKS.md#%D0%9D%D0%B0%D1%87%D0%B0%D0%BB%D0%BE-%D1%80%D0%B0%D0%B1%D0%BE%D1%82%D1%8B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python.org/3/library/stdtypes.html#numeric-types-int-float-complex" TargetMode="External"/><Relationship Id="rId4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hyperlink" Target="https://docs.python.org/3/library/stdtypes.html#bitwise-operations-on-integer-type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5.png"/><Relationship Id="rId4" Type="http://schemas.openxmlformats.org/officeDocument/2006/relationships/hyperlink" Target="https://www.tutorialspoint.com/python/operators_precedence_example.ht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python.org/dev/peps/pep-0008/#type-variable-nam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iveintopython.net/" TargetMode="External"/><Relationship Id="rId4" Type="http://schemas.openxmlformats.org/officeDocument/2006/relationships/hyperlink" Target="http://www.diveintopython.net/" TargetMode="External"/><Relationship Id="rId5" Type="http://schemas.openxmlformats.org/officeDocument/2006/relationships/hyperlink" Target="https://www.python.org/dev/peps/pep-0008/" TargetMode="External"/><Relationship Id="rId6" Type="http://schemas.openxmlformats.org/officeDocument/2006/relationships/hyperlink" Target="https://www.python.org/dev/peps/pep-0008/" TargetMode="External"/><Relationship Id="rId7" Type="http://schemas.openxmlformats.org/officeDocument/2006/relationships/hyperlink" Target="https://www.python.org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docs.python.org/3/library/2to3.html?highlight=input#2to3fixer-input" TargetMode="External"/><Relationship Id="rId4" Type="http://schemas.openxmlformats.org/officeDocument/2006/relationships/hyperlink" Target="https://docs.python.org/3/library/functions.html#print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2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Язык программирования Python.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VM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Зачем вообще переводить код в byte-code?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07" y="2359400"/>
            <a:ext cx="3310518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7600" y="2359400"/>
            <a:ext cx="4572000" cy="952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2"/>
          <p:cNvCxnSpPr>
            <a:stCxn id="108" idx="3"/>
            <a:endCxn id="109" idx="1"/>
          </p:cNvCxnSpPr>
          <p:nvPr/>
        </p:nvCxnSpPr>
        <p:spPr>
          <a:xfrm>
            <a:off x="3491425" y="2835650"/>
            <a:ext cx="84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22"/>
          <p:cNvSpPr txBox="1"/>
          <p:nvPr/>
        </p:nvSpPr>
        <p:spPr>
          <a:xfrm>
            <a:off x="277700" y="3733350"/>
            <a:ext cx="840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Интерпретатор</a:t>
            </a:r>
            <a:r>
              <a:rPr lang="ru"/>
              <a:t> “умный” и способен производить оптимизирующие операции над исходным кодом, что приводит к увеличению производительности.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VM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Какая машина под капотом стандартного Python?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VM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 какие бывают?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Стековые. Инструкция и операнды находятся в специализированной структуре данных стеке.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Регистровые. Такой тип VM основан на регистровой модели процессора, операнды помещаются в специализированные регистры (зафиксированные участки памяти), машина строчка за строчкой считывает инструкции в которых явно задаются регистры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Python VM</a:t>
            </a:r>
            <a:endParaRPr/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850" y="1267250"/>
            <a:ext cx="55245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VM</a:t>
            </a:r>
            <a:endParaRPr/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038" y="1156250"/>
            <a:ext cx="673417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немного об интерпретации кода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Что-то вроде summary...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Полученный код не зависит от окружения в котором он выполняется, так как для его исполнения нужно только </a:t>
            </a:r>
            <a:r>
              <a:rPr lang="ru"/>
              <a:t>наличие</a:t>
            </a:r>
            <a:r>
              <a:rPr lang="ru"/>
              <a:t> </a:t>
            </a:r>
            <a:r>
              <a:rPr lang="ru"/>
              <a:t>интерпретатора, который сам переведет инструкции в виртуальной машины в бинарные инструкции понятные центральному процессору (ЦПУ). Очевидно, что это влечет к накладным расходам, но в тоже время дает возможность к оптимизации кода...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Комментарии</a:t>
            </a:r>
            <a:r>
              <a:rPr lang="ru"/>
              <a:t> в коде (как оформлять?)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Что такое комментарии?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Поддерживает ли этот функционал Python?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Как обработает комментарии интерпретатор?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Как их оформлять?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Я хочу много комментариев в своем супер приложение, как мне это сделать?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</a:t>
            </a:r>
            <a:r>
              <a:rPr lang="ru"/>
              <a:t>комментариев (однострочный)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" y="3505863"/>
            <a:ext cx="8006150" cy="133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/>
        </p:nvSpPr>
        <p:spPr>
          <a:xfrm>
            <a:off x="447450" y="1289550"/>
            <a:ext cx="8249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Однострочные комментарии начинаются с символа ‘#’. Если интерпретатор встречает подобный символ, то игнорирует все что написано после него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комментариев (многострочный)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20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Многострочные комментарии можно оформлять по разному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 группу однострочных комментариев, написанных один под другим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Через три </a:t>
            </a:r>
            <a:r>
              <a:rPr lang="ru"/>
              <a:t>подряд идущих</a:t>
            </a:r>
            <a:r>
              <a:rPr lang="ru"/>
              <a:t> открывающих/закрывающих символа кавычки “ или ’</a:t>
            </a:r>
            <a:endParaRPr/>
          </a:p>
        </p:txBody>
      </p:sp>
      <p:pic>
        <p:nvPicPr>
          <p:cNvPr id="161" name="Google Shape;1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50" y="3858000"/>
            <a:ext cx="3094675" cy="10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3769" y="3858000"/>
            <a:ext cx="3425106" cy="10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Комментарии и документация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Документация - подробная или не очень описание функционала вашего кода...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Комментарии</a:t>
            </a:r>
            <a:r>
              <a:rPr lang="ru"/>
              <a:t> тесно </a:t>
            </a:r>
            <a:r>
              <a:rPr lang="ru"/>
              <a:t>связаны</a:t>
            </a:r>
            <a:r>
              <a:rPr lang="ru"/>
              <a:t> с </a:t>
            </a:r>
            <a:r>
              <a:rPr lang="ru"/>
              <a:t>документацией. </a:t>
            </a:r>
            <a:r>
              <a:rPr lang="ru"/>
              <a:t> Документация для модуля помещается в начало файла и обычно оформляется как многострочный комментарий начинающийся “””. Для функции документация также помещается перед определение тела функци</a:t>
            </a:r>
            <a:endParaRPr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450" y="3313150"/>
            <a:ext cx="5044338" cy="1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Хайрулин Сергей Сергеевич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email: </a:t>
            </a:r>
            <a:r>
              <a:rPr lang="ru" u="sng">
                <a:solidFill>
                  <a:schemeClr val="hlink"/>
                </a:solidFill>
                <a:hlinkClick r:id="rId3"/>
              </a:rPr>
              <a:t>s.khairulin@g.nsu.ru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s.khayrulin@gmail.com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Ссылка на </a:t>
            </a:r>
            <a:r>
              <a:rPr lang="ru" u="sng">
                <a:solidFill>
                  <a:schemeClr val="hlink"/>
                </a:solidFill>
                <a:hlinkClick r:id="rId5"/>
              </a:rPr>
              <a:t>материалы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Функция help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После оформления </a:t>
            </a:r>
            <a:r>
              <a:rPr lang="ru"/>
              <a:t>комментария</a:t>
            </a:r>
            <a:r>
              <a:rPr lang="ru"/>
              <a:t> документации у пользователя появляется возможность </a:t>
            </a:r>
            <a:r>
              <a:rPr lang="ru"/>
              <a:t>посмотреть</a:t>
            </a:r>
            <a:r>
              <a:rPr lang="ru"/>
              <a:t> документацию с помощью встроенной функции help</a:t>
            </a:r>
            <a:endParaRPr/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100" y="3032400"/>
            <a:ext cx="11525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225" y="2355800"/>
            <a:ext cx="3990975" cy="182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32"/>
          <p:cNvCxnSpPr>
            <a:stCxn id="176" idx="3"/>
            <a:endCxn id="177" idx="1"/>
          </p:cNvCxnSpPr>
          <p:nvPr/>
        </p:nvCxnSpPr>
        <p:spPr>
          <a:xfrm>
            <a:off x="2310625" y="3218138"/>
            <a:ext cx="2136600" cy="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типы данных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Числовые типы данных</a:t>
            </a:r>
            <a:r>
              <a:rPr lang="ru"/>
              <a:t> - int, float complex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int</a:t>
            </a:r>
            <a:r>
              <a:rPr lang="ru"/>
              <a:t> (integer) - целое число, например  10, 1, 0, ….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float</a:t>
            </a:r>
            <a:r>
              <a:rPr lang="ru"/>
              <a:t> - числа с плавающей точкой например 1.2, 3.14, ….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complex</a:t>
            </a:r>
            <a:r>
              <a:rPr lang="ru"/>
              <a:t> - комплексные числа определяются двумя числами </a:t>
            </a:r>
            <a:r>
              <a:rPr lang="ru"/>
              <a:t>вещественной</a:t>
            </a:r>
            <a:r>
              <a:rPr lang="ru"/>
              <a:t> частью и мнимой: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/>
              <a:t>num = a + i*b -&gt; где i = √-1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Логические типы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True/False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/>
              <a:t>Итераторы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Специальные объекты позволяющие пройтись по последовательности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-3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Базовые типы данных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238225" y="76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Последовательности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list -&gt; [1, 3, 4, 5]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tuple -&gt; (1, 2, 3, 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range -&gt; range(start, end, step) e.g. range(0,10,1)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Текстовые последовательности 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 -&gt; “Hello Python!”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Пустое значение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/>
              <a:t>Словари/множества</a:t>
            </a:r>
            <a:endParaRPr b="1"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set -&gt; set(1,2,3,4)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frozenset -&gt;frozenset</a:t>
            </a:r>
            <a:r>
              <a:rPr lang="ru"/>
              <a:t>(1,2,3,4)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</a:pPr>
            <a:r>
              <a:rPr lang="ru"/>
              <a:t>dict -&gt; {“John Doe”: “+7903222334”, “Albert Einstein”: “+142345553”, ...}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Целые числа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- целые числа как отрицательные так и положительные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Примеры: 1, 2, 0, -1 -2321…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Максимально допустимые значение для целых чисел. В Python 2.7 (</a:t>
            </a:r>
            <a:r>
              <a:rPr lang="ru">
                <a:solidFill>
                  <a:srgbClr val="333333"/>
                </a:solidFill>
                <a:highlight>
                  <a:srgbClr val="FAFAFA"/>
                </a:highlight>
                <a:latin typeface="Consolas"/>
                <a:ea typeface="Consolas"/>
                <a:cs typeface="Consolas"/>
                <a:sym typeface="Consolas"/>
              </a:rPr>
              <a:t>sys.maxint</a:t>
            </a:r>
            <a:r>
              <a:rPr lang="ru"/>
              <a:t>)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 </a:t>
            </a:r>
            <a:r>
              <a:rPr lang="ru">
                <a:highlight>
                  <a:srgbClr val="FAFAFA"/>
                </a:highlight>
              </a:rPr>
              <a:t>2</a:t>
            </a:r>
            <a:r>
              <a:rPr baseline="30000" lang="ru">
                <a:highlight>
                  <a:srgbClr val="FAFAFA"/>
                </a:highlight>
              </a:rPr>
              <a:t>31</a:t>
            </a:r>
            <a:r>
              <a:rPr lang="ru">
                <a:highlight>
                  <a:srgbClr val="FAFAFA"/>
                </a:highlight>
              </a:rPr>
              <a:t>-1 для 32 разрядной архитектуры </a:t>
            </a:r>
            <a:endParaRPr>
              <a:highlight>
                <a:srgbClr val="FAFAFA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highlight>
                  <a:srgbClr val="FAFAFA"/>
                </a:highlight>
              </a:rPr>
              <a:t>2</a:t>
            </a:r>
            <a:r>
              <a:rPr baseline="30000" lang="ru">
                <a:highlight>
                  <a:srgbClr val="FAFAFA"/>
                </a:highlight>
              </a:rPr>
              <a:t>63</a:t>
            </a:r>
            <a:r>
              <a:rPr lang="ru">
                <a:highlight>
                  <a:srgbClr val="FAFAFA"/>
                </a:highlight>
              </a:rPr>
              <a:t> - 1 для 64 разрядной </a:t>
            </a:r>
            <a:r>
              <a:rPr lang="ru">
                <a:highlight>
                  <a:srgbClr val="FAFAFA"/>
                </a:highlight>
              </a:rPr>
              <a:t>архитектуры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 Python 3.x - таких ограничений нет. Число может быть сколько угодно большим вы ограничены лишь размером оперативной памяти.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</a:t>
            </a:r>
            <a:r>
              <a:rPr lang="ru"/>
              <a:t>исла с плавающей точкой</a:t>
            </a:r>
            <a:endParaRPr/>
          </a:p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11700" y="1017725"/>
            <a:ext cx="8520600" cy="16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 -&gt; float32 для 32х разрядной системы, float64 - для 64х разрядной (а какая у вас система?)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Для представления </a:t>
            </a:r>
            <a:r>
              <a:rPr lang="ru"/>
              <a:t>мантиссы</a:t>
            </a:r>
            <a:r>
              <a:rPr lang="ru"/>
              <a:t> числа у вас есть 52 битов (это порядка 16 чисел после точки) и 11 битов для представления целой компоненты. Один бит используется для хранение знака числа 0 -&gt; +, 1-&gt;- (все вышесказанное действительно только для 64 разрядной </a:t>
            </a:r>
            <a:r>
              <a:rPr lang="ru"/>
              <a:t>архитектуры</a:t>
            </a:r>
            <a:r>
              <a:rPr lang="ru"/>
              <a:t>).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650" y="3299375"/>
            <a:ext cx="6484701" cy="14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</a:t>
            </a:r>
            <a:endParaRPr/>
          </a:p>
        </p:txBody>
      </p:sp>
      <p:pic>
        <p:nvPicPr>
          <p:cNvPr id="209" name="Google Shape;2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050" y="1706100"/>
            <a:ext cx="21907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Комплексные числа</a:t>
            </a:r>
            <a:endParaRPr/>
          </a:p>
        </p:txBody>
      </p:sp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311700" y="1152475"/>
            <a:ext cx="8520600" cy="12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Для определения комплексного числа нужно воспользоваться </a:t>
            </a:r>
            <a:r>
              <a:rPr lang="ru"/>
              <a:t>встроенным</a:t>
            </a:r>
            <a:r>
              <a:rPr lang="ru"/>
              <a:t> типом complex при этом в скобках через запятую передаются значения реальной и мнимой части числа</a:t>
            </a:r>
            <a:endParaRPr/>
          </a:p>
        </p:txBody>
      </p:sp>
      <p:pic>
        <p:nvPicPr>
          <p:cNvPr id="216" name="Google Shape;2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825" y="2660925"/>
            <a:ext cx="22574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Логические типы(bool)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логические типы могут иметь ТОЛЬКО два значение, в прочем, в других ЯП это также. Булевы переменные </a:t>
            </a:r>
            <a:r>
              <a:rPr lang="ru"/>
              <a:t>определяют</a:t>
            </a:r>
            <a:r>
              <a:rPr lang="ru"/>
              <a:t> свое значение как одно из двух возможных: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True</a:t>
            </a:r>
            <a:r>
              <a:rPr lang="ru"/>
              <a:t> - истина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/>
              <a:t>False</a:t>
            </a:r>
            <a:r>
              <a:rPr lang="ru"/>
              <a:t> - ложь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ru"/>
              <a:t>True</a:t>
            </a:r>
            <a:r>
              <a:rPr lang="ru"/>
              <a:t>, </a:t>
            </a:r>
            <a:r>
              <a:rPr b="1" lang="ru"/>
              <a:t>False</a:t>
            </a:r>
            <a:r>
              <a:rPr lang="ru"/>
              <a:t> - являются встроенными(built-in) константами для Python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None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Python None -  это константа, которая служит для идентификации того, что переменная которая ссылается на None в данный момент не указывает ни на какой объект в оперативной памяти.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Аналоги для других ЯП: </a:t>
            </a:r>
            <a:r>
              <a:rPr lang="ru"/>
              <a:t>NULL, null, nil, …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Часто используется, для инициации переменных значение которых еще не вычислено и будет вычислено позже. </a:t>
            </a:r>
            <a:r>
              <a:rPr b="1" lang="ru"/>
              <a:t>Обращение к таким переменным как к объекту содержащему полезную информацию, без проверки его на пустоту приведет к ошибки времени выполнения!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Последовательности (Список)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152475"/>
            <a:ext cx="85206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Последовательность </a:t>
            </a:r>
            <a:r>
              <a:rPr lang="ru"/>
              <a:t>элементов, сохраняющую порядок. То есть элементы попадающие в список буду находиться в нем в том порядке, в котором были добавлены. Списки поддерживают операцию индексации [index]</a:t>
            </a:r>
            <a:endParaRPr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600" y="2522325"/>
            <a:ext cx="23241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5600" y="3108113"/>
            <a:ext cx="220027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Лекции/практические занятия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Тест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Дифференцированный зачет в конце семестра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Защита задания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Кортеж (Tuple)</a:t>
            </a:r>
            <a:endParaRPr/>
          </a:p>
        </p:txBody>
      </p:sp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311700" y="1152475"/>
            <a:ext cx="8520600" cy="1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Также последовательность элементов, сохраняющая порядок следования. </a:t>
            </a:r>
            <a:r>
              <a:rPr b="1" lang="ru"/>
              <a:t>НО </a:t>
            </a:r>
            <a:r>
              <a:rPr lang="ru"/>
              <a:t>эта последовательность. То есть после определения кортежа вы не сможете поменять его состав или увеличить/уменьшить… Хотя операцию индексации этот тип данных также поддерживает.</a:t>
            </a:r>
            <a:endParaRPr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150" y="2588000"/>
            <a:ext cx="27908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250" y="2526075"/>
            <a:ext cx="2571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77100" y="3007963"/>
            <a:ext cx="13430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538" y="3492863"/>
            <a:ext cx="7858125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Строки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Строка - буквенно знаковая последовательность символов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Кодировка (UTF-8) - наиболее </a:t>
            </a:r>
            <a:r>
              <a:rPr lang="ru"/>
              <a:t>распространенная</a:t>
            </a:r>
            <a:r>
              <a:rPr lang="ru"/>
              <a:t> кодировка, использует для кодирования символов от 1 до 4 байтов (1 байт - 8 бит)</a:t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6688" y="3948113"/>
            <a:ext cx="223837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38" y="2852738"/>
            <a:ext cx="4067175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Итераторы</a:t>
            </a:r>
            <a:endParaRPr/>
          </a:p>
        </p:txBody>
      </p:sp>
      <p:sp>
        <p:nvSpPr>
          <p:cNvPr id="260" name="Google Shape;260;p44"/>
          <p:cNvSpPr txBox="1"/>
          <p:nvPr>
            <p:ph idx="1" type="body"/>
          </p:nvPr>
        </p:nvSpPr>
        <p:spPr>
          <a:xfrm>
            <a:off x="311700" y="1152475"/>
            <a:ext cx="85206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Специализированные объекты позволяющие итерироваться(“</a:t>
            </a:r>
            <a:r>
              <a:rPr lang="ru"/>
              <a:t>пробежаться</a:t>
            </a:r>
            <a:r>
              <a:rPr lang="ru"/>
              <a:t>”) по коллекции элементов, при этом каждый следующий элемент может генерироваться на каждой итерации.</a:t>
            </a:r>
            <a:endParaRPr/>
          </a:p>
        </p:txBody>
      </p:sp>
      <p:pic>
        <p:nvPicPr>
          <p:cNvPr id="261" name="Google Shape;2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750" y="2355525"/>
            <a:ext cx="3233907" cy="26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Словари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Структура хранящая элементы как ключ → значение. НЕ СОХРАНЯЕТ ПОРЯДОК ЭЛЕМЕНТОВ. Обеспечивает быстрой доступ к элементам, быструю вставку/удаление</a:t>
            </a:r>
            <a:endParaRPr/>
          </a:p>
        </p:txBody>
      </p:sp>
      <p:pic>
        <p:nvPicPr>
          <p:cNvPr id="268" name="Google Shape;2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825" y="2539750"/>
            <a:ext cx="60198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Множества</a:t>
            </a:r>
            <a:endParaRPr/>
          </a:p>
        </p:txBody>
      </p:sp>
      <p:sp>
        <p:nvSpPr>
          <p:cNvPr id="274" name="Google Shape;2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Dict-like объект, отличия от словаря заключается в том, что </a:t>
            </a:r>
            <a:r>
              <a:rPr lang="ru"/>
              <a:t>множества</a:t>
            </a:r>
            <a:r>
              <a:rPr lang="ru"/>
              <a:t> хранят только ключи без значений, кроме того сущность </a:t>
            </a:r>
            <a:r>
              <a:rPr lang="ru"/>
              <a:t>множество</a:t>
            </a:r>
            <a:r>
              <a:rPr lang="ru"/>
              <a:t> предоставляет набор основных теоретико-</a:t>
            </a:r>
            <a:r>
              <a:rPr lang="ru"/>
              <a:t>множественных</a:t>
            </a:r>
            <a:r>
              <a:rPr lang="ru"/>
              <a:t> операций - объединения, пересечения, дополнение и так далее...</a:t>
            </a:r>
            <a:endParaRPr/>
          </a:p>
        </p:txBody>
      </p:sp>
      <p:pic>
        <p:nvPicPr>
          <p:cNvPr id="275" name="Google Shape;2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988" y="2736350"/>
            <a:ext cx="2657475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Базовые типы данных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00" y="1257300"/>
            <a:ext cx="657225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8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Арифметические операции над числами</a:t>
            </a:r>
            <a:endParaRPr/>
          </a:p>
        </p:txBody>
      </p:sp>
      <p:sp>
        <p:nvSpPr>
          <p:cNvPr id="287" name="Google Shape;287;p48"/>
          <p:cNvSpPr txBox="1"/>
          <p:nvPr/>
        </p:nvSpPr>
        <p:spPr>
          <a:xfrm>
            <a:off x="4065900" y="4823850"/>
            <a:ext cx="50781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https://docs.python.org/3/library/stdtypes.html#numeric-types-int-float-complex</a:t>
            </a:r>
            <a:endParaRPr sz="1100"/>
          </a:p>
        </p:txBody>
      </p:sp>
      <p:pic>
        <p:nvPicPr>
          <p:cNvPr id="288" name="Google Shape;28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3600" y="876275"/>
            <a:ext cx="5192369" cy="386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Побитовые операции с целыми типами</a:t>
            </a:r>
            <a:endParaRPr/>
          </a:p>
        </p:txBody>
      </p:sp>
      <p:pic>
        <p:nvPicPr>
          <p:cNvPr id="294" name="Google Shape;29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450" y="2016425"/>
            <a:ext cx="4162425" cy="235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9"/>
          <p:cNvSpPr txBox="1"/>
          <p:nvPr/>
        </p:nvSpPr>
        <p:spPr>
          <a:xfrm>
            <a:off x="2150400" y="4547775"/>
            <a:ext cx="6785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https://docs.python.org/3/library/stdtypes.html#bitwise-operations-on-integer-types</a:t>
            </a:r>
            <a:endParaRPr/>
          </a:p>
        </p:txBody>
      </p:sp>
      <p:sp>
        <p:nvSpPr>
          <p:cNvPr id="296" name="Google Shape;296;p49"/>
          <p:cNvSpPr txBox="1"/>
          <p:nvPr/>
        </p:nvSpPr>
        <p:spPr>
          <a:xfrm>
            <a:off x="499725" y="1166375"/>
            <a:ext cx="670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Битовые операции могут быть выполнены только над целыми числами!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title"/>
          </p:nvPr>
        </p:nvSpPr>
        <p:spPr>
          <a:xfrm>
            <a:off x="311700" y="167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Приоритеты</a:t>
            </a:r>
            <a:r>
              <a:rPr lang="ru"/>
              <a:t> операций</a:t>
            </a:r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7250" y="661263"/>
            <a:ext cx="468167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0"/>
          <p:cNvSpPr txBox="1"/>
          <p:nvPr/>
        </p:nvSpPr>
        <p:spPr>
          <a:xfrm>
            <a:off x="2303400" y="4649150"/>
            <a:ext cx="684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https://www.tutorialspoint.com/python/operators_precedence_example.htm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Приоритеты операций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25" y="1236800"/>
            <a:ext cx="39339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400"/>
              <a:t>Все приведенные ниже примеры были выполнены в среде IPython (ну почти все)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Приведение типов</a:t>
            </a:r>
            <a:endParaRPr/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Явное - из название должно быть понятно, что подобное приведение делается явно вами как программистами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Неявное - скорее всего за вас это делает </a:t>
            </a:r>
            <a:r>
              <a:rPr lang="ru"/>
              <a:t>интерпретатор. Вы можете не подозревать о нем, что может приводить к обидным ошибкам, которые еще и искать трудно :(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Явные операции приведения типа (Python)</a:t>
            </a:r>
            <a:endParaRPr/>
          </a:p>
        </p:txBody>
      </p:sp>
      <p:sp>
        <p:nvSpPr>
          <p:cNvPr id="321" name="Google Shape;32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int - приведение к целому числу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float - приведение к числу с плавающей точкой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str - </a:t>
            </a:r>
            <a:r>
              <a:rPr lang="ru"/>
              <a:t>приведение</a:t>
            </a:r>
            <a:r>
              <a:rPr lang="ru"/>
              <a:t> к строке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bool - приведение к логическому типу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int()</a:t>
            </a:r>
            <a:endParaRPr/>
          </a:p>
        </p:txBody>
      </p:sp>
      <p:sp>
        <p:nvSpPr>
          <p:cNvPr id="327" name="Google Shape;327;p54"/>
          <p:cNvSpPr txBox="1"/>
          <p:nvPr>
            <p:ph idx="1" type="body"/>
          </p:nvPr>
        </p:nvSpPr>
        <p:spPr>
          <a:xfrm>
            <a:off x="186825" y="1665875"/>
            <a:ext cx="8520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Обратите внимание</a:t>
            </a:r>
            <a:r>
              <a:rPr lang="ru"/>
              <a:t>, что при приведении типа к целому числу у числа с плавающей точкой обрезается дробная часть числа(все что находится за точкой). Это может пригодиться при округлении </a:t>
            </a:r>
            <a:r>
              <a:rPr b="1" lang="ru"/>
              <a:t>НО </a:t>
            </a:r>
            <a:r>
              <a:rPr lang="ru"/>
              <a:t>эта операция не работает по правилам математического </a:t>
            </a:r>
            <a:r>
              <a:rPr lang="ru"/>
              <a:t>округления</a:t>
            </a:r>
            <a:r>
              <a:rPr lang="ru"/>
              <a:t> числа для этого лучше использовать функцию </a:t>
            </a:r>
            <a:r>
              <a:rPr b="1" lang="ru"/>
              <a:t>round(...)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250" y="1017725"/>
            <a:ext cx="18097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675" y="3229900"/>
            <a:ext cx="190500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4"/>
          <p:cNvSpPr txBox="1"/>
          <p:nvPr/>
        </p:nvSpPr>
        <p:spPr>
          <a:xfrm>
            <a:off x="1278025" y="3691725"/>
            <a:ext cx="374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/>
              <a:t>int(num) ≠ round(num) </a:t>
            </a:r>
            <a:endParaRPr b="1" sz="23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int() -&gt; число из строки</a:t>
            </a:r>
            <a:endParaRPr/>
          </a:p>
        </p:txBody>
      </p:sp>
      <p:pic>
        <p:nvPicPr>
          <p:cNvPr id="336" name="Google Shape;33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500" y="1080150"/>
            <a:ext cx="19050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248325" y="1689750"/>
            <a:ext cx="8520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Также операцию int(...) удобно использовать для приведение строки содержащей число к числу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311700" y="4343850"/>
            <a:ext cx="85206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/>
              <a:t>НО </a:t>
            </a:r>
            <a:r>
              <a:rPr lang="ru"/>
              <a:t>так уже не сработает Python не настолько умный :(</a:t>
            </a:r>
            <a:endParaRPr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799" y="2616538"/>
            <a:ext cx="6741149" cy="14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float</a:t>
            </a:r>
            <a:r>
              <a:rPr lang="ru"/>
              <a:t>()</a:t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50" y="2904575"/>
            <a:ext cx="2190750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56"/>
          <p:cNvSpPr txBox="1"/>
          <p:nvPr/>
        </p:nvSpPr>
        <p:spPr>
          <a:xfrm>
            <a:off x="471975" y="1235750"/>
            <a:ext cx="7992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2"/>
                </a:solidFill>
              </a:rPr>
              <a:t>Работает примерно также как и int() только результатом будет число с </a:t>
            </a:r>
            <a:r>
              <a:rPr lang="ru" sz="1900">
                <a:solidFill>
                  <a:schemeClr val="dk2"/>
                </a:solidFill>
              </a:rPr>
              <a:t>плавающей</a:t>
            </a:r>
            <a:r>
              <a:rPr lang="ru" sz="1900">
                <a:solidFill>
                  <a:schemeClr val="dk2"/>
                </a:solidFill>
              </a:rPr>
              <a:t> точкой. Причем для целых чисел операция просто вернет число с плавающей точкой со значением дробной части равной нулю. Также можно приводить строки содержащие числа.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str()</a:t>
            </a:r>
            <a:endParaRPr/>
          </a:p>
        </p:txBody>
      </p:sp>
      <p:sp>
        <p:nvSpPr>
          <p:cNvPr id="352" name="Google Shape;352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Приведение объекта к строке, в случае если конечно объект может быть приведен к строке</a:t>
            </a:r>
            <a:endParaRPr/>
          </a:p>
        </p:txBody>
      </p:sp>
      <p:pic>
        <p:nvPicPr>
          <p:cNvPr id="353" name="Google Shape;353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388" y="2018500"/>
            <a:ext cx="3331225" cy="29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bool()</a:t>
            </a:r>
            <a:endParaRPr/>
          </a:p>
        </p:txBody>
      </p:sp>
      <p:sp>
        <p:nvSpPr>
          <p:cNvPr id="359" name="Google Shape;35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</a:t>
            </a:r>
            <a:r>
              <a:rPr lang="ru"/>
              <a:t>тоит </a:t>
            </a:r>
            <a:r>
              <a:rPr b="1" lang="ru"/>
              <a:t>ЗНАТЬ</a:t>
            </a:r>
            <a:r>
              <a:rPr lang="ru"/>
              <a:t>, что любое значение не равное 0 при приведении типа к bool результатом будет </a:t>
            </a:r>
            <a:r>
              <a:rPr b="1" lang="ru"/>
              <a:t>True</a:t>
            </a:r>
            <a:r>
              <a:rPr lang="ru"/>
              <a:t>, соответственно для пустых значение таких как 0, ‘’(пустая строка), [](пустой список) …  результатом приведения к bool будет </a:t>
            </a:r>
            <a:r>
              <a:rPr b="1" lang="ru"/>
              <a:t>False</a:t>
            </a:r>
            <a:endParaRPr/>
          </a:p>
        </p:txBody>
      </p:sp>
      <p:pic>
        <p:nvPicPr>
          <p:cNvPr id="360" name="Google Shape;36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00" y="2709675"/>
            <a:ext cx="20097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366" name="Google Shape;366;p59"/>
          <p:cNvSpPr txBox="1"/>
          <p:nvPr>
            <p:ph idx="1" type="body"/>
          </p:nvPr>
        </p:nvSpPr>
        <p:spPr>
          <a:xfrm>
            <a:off x="311700" y="126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хранения данных как промежуточных так и постоянных предполагается работать с оперативной памятью </a:t>
            </a:r>
            <a:r>
              <a:rPr lang="ru">
                <a:solidFill>
                  <a:srgbClr val="434343"/>
                </a:solidFill>
              </a:rPr>
              <a:t>компьютера</a:t>
            </a:r>
            <a:r>
              <a:rPr lang="ru">
                <a:solidFill>
                  <a:srgbClr val="434343"/>
                </a:solidFill>
              </a:rPr>
              <a:t> (RAM), ну и с жестким диском конечно, если это необходимо.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хранение ссылок на участки памяти во всех языках программирования вводиться понятия переменной - </a:t>
            </a:r>
            <a:r>
              <a:rPr b="1" lang="ru">
                <a:solidFill>
                  <a:srgbClr val="434343"/>
                </a:solidFill>
              </a:rPr>
              <a:t>именованная сущность программы предоставляющая доступ к отдельному участку памяти (это вольное определение данное мной не претендую на точность но суть передана).</a:t>
            </a:r>
            <a:endParaRPr b="1" sz="1650">
              <a:solidFill>
                <a:srgbClr val="43434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 и RAM</a:t>
            </a:r>
            <a:endParaRPr/>
          </a:p>
        </p:txBody>
      </p:sp>
      <p:pic>
        <p:nvPicPr>
          <p:cNvPr id="372" name="Google Shape;37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988" y="1156250"/>
            <a:ext cx="62960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 - именования</a:t>
            </a:r>
            <a:endParaRPr/>
          </a:p>
        </p:txBody>
      </p:sp>
      <p:sp>
        <p:nvSpPr>
          <p:cNvPr id="378" name="Google Shape;37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Полный список требований лучше почитать </a:t>
            </a:r>
            <a:r>
              <a:rPr lang="ru" u="sng">
                <a:solidFill>
                  <a:schemeClr val="hlink"/>
                </a:solidFill>
                <a:hlinkClick r:id="rId3"/>
              </a:rPr>
              <a:t>здесь</a:t>
            </a:r>
            <a:r>
              <a:rPr lang="ru"/>
              <a:t>. Здесь кратко: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Имя </a:t>
            </a:r>
            <a:r>
              <a:rPr lang="ru"/>
              <a:t>переменной содержит только цифробуквенные символы и символ _. </a:t>
            </a:r>
            <a:r>
              <a:rPr b="1" lang="ru"/>
              <a:t>НАРУШЕНИЕ ЭТОГО ПРАВИЛА ВЛЕЧЕТ ОШИБКУ ИНТЕРПРЕТАЦИИ!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Имя переменной </a:t>
            </a:r>
            <a:r>
              <a:rPr b="1" lang="ru"/>
              <a:t>НЕ МОЖЕТ</a:t>
            </a:r>
            <a:r>
              <a:rPr lang="ru"/>
              <a:t> начинаться с цифры. </a:t>
            </a:r>
            <a:r>
              <a:rPr b="1" lang="ru"/>
              <a:t>ТОЖЕ ЧРЕВАТО ОШИБКАМИ!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Длина имени &gt; 1 (это не строгое требование в некоторых случаях вполне оправдано в основном </a:t>
            </a:r>
            <a:r>
              <a:rPr lang="ru"/>
              <a:t>историческими</a:t>
            </a:r>
            <a:r>
              <a:rPr lang="ru"/>
              <a:t> причинами)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Максимальное имя тоже ограничено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Имя переменной должно быть лаконичным и </a:t>
            </a:r>
            <a:r>
              <a:rPr lang="ru"/>
              <a:t>отражать</a:t>
            </a:r>
            <a:r>
              <a:rPr lang="ru"/>
              <a:t> смысл данных, которые вы предполагаете получать при работе с этой переменной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6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48025" y="63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/>
              <a:t>Начальный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Mark Pilgrim. Dive into Python -</a:t>
            </a:r>
            <a:r>
              <a:rPr lang="ru" sz="1600">
                <a:uFill>
                  <a:noFill/>
                </a:uFill>
                <a:hlinkClick r:id="rId3"/>
              </a:rPr>
              <a:t> </a:t>
            </a:r>
            <a:r>
              <a:rPr lang="ru" sz="1600" u="sng">
                <a:hlinkClick r:id="rId4"/>
              </a:rPr>
              <a:t>http://www.diveintopython.net/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Марк Лутц. Изучаем Python, 4-е издание // Символ-Плюс 2011.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...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Стандарт/Документация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PEP-8 -</a:t>
            </a:r>
            <a:r>
              <a:rPr lang="ru" sz="1600">
                <a:uFill>
                  <a:noFill/>
                </a:uFill>
                <a:hlinkClick r:id="rId5"/>
              </a:rPr>
              <a:t> </a:t>
            </a:r>
            <a:r>
              <a:rPr lang="ru" sz="1600" u="sng">
                <a:hlinkClick r:id="rId6"/>
              </a:rPr>
              <a:t>https://www.python.org/dev/peps/pep-0008/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 u="sng">
                <a:hlinkClick r:id="rId7"/>
              </a:rPr>
              <a:t>https://www.python.org/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https://github.com/python/cpython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ru" sz="1600"/>
              <a:t>Экспертный уровень</a:t>
            </a:r>
            <a:endParaRPr b="1"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Лучано Рамальо: Python. К вершинам мастерства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Mitchell L. Model. Bioinformatics Programming Using Python // O’Reilly 2010.</a:t>
            </a:r>
            <a:endParaRPr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 - именования (стиль)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Вообще в Python принято пользоваться двумя стилями для именования </a:t>
            </a:r>
            <a:r>
              <a:rPr lang="ru"/>
              <a:t>сущностей программы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CamelCase - для именования имен классов и комплексных сущностей </a:t>
            </a:r>
            <a:r>
              <a:rPr lang="ru"/>
              <a:t>(для разделения смысловых частей названия используется заглавная буква)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пример -&gt; MyClass, HTTPServer,...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underscore - для именования всего остального (для разделения смысловых частей названия используется символ ‘_’)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пример -&gt; my_function(...), my_variables, ...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Плохое имя переменной, но интерпретатор молчаливо пережует его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f, aa, d1, r55, m32, this_is_very_long_name_for_variables...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Примеры имен, которые вызовут ошибку интерпретации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1, 1f, aaa@aaa ...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Хорошее имя переменной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some_text, db_connection, received_data, point, user_list,...</a:t>
            </a:r>
            <a:endParaRPr/>
          </a:p>
        </p:txBody>
      </p:sp>
      <p:sp>
        <p:nvSpPr>
          <p:cNvPr id="390" name="Google Shape;390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 - именования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 инициализация (синтаксис)</a:t>
            </a:r>
            <a:endParaRPr/>
          </a:p>
        </p:txBody>
      </p:sp>
      <p:sp>
        <p:nvSpPr>
          <p:cNvPr id="396" name="Google Shape;396;p64"/>
          <p:cNvSpPr txBox="1"/>
          <p:nvPr>
            <p:ph idx="1" type="body"/>
          </p:nvPr>
        </p:nvSpPr>
        <p:spPr>
          <a:xfrm>
            <a:off x="1616025" y="1707500"/>
            <a:ext cx="73062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variable_name</a:t>
            </a:r>
            <a:r>
              <a:rPr lang="ru" sz="2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24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240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variable_value</a:t>
            </a:r>
            <a:endParaRPr sz="2400"/>
          </a:p>
        </p:txBody>
      </p:sp>
      <p:sp>
        <p:nvSpPr>
          <p:cNvPr id="397" name="Google Shape;397;p64"/>
          <p:cNvSpPr txBox="1"/>
          <p:nvPr/>
        </p:nvSpPr>
        <p:spPr>
          <a:xfrm>
            <a:off x="555225" y="1235750"/>
            <a:ext cx="73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Переменные инициализируются через оператор </a:t>
            </a:r>
            <a:r>
              <a:rPr lang="ru" sz="1800"/>
              <a:t>присваивания</a:t>
            </a:r>
            <a:r>
              <a:rPr lang="ru" sz="1800"/>
              <a:t> =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Пример: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Объявление переменных в Python</a:t>
            </a:r>
            <a:endParaRPr/>
          </a:p>
        </p:txBody>
      </p:sp>
      <p:sp>
        <p:nvSpPr>
          <p:cNvPr id="403" name="Google Shape;403;p65"/>
          <p:cNvSpPr txBox="1"/>
          <p:nvPr>
            <p:ph idx="1" type="body"/>
          </p:nvPr>
        </p:nvSpPr>
        <p:spPr>
          <a:xfrm>
            <a:off x="311700" y="126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объявление переменной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Переопределение значения переменной,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 есть после это операции переменная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будет указывать на другой объект в памяти.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some_text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Изменение переменной. После этой операции переменная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x  указывает на новое значение 4.14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Переменные</a:t>
            </a:r>
            <a:endParaRPr/>
          </a:p>
        </p:txBody>
      </p:sp>
      <p:sp>
        <p:nvSpPr>
          <p:cNvPr id="409" name="Google Shape;409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После объявления переменной у вас появляется возможность обращаться к текущему значению переменной в вашей программе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Переменные</a:t>
            </a:r>
            <a:r>
              <a:rPr lang="ru"/>
              <a:t> можно использовать для хранения данных или инициализации других переменных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radius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area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pi * radius * radius # вычисление площади круга 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Операция удаления del</a:t>
            </a:r>
            <a:endParaRPr/>
          </a:p>
        </p:txBody>
      </p:sp>
      <p:sp>
        <p:nvSpPr>
          <p:cNvPr id="415" name="Google Shape;415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После </a:t>
            </a:r>
            <a:r>
              <a:rPr lang="ru"/>
              <a:t>объявления</a:t>
            </a:r>
            <a:r>
              <a:rPr lang="ru"/>
              <a:t> </a:t>
            </a:r>
            <a:r>
              <a:rPr lang="ru"/>
              <a:t>переменной, как вы уже поняли, у вас появляется возможность обращаться к значениею перменной через ее имя, что делать если мне нужно удалить переменную из контекста программы?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200" y="892600"/>
            <a:ext cx="730567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Динамическая типизация</a:t>
            </a:r>
            <a:endParaRPr/>
          </a:p>
        </p:txBody>
      </p:sp>
      <p:sp>
        <p:nvSpPr>
          <p:cNvPr id="426" name="Google Shape;426;p69"/>
          <p:cNvSpPr txBox="1"/>
          <p:nvPr>
            <p:ph idx="1" type="body"/>
          </p:nvPr>
        </p:nvSpPr>
        <p:spPr>
          <a:xfrm>
            <a:off x="311700" y="2859200"/>
            <a:ext cx="85206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- </a:t>
            </a:r>
            <a:r>
              <a:rPr b="1" lang="ru"/>
              <a:t>динамически</a:t>
            </a:r>
            <a:r>
              <a:rPr lang="ru"/>
              <a:t> типизированный язык.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При динамической типизации переменная не знает тип значение на которое в данный момент эта переменная указывает (</a:t>
            </a:r>
            <a:r>
              <a:rPr b="1" lang="ru"/>
              <a:t>ЭТО ВАЖНО</a:t>
            </a:r>
            <a:r>
              <a:rPr lang="ru"/>
              <a:t>) - при этом само значение хранит эту </a:t>
            </a:r>
            <a:r>
              <a:rPr lang="ru"/>
              <a:t>информацию.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9"/>
          <p:cNvSpPr txBox="1"/>
          <p:nvPr/>
        </p:nvSpPr>
        <p:spPr>
          <a:xfrm>
            <a:off x="249550" y="1206950"/>
            <a:ext cx="78957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Strong</a:t>
            </a:r>
            <a:r>
              <a:rPr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 typing means that the type of a value doesn't change in unexpected ways. A string containing only digits doesn't magically become a number, as may happen in Perl. Every change of type requires an explicit conversion.</a:t>
            </a:r>
            <a:endParaRPr i="1" sz="1600">
              <a:solidFill>
                <a:srgbClr val="77777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Dynamic</a:t>
            </a:r>
            <a:r>
              <a:rPr i="1" lang="ru" sz="1600">
                <a:solidFill>
                  <a:srgbClr val="777777"/>
                </a:solidFill>
                <a:highlight>
                  <a:srgbClr val="FFFFFF"/>
                </a:highlight>
              </a:rPr>
              <a:t> typing means that runtime objects (values) have a type, as opposed to static typing where variables have a type.</a:t>
            </a:r>
            <a:endParaRPr i="1" sz="1600">
              <a:solidFill>
                <a:srgbClr val="777777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  <p:sp>
        <p:nvSpPr>
          <p:cNvPr id="433" name="Google Shape;433;p70"/>
          <p:cNvSpPr txBox="1"/>
          <p:nvPr>
            <p:ph idx="1" type="body"/>
          </p:nvPr>
        </p:nvSpPr>
        <p:spPr>
          <a:xfrm>
            <a:off x="311700" y="115247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Не стоит считать, что все языки поддерживают динамическую </a:t>
            </a:r>
            <a:r>
              <a:rPr lang="ru"/>
              <a:t>типизацию</a:t>
            </a:r>
            <a:r>
              <a:rPr lang="ru"/>
              <a:t>, как и по типу выполнение кода языки, также можно </a:t>
            </a:r>
            <a:r>
              <a:rPr lang="ru"/>
              <a:t>объединять</a:t>
            </a:r>
            <a:r>
              <a:rPr lang="ru"/>
              <a:t> по типу типизации.</a:t>
            </a:r>
            <a:endParaRPr/>
          </a:p>
        </p:txBody>
      </p:sp>
      <p:sp>
        <p:nvSpPr>
          <p:cNvPr id="434" name="Google Shape;434;p70"/>
          <p:cNvSpPr txBox="1"/>
          <p:nvPr/>
        </p:nvSpPr>
        <p:spPr>
          <a:xfrm>
            <a:off x="721725" y="2244825"/>
            <a:ext cx="2872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Dynamic typing Language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JS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/>
          </a:p>
        </p:txBody>
      </p:sp>
      <p:sp>
        <p:nvSpPr>
          <p:cNvPr id="435" name="Google Shape;435;p70"/>
          <p:cNvSpPr txBox="1"/>
          <p:nvPr/>
        </p:nvSpPr>
        <p:spPr>
          <a:xfrm>
            <a:off x="5134150" y="2179225"/>
            <a:ext cx="28722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Static</a:t>
            </a:r>
            <a:r>
              <a:rPr lang="ru" sz="1800">
                <a:solidFill>
                  <a:schemeClr val="dk2"/>
                </a:solidFill>
              </a:rPr>
              <a:t> typing Language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C++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ru" sz="1800">
                <a:solidFill>
                  <a:schemeClr val="dk2"/>
                </a:solidFill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  <p:pic>
        <p:nvPicPr>
          <p:cNvPr id="441" name="Google Shape;44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850" y="1867550"/>
            <a:ext cx="1838325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6900" y="1831225"/>
            <a:ext cx="695325" cy="215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71"/>
          <p:cNvSpPr txBox="1"/>
          <p:nvPr/>
        </p:nvSpPr>
        <p:spPr>
          <a:xfrm>
            <a:off x="1096975" y="1198588"/>
            <a:ext cx="2520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</a:t>
            </a:r>
            <a:r>
              <a:rPr lang="ru"/>
              <a:t> типизация</a:t>
            </a:r>
            <a:endParaRPr/>
          </a:p>
        </p:txBody>
      </p:sp>
      <p:sp>
        <p:nvSpPr>
          <p:cNvPr id="444" name="Google Shape;444;p71"/>
          <p:cNvSpPr txBox="1"/>
          <p:nvPr/>
        </p:nvSpPr>
        <p:spPr>
          <a:xfrm>
            <a:off x="5477700" y="1198600"/>
            <a:ext cx="24411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Версии Python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2 вышел 2010 году последняя версия 2.7.16 - исправлялись только баги(ошибки) с января 2020 года поддержка прекращена.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ru" sz="2000"/>
              <a:t>Python 3 в появился в 2008, является актуальной версией языка. Текущая </a:t>
            </a:r>
            <a:r>
              <a:rPr lang="ru" sz="2000"/>
              <a:t>стабильная  </a:t>
            </a:r>
            <a:r>
              <a:rPr lang="ru" sz="2000"/>
              <a:t>версия 3.8.5 -&gt; в предрелиз 3.9, в разработке 3.10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ru" sz="1600"/>
              <a:t>Python 3  не гарантирует </a:t>
            </a:r>
            <a:r>
              <a:rPr lang="ru" sz="1600"/>
              <a:t>совместимости</a:t>
            </a:r>
            <a:r>
              <a:rPr lang="ru" sz="1600"/>
              <a:t> кода с Python 2</a:t>
            </a:r>
            <a:endParaRPr sz="16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типизация (+/-)</a:t>
            </a:r>
            <a:endParaRPr/>
          </a:p>
        </p:txBody>
      </p:sp>
      <p:graphicFrame>
        <p:nvGraphicFramePr>
          <p:cNvPr id="450" name="Google Shape;450;p72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{3C669F23-4887-4047-A5FE-5418F55E8A21}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+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800"/>
                        <a:t>-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Удобство объявления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Неочевидное</a:t>
                      </a:r>
                      <a:r>
                        <a:rPr lang="ru" sz="1800"/>
                        <a:t> поведение программы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Красиво и компактно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800"/>
                        <a:t>M</a:t>
                      </a:r>
                      <a:r>
                        <a:rPr lang="ru" sz="1800"/>
                        <a:t>emory Overhead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Динамическая типизация in action (Python)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73"/>
          <p:cNvSpPr txBox="1"/>
          <p:nvPr>
            <p:ph idx="1" type="body"/>
          </p:nvPr>
        </p:nvSpPr>
        <p:spPr>
          <a:xfrm>
            <a:off x="311700" y="1152475"/>
            <a:ext cx="8520600" cy="3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Python (динамическая типизация все что написано ниже верно и не вызовет ошибок)</a:t>
            </a:r>
            <a:endParaRPr sz="135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C++ (статическая типизация)</a:t>
            </a:r>
            <a:endParaRPr sz="1350">
              <a:solidFill>
                <a:srgbClr val="000000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intVar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string stringVar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floatVar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3.14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// а вот так в C++ сделать не получится 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компилятор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станет 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ругаться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floatVar =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world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Переменные(базовые операции)</a:t>
            </a:r>
            <a:endParaRPr/>
          </a:p>
        </p:txBody>
      </p:sp>
      <p:sp>
        <p:nvSpPr>
          <p:cNvPr id="462" name="Google Shape;462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Для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сокращения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записи, если выражение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подразумевает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изменение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той же переменной,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 разумно использовать следующие варианты записи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+ 1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- 1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самой что и x = x * 1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/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тоже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самое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что и x = x **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Присвоение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переменная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равна 2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z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теперь 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переменная</a:t>
            </a:r>
            <a:r>
              <a:rPr i="1" lang="ru" sz="1350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z равна 4</a:t>
            </a:r>
            <a:endParaRPr i="1" sz="1350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Узнать тип переменной </a:t>
            </a:r>
            <a:r>
              <a:rPr lang="ru"/>
              <a:t>можно</a:t>
            </a:r>
            <a:r>
              <a:rPr lang="ru"/>
              <a:t> с </a:t>
            </a:r>
            <a:r>
              <a:rPr lang="ru"/>
              <a:t>помощью</a:t>
            </a:r>
            <a:r>
              <a:rPr lang="ru"/>
              <a:t> </a:t>
            </a:r>
            <a:r>
              <a:rPr lang="ru"/>
              <a:t>функции</a:t>
            </a:r>
            <a:r>
              <a:rPr lang="ru"/>
              <a:t> type(...)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результат выполнения этой функции будет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тип объекта переданного в аргументе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в нашем случае int</a:t>
            </a:r>
            <a:endParaRPr sz="1350">
              <a:solidFill>
                <a:srgbClr val="9C5D2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350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Узнать месторасположение объекта в памяти можно с помощью id(...)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результат зависит от платформы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</a:t>
            </a:r>
            <a:r>
              <a:rPr b="1"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НО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точно будет являться целым числом</a:t>
            </a:r>
            <a:endParaRPr sz="1350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350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35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  <p:sp>
        <p:nvSpPr>
          <p:cNvPr id="468" name="Google Shape;46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Переменные (базовые операции)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вводом/выводом</a:t>
            </a:r>
            <a:endParaRPr/>
          </a:p>
        </p:txBody>
      </p:sp>
      <p:sp>
        <p:nvSpPr>
          <p:cNvPr id="474" name="Google Shape;474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Взаимодействие с пользователем может настраиваться через </a:t>
            </a:r>
            <a:r>
              <a:rPr lang="ru"/>
              <a:t>стандартные</a:t>
            </a:r>
            <a:r>
              <a:rPr lang="ru"/>
              <a:t> потоки ввода и вывода stdin/stdout.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получения входной информации от пользователя можно воспользоваться вызовом функции </a:t>
            </a:r>
            <a:r>
              <a:rPr lang="ru" u="sng">
                <a:solidFill>
                  <a:schemeClr val="hlink"/>
                </a:solidFill>
                <a:hlinkClick r:id="rId3"/>
              </a:rPr>
              <a:t>input(...)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Для вывода информации из </a:t>
            </a:r>
            <a:r>
              <a:rPr lang="ru"/>
              <a:t>программы можно воспользоваться функцией </a:t>
            </a:r>
            <a:r>
              <a:rPr lang="ru" u="sng">
                <a:solidFill>
                  <a:schemeClr val="hlink"/>
                </a:solidFill>
                <a:hlinkClick r:id="rId4"/>
              </a:rPr>
              <a:t>print(...)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Важно: функция input блокирует </a:t>
            </a:r>
            <a:r>
              <a:rPr lang="ru"/>
              <a:t>выполнение</a:t>
            </a:r>
            <a:r>
              <a:rPr lang="ru"/>
              <a:t> скрипта и ждет ввода пользователя, для того чтобы </a:t>
            </a:r>
            <a:r>
              <a:rPr lang="ru"/>
              <a:t>продолжить</a:t>
            </a:r>
            <a:r>
              <a:rPr lang="ru"/>
              <a:t> работу. Кроме того сама функция </a:t>
            </a:r>
            <a:r>
              <a:rPr lang="ru"/>
              <a:t>возвращает</a:t>
            </a:r>
            <a:r>
              <a:rPr lang="ru"/>
              <a:t> </a:t>
            </a:r>
            <a:r>
              <a:rPr lang="ru"/>
              <a:t>введенную</a:t>
            </a:r>
            <a:r>
              <a:rPr lang="ru"/>
              <a:t> строку, </a:t>
            </a:r>
            <a:r>
              <a:rPr b="1" lang="ru"/>
              <a:t>НЕ ЗАБЫВАЙТЕ КОНВЕРТИРОВАТЬ ТИПЫ</a:t>
            </a:r>
            <a:endParaRPr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Работа с вводом/выводом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8524" y="1340999"/>
            <a:ext cx="6644951" cy="20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</a:t>
            </a:r>
            <a:endParaRPr/>
          </a:p>
        </p:txBody>
      </p:sp>
      <p:sp>
        <p:nvSpPr>
          <p:cNvPr id="486" name="Google Shape;486;p78"/>
          <p:cNvSpPr/>
          <p:nvPr/>
        </p:nvSpPr>
        <p:spPr>
          <a:xfrm>
            <a:off x="3788225" y="1624275"/>
            <a:ext cx="1831500" cy="28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AutoNum type="arabicPeriod"/>
            </a:pPr>
            <a:r>
              <a:rPr lang="ru" sz="2000">
                <a:solidFill>
                  <a:srgbClr val="24292F"/>
                </a:solidFill>
                <a:highlight>
                  <a:srgbClr val="FFFFFF"/>
                </a:highlight>
              </a:rPr>
              <a:t>Вычислить степень двойки разными способами (используйте встроенные функции пакета math pow и ** )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2000"/>
              <a:buAutoNum type="arabicPeriod"/>
            </a:pPr>
            <a:r>
              <a:rPr lang="ru" sz="2000">
                <a:solidFill>
                  <a:srgbClr val="24292F"/>
                </a:solidFill>
                <a:highlight>
                  <a:srgbClr val="FFFFFF"/>
                </a:highlight>
              </a:rPr>
              <a:t>Вычислите степень 0.5 из отрицательного числа</a:t>
            </a:r>
            <a:endParaRPr sz="2000"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Приведите целое число к числу с плавающей точкой (команда float(...))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Приведите число с плавающей точкой к целому (команда int(...))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Вычислите дробную часть числа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Вычислите остаток от деления (%)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Вычислите целое частное (//)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Как проверить, что число четное?</a:t>
            </a:r>
            <a:endParaRPr sz="2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Создайте целочисленную переменную и присвойте ей некоторое значение (например 123)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Создайте две переменные и присвойте значение первой второй ( операция равенства/присвоение = 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Создайте переменную как результат некоторой операции над числами (например 10 + 1)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Создайте переменную как результат некоторой операции над другими переменными (например var1 + var2)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Создайте переменную и удалите ее из контекста (операция del val)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2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Какой тип будет у переменной, которая является результатом сложения целого числа и числа с плавающей точкой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занятия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Еще немного об </a:t>
            </a:r>
            <a:r>
              <a:rPr lang="ru"/>
              <a:t>интерпретации</a:t>
            </a:r>
            <a:r>
              <a:rPr lang="ru"/>
              <a:t> кода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Базовые типы данных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неизменяемые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изменяемые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Арифметические</a:t>
            </a:r>
            <a:r>
              <a:rPr lang="ru"/>
              <a:t> операции над числами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Динамическая типизация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Переменные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Работа с вводом/выводом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Практика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Выведете строку приветствия с вашим именем (функция print(...))</a:t>
            </a:r>
            <a:endParaRPr>
              <a:solidFill>
                <a:srgbClr val="24292F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800"/>
              <a:buAutoNum type="arabicPeriod"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</a:rPr>
              <a:t>Разработайте приложение принимающее на вход два числа и выводящее сумму этих чисел</a:t>
            </a:r>
            <a:endParaRPr sz="24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ДЗ: Реализовать программу, которая спрашивает у пользователя: имя, фамилию, год рождения. После ввода всех данных программа должна выводить строку следующего вида: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ru" sz="1350">
                <a:solidFill>
                  <a:srgbClr val="448C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Hello {Name} {Surname} your age is {year} year</a:t>
            </a:r>
            <a:r>
              <a:rPr lang="ru" sz="1350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Еще немного об интерпретации кода</a:t>
            </a:r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775" y="1584225"/>
            <a:ext cx="8276400" cy="21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VM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Зачем вообще переводить код в byte-code?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Какая машина под капотом стандартного Python?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 какие бывают?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