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8" d="100"/>
          <a:sy n="128" d="100"/>
        </p:scale>
        <p:origin x="156"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CD346D-E77C-42D4-AD9C-BB6FF67F6CB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83894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D346D-E77C-42D4-AD9C-BB6FF67F6CB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365738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D346D-E77C-42D4-AD9C-BB6FF67F6CB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41904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D346D-E77C-42D4-AD9C-BB6FF67F6CB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121348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CD346D-E77C-42D4-AD9C-BB6FF67F6CB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51673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CD346D-E77C-42D4-AD9C-BB6FF67F6CB0}"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49227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CD346D-E77C-42D4-AD9C-BB6FF67F6CB0}" type="datetimeFigureOut">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81598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CD346D-E77C-42D4-AD9C-BB6FF67F6CB0}"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294883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D346D-E77C-42D4-AD9C-BB6FF67F6CB0}" type="datetimeFigureOut">
              <a:rPr lang="en-US" smtClean="0"/>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330335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CD346D-E77C-42D4-AD9C-BB6FF67F6CB0}"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27054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CD346D-E77C-42D4-AD9C-BB6FF67F6CB0}"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904515-F9E8-464B-8951-E20447689DA2}" type="slidenum">
              <a:rPr lang="en-US" smtClean="0"/>
              <a:t>‹#›</a:t>
            </a:fld>
            <a:endParaRPr lang="en-US"/>
          </a:p>
        </p:txBody>
      </p:sp>
    </p:spTree>
    <p:extLst>
      <p:ext uri="{BB962C8B-B14F-4D97-AF65-F5344CB8AC3E}">
        <p14:creationId xmlns:p14="http://schemas.microsoft.com/office/powerpoint/2010/main" val="386261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D346D-E77C-42D4-AD9C-BB6FF67F6CB0}" type="datetimeFigureOut">
              <a:rPr lang="en-US" smtClean="0"/>
              <a:t>6/15/2017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04515-F9E8-464B-8951-E20447689DA2}" type="slidenum">
              <a:rPr lang="en-US" smtClean="0"/>
              <a:t>‹#›</a:t>
            </a:fld>
            <a:endParaRPr lang="en-US"/>
          </a:p>
        </p:txBody>
      </p:sp>
    </p:spTree>
    <p:extLst>
      <p:ext uri="{BB962C8B-B14F-4D97-AF65-F5344CB8AC3E}">
        <p14:creationId xmlns:p14="http://schemas.microsoft.com/office/powerpoint/2010/main" val="78049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181411" y="1870635"/>
            <a:ext cx="878541" cy="6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Pose A</a:t>
            </a:r>
          </a:p>
        </p:txBody>
      </p:sp>
      <p:sp>
        <p:nvSpPr>
          <p:cNvPr id="5" name="Rectangle 4"/>
          <p:cNvSpPr/>
          <p:nvPr/>
        </p:nvSpPr>
        <p:spPr>
          <a:xfrm>
            <a:off x="989106" y="3487270"/>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1</a:t>
            </a:r>
          </a:p>
          <a:p>
            <a:pPr algn="ctr"/>
            <a:r>
              <a:rPr lang="en-US" sz="1600" dirty="0"/>
              <a:t>A - A</a:t>
            </a:r>
          </a:p>
        </p:txBody>
      </p:sp>
      <p:sp>
        <p:nvSpPr>
          <p:cNvPr id="6" name="Rectangle: Rounded Corners 5"/>
          <p:cNvSpPr/>
          <p:nvPr/>
        </p:nvSpPr>
        <p:spPr>
          <a:xfrm>
            <a:off x="1267011" y="543858"/>
            <a:ext cx="1278965"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a:t>
            </a:r>
            <a:r>
              <a:rPr lang="en-US" sz="1600" dirty="0" err="1"/>
              <a:t>Anim</a:t>
            </a:r>
            <a:endParaRPr lang="en-US" sz="1600" dirty="0"/>
          </a:p>
          <a:p>
            <a:pPr algn="ctr"/>
            <a:r>
              <a:rPr lang="en-US" sz="1600" dirty="0"/>
              <a:t>to Pose A</a:t>
            </a:r>
          </a:p>
        </p:txBody>
      </p:sp>
      <p:sp>
        <p:nvSpPr>
          <p:cNvPr id="7" name="Oval 6"/>
          <p:cNvSpPr/>
          <p:nvPr/>
        </p:nvSpPr>
        <p:spPr>
          <a:xfrm>
            <a:off x="5211482" y="1897527"/>
            <a:ext cx="878541" cy="6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Pose B</a:t>
            </a:r>
          </a:p>
        </p:txBody>
      </p:sp>
      <p:sp>
        <p:nvSpPr>
          <p:cNvPr id="8" name="Oval 7"/>
          <p:cNvSpPr/>
          <p:nvPr/>
        </p:nvSpPr>
        <p:spPr>
          <a:xfrm>
            <a:off x="8116047" y="1897527"/>
            <a:ext cx="878541" cy="6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Pose C</a:t>
            </a:r>
          </a:p>
        </p:txBody>
      </p:sp>
      <p:sp>
        <p:nvSpPr>
          <p:cNvPr id="9" name="Rectangle: Rounded Corners 8"/>
          <p:cNvSpPr/>
          <p:nvPr/>
        </p:nvSpPr>
        <p:spPr>
          <a:xfrm>
            <a:off x="2683435" y="543857"/>
            <a:ext cx="1350683"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 </a:t>
            </a:r>
            <a:r>
              <a:rPr lang="en-US" sz="1600" dirty="0" err="1"/>
              <a:t>Anim</a:t>
            </a:r>
            <a:endParaRPr lang="en-US" sz="1600" dirty="0"/>
          </a:p>
          <a:p>
            <a:pPr algn="ctr"/>
            <a:r>
              <a:rPr lang="en-US" sz="1600" dirty="0"/>
              <a:t>from Pose A</a:t>
            </a:r>
          </a:p>
        </p:txBody>
      </p:sp>
      <p:sp>
        <p:nvSpPr>
          <p:cNvPr id="10" name="Rectangle: Rounded Corners 9"/>
          <p:cNvSpPr/>
          <p:nvPr/>
        </p:nvSpPr>
        <p:spPr>
          <a:xfrm>
            <a:off x="4234329" y="543857"/>
            <a:ext cx="1278965"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a:t>
            </a:r>
            <a:r>
              <a:rPr lang="en-US" sz="1600" dirty="0" err="1"/>
              <a:t>Anim</a:t>
            </a:r>
            <a:endParaRPr lang="en-US" sz="1600" dirty="0"/>
          </a:p>
          <a:p>
            <a:pPr algn="ctr"/>
            <a:r>
              <a:rPr lang="en-US" sz="1600" dirty="0"/>
              <a:t>to Pose B</a:t>
            </a:r>
          </a:p>
        </p:txBody>
      </p:sp>
      <p:sp>
        <p:nvSpPr>
          <p:cNvPr id="11" name="Rectangle: Rounded Corners 10"/>
          <p:cNvSpPr/>
          <p:nvPr/>
        </p:nvSpPr>
        <p:spPr>
          <a:xfrm>
            <a:off x="5650753" y="543856"/>
            <a:ext cx="1350683"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 </a:t>
            </a:r>
            <a:r>
              <a:rPr lang="en-US" sz="1600" dirty="0" err="1"/>
              <a:t>Anim</a:t>
            </a:r>
            <a:endParaRPr lang="en-US" sz="1600" dirty="0"/>
          </a:p>
          <a:p>
            <a:pPr algn="ctr"/>
            <a:r>
              <a:rPr lang="en-US" sz="1600" dirty="0"/>
              <a:t>from Pose B</a:t>
            </a:r>
          </a:p>
        </p:txBody>
      </p:sp>
      <p:sp>
        <p:nvSpPr>
          <p:cNvPr id="12" name="Rectangle: Rounded Corners 11"/>
          <p:cNvSpPr/>
          <p:nvPr/>
        </p:nvSpPr>
        <p:spPr>
          <a:xfrm>
            <a:off x="7201647" y="543857"/>
            <a:ext cx="1278965"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a:t>
            </a:r>
            <a:r>
              <a:rPr lang="en-US" sz="1600" dirty="0" err="1"/>
              <a:t>Anim</a:t>
            </a:r>
            <a:endParaRPr lang="en-US" sz="1600" dirty="0"/>
          </a:p>
          <a:p>
            <a:pPr algn="ctr"/>
            <a:r>
              <a:rPr lang="en-US" sz="1600" dirty="0"/>
              <a:t>to Pose C</a:t>
            </a:r>
          </a:p>
        </p:txBody>
      </p:sp>
      <p:sp>
        <p:nvSpPr>
          <p:cNvPr id="13" name="Rectangle: Rounded Corners 12"/>
          <p:cNvSpPr/>
          <p:nvPr/>
        </p:nvSpPr>
        <p:spPr>
          <a:xfrm>
            <a:off x="8618071" y="543856"/>
            <a:ext cx="1350683"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 </a:t>
            </a:r>
            <a:r>
              <a:rPr lang="en-US" sz="1600" dirty="0" err="1"/>
              <a:t>Anim</a:t>
            </a:r>
            <a:endParaRPr lang="en-US" sz="1600" dirty="0"/>
          </a:p>
          <a:p>
            <a:pPr algn="ctr"/>
            <a:r>
              <a:rPr lang="en-US" sz="1600" dirty="0"/>
              <a:t>from Pose C</a:t>
            </a:r>
          </a:p>
        </p:txBody>
      </p:sp>
      <p:sp>
        <p:nvSpPr>
          <p:cNvPr id="14" name="Rectangle 13"/>
          <p:cNvSpPr/>
          <p:nvPr/>
        </p:nvSpPr>
        <p:spPr>
          <a:xfrm>
            <a:off x="3233270" y="3487270"/>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2</a:t>
            </a:r>
          </a:p>
          <a:p>
            <a:pPr algn="ctr"/>
            <a:r>
              <a:rPr lang="en-US" sz="1600" dirty="0"/>
              <a:t>A - B</a:t>
            </a:r>
          </a:p>
        </p:txBody>
      </p:sp>
      <p:sp>
        <p:nvSpPr>
          <p:cNvPr id="15" name="Rectangle 14"/>
          <p:cNvSpPr/>
          <p:nvPr/>
        </p:nvSpPr>
        <p:spPr>
          <a:xfrm>
            <a:off x="4846917" y="3487270"/>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3</a:t>
            </a:r>
          </a:p>
          <a:p>
            <a:pPr algn="ctr"/>
            <a:r>
              <a:rPr lang="en-US" sz="1600" dirty="0"/>
              <a:t>A - B</a:t>
            </a:r>
          </a:p>
        </p:txBody>
      </p:sp>
      <p:sp>
        <p:nvSpPr>
          <p:cNvPr id="16" name="Rectangle 15"/>
          <p:cNvSpPr/>
          <p:nvPr/>
        </p:nvSpPr>
        <p:spPr>
          <a:xfrm>
            <a:off x="6478493" y="3491752"/>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4</a:t>
            </a:r>
          </a:p>
          <a:p>
            <a:pPr algn="ctr"/>
            <a:r>
              <a:rPr lang="en-US" sz="1600" dirty="0"/>
              <a:t>B - A</a:t>
            </a:r>
          </a:p>
        </p:txBody>
      </p:sp>
      <p:sp>
        <p:nvSpPr>
          <p:cNvPr id="17" name="Rectangle 16"/>
          <p:cNvSpPr/>
          <p:nvPr/>
        </p:nvSpPr>
        <p:spPr>
          <a:xfrm>
            <a:off x="8373035" y="3491752"/>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5</a:t>
            </a:r>
          </a:p>
          <a:p>
            <a:pPr algn="ctr"/>
            <a:r>
              <a:rPr lang="en-US" sz="1600" dirty="0"/>
              <a:t>B - C</a:t>
            </a:r>
          </a:p>
        </p:txBody>
      </p:sp>
      <p:cxnSp>
        <p:nvCxnSpPr>
          <p:cNvPr id="19" name="Straight Arrow Connector 18"/>
          <p:cNvCxnSpPr>
            <a:stCxn id="6" idx="2"/>
            <a:endCxn id="4" idx="1"/>
          </p:cNvCxnSpPr>
          <p:nvPr/>
        </p:nvCxnSpPr>
        <p:spPr>
          <a:xfrm>
            <a:off x="1906494" y="1039905"/>
            <a:ext cx="403576" cy="92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7"/>
            <a:endCxn id="9" idx="2"/>
          </p:cNvCxnSpPr>
          <p:nvPr/>
        </p:nvCxnSpPr>
        <p:spPr>
          <a:xfrm flipV="1">
            <a:off x="2931293" y="1039904"/>
            <a:ext cx="427484" cy="924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7" idx="1"/>
          </p:cNvCxnSpPr>
          <p:nvPr/>
        </p:nvCxnSpPr>
        <p:spPr>
          <a:xfrm>
            <a:off x="4873812" y="1039904"/>
            <a:ext cx="466329" cy="951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7" idx="7"/>
            <a:endCxn id="11" idx="2"/>
          </p:cNvCxnSpPr>
          <p:nvPr/>
        </p:nvCxnSpPr>
        <p:spPr>
          <a:xfrm flipV="1">
            <a:off x="5961364" y="1039903"/>
            <a:ext cx="364731" cy="95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12" idx="2"/>
            <a:endCxn id="8" idx="1"/>
          </p:cNvCxnSpPr>
          <p:nvPr/>
        </p:nvCxnSpPr>
        <p:spPr>
          <a:xfrm>
            <a:off x="7841130" y="1039904"/>
            <a:ext cx="403576" cy="951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8" idx="7"/>
            <a:endCxn id="13" idx="2"/>
          </p:cNvCxnSpPr>
          <p:nvPr/>
        </p:nvCxnSpPr>
        <p:spPr>
          <a:xfrm flipV="1">
            <a:off x="8865929" y="1039903"/>
            <a:ext cx="427484" cy="95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4" idx="3"/>
          </p:cNvCxnSpPr>
          <p:nvPr/>
        </p:nvCxnSpPr>
        <p:spPr>
          <a:xfrm flipH="1">
            <a:off x="1308847" y="2416468"/>
            <a:ext cx="1001223" cy="1070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flipV="1">
            <a:off x="1809458" y="2510118"/>
            <a:ext cx="628942" cy="977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2826871" y="2487224"/>
            <a:ext cx="693270" cy="100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endCxn id="7" idx="3"/>
          </p:cNvCxnSpPr>
          <p:nvPr/>
        </p:nvCxnSpPr>
        <p:spPr>
          <a:xfrm flipV="1">
            <a:off x="4135718" y="2443360"/>
            <a:ext cx="1204423" cy="104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4" idx="5"/>
          </p:cNvCxnSpPr>
          <p:nvPr/>
        </p:nvCxnSpPr>
        <p:spPr>
          <a:xfrm>
            <a:off x="2931293" y="2416468"/>
            <a:ext cx="2094917" cy="1070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15" idx="0"/>
            <a:endCxn id="7" idx="4"/>
          </p:cNvCxnSpPr>
          <p:nvPr/>
        </p:nvCxnSpPr>
        <p:spPr>
          <a:xfrm flipV="1">
            <a:off x="5468470" y="2537010"/>
            <a:ext cx="182283" cy="95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7" idx="5"/>
          </p:cNvCxnSpPr>
          <p:nvPr/>
        </p:nvCxnSpPr>
        <p:spPr>
          <a:xfrm>
            <a:off x="5961364" y="2443360"/>
            <a:ext cx="723317" cy="104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16" idx="0"/>
            <a:endCxn id="4" idx="6"/>
          </p:cNvCxnSpPr>
          <p:nvPr/>
        </p:nvCxnSpPr>
        <p:spPr>
          <a:xfrm flipH="1" flipV="1">
            <a:off x="3059952" y="2190377"/>
            <a:ext cx="4040094" cy="1301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a:stCxn id="7" idx="6"/>
          </p:cNvCxnSpPr>
          <p:nvPr/>
        </p:nvCxnSpPr>
        <p:spPr>
          <a:xfrm>
            <a:off x="6090023" y="2217269"/>
            <a:ext cx="2390589" cy="127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endCxn id="8" idx="5"/>
          </p:cNvCxnSpPr>
          <p:nvPr/>
        </p:nvCxnSpPr>
        <p:spPr>
          <a:xfrm flipH="1" flipV="1">
            <a:off x="8865929" y="2443360"/>
            <a:ext cx="361742" cy="104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41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181411" y="1870635"/>
            <a:ext cx="878541" cy="6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Pose A</a:t>
            </a:r>
          </a:p>
        </p:txBody>
      </p:sp>
      <p:sp>
        <p:nvSpPr>
          <p:cNvPr id="5" name="Rectangle 4"/>
          <p:cNvSpPr/>
          <p:nvPr/>
        </p:nvSpPr>
        <p:spPr>
          <a:xfrm>
            <a:off x="989106" y="3487270"/>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1</a:t>
            </a:r>
          </a:p>
          <a:p>
            <a:pPr algn="ctr"/>
            <a:r>
              <a:rPr lang="en-US" sz="1600" dirty="0"/>
              <a:t>A - A</a:t>
            </a:r>
          </a:p>
        </p:txBody>
      </p:sp>
      <p:sp>
        <p:nvSpPr>
          <p:cNvPr id="6" name="Rectangle: Rounded Corners 5"/>
          <p:cNvSpPr/>
          <p:nvPr/>
        </p:nvSpPr>
        <p:spPr>
          <a:xfrm>
            <a:off x="1267011" y="543858"/>
            <a:ext cx="1278965"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a:t>
            </a:r>
            <a:r>
              <a:rPr lang="en-US" sz="1600" dirty="0" err="1"/>
              <a:t>Anim</a:t>
            </a:r>
            <a:endParaRPr lang="en-US" sz="1600" dirty="0"/>
          </a:p>
          <a:p>
            <a:pPr algn="ctr"/>
            <a:r>
              <a:rPr lang="en-US" sz="1600" dirty="0"/>
              <a:t>to Pose A</a:t>
            </a:r>
          </a:p>
        </p:txBody>
      </p:sp>
      <p:sp>
        <p:nvSpPr>
          <p:cNvPr id="7" name="Oval 6"/>
          <p:cNvSpPr/>
          <p:nvPr/>
        </p:nvSpPr>
        <p:spPr>
          <a:xfrm>
            <a:off x="5211482" y="1897527"/>
            <a:ext cx="878541" cy="6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Pose B</a:t>
            </a:r>
          </a:p>
        </p:txBody>
      </p:sp>
      <p:sp>
        <p:nvSpPr>
          <p:cNvPr id="8" name="Oval 7"/>
          <p:cNvSpPr/>
          <p:nvPr/>
        </p:nvSpPr>
        <p:spPr>
          <a:xfrm>
            <a:off x="8116047" y="1897527"/>
            <a:ext cx="878541" cy="6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Pose C</a:t>
            </a:r>
          </a:p>
        </p:txBody>
      </p:sp>
      <p:sp>
        <p:nvSpPr>
          <p:cNvPr id="9" name="Rectangle: Rounded Corners 8"/>
          <p:cNvSpPr/>
          <p:nvPr/>
        </p:nvSpPr>
        <p:spPr>
          <a:xfrm>
            <a:off x="2683435" y="543857"/>
            <a:ext cx="1350683"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 </a:t>
            </a:r>
            <a:r>
              <a:rPr lang="en-US" sz="1600" dirty="0" err="1"/>
              <a:t>Anim</a:t>
            </a:r>
            <a:endParaRPr lang="en-US" sz="1600" dirty="0"/>
          </a:p>
          <a:p>
            <a:pPr algn="ctr"/>
            <a:r>
              <a:rPr lang="en-US" sz="1600" dirty="0"/>
              <a:t>from Pose A</a:t>
            </a:r>
          </a:p>
        </p:txBody>
      </p:sp>
      <p:sp>
        <p:nvSpPr>
          <p:cNvPr id="10" name="Rectangle: Rounded Corners 9"/>
          <p:cNvSpPr/>
          <p:nvPr/>
        </p:nvSpPr>
        <p:spPr>
          <a:xfrm>
            <a:off x="4234329" y="543857"/>
            <a:ext cx="1278965"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a:t>
            </a:r>
            <a:r>
              <a:rPr lang="en-US" sz="1600" dirty="0" err="1"/>
              <a:t>Anim</a:t>
            </a:r>
            <a:endParaRPr lang="en-US" sz="1600" dirty="0"/>
          </a:p>
          <a:p>
            <a:pPr algn="ctr"/>
            <a:r>
              <a:rPr lang="en-US" sz="1600" dirty="0"/>
              <a:t>to Pose B</a:t>
            </a:r>
          </a:p>
        </p:txBody>
      </p:sp>
      <p:sp>
        <p:nvSpPr>
          <p:cNvPr id="11" name="Rectangle: Rounded Corners 10"/>
          <p:cNvSpPr/>
          <p:nvPr/>
        </p:nvSpPr>
        <p:spPr>
          <a:xfrm>
            <a:off x="5650753" y="543856"/>
            <a:ext cx="1350683"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 </a:t>
            </a:r>
            <a:r>
              <a:rPr lang="en-US" sz="1600" dirty="0" err="1"/>
              <a:t>Anim</a:t>
            </a:r>
            <a:endParaRPr lang="en-US" sz="1600" dirty="0"/>
          </a:p>
          <a:p>
            <a:pPr algn="ctr"/>
            <a:r>
              <a:rPr lang="en-US" sz="1600" dirty="0"/>
              <a:t>from Pose B</a:t>
            </a:r>
          </a:p>
        </p:txBody>
      </p:sp>
      <p:sp>
        <p:nvSpPr>
          <p:cNvPr id="12" name="Rectangle: Rounded Corners 11"/>
          <p:cNvSpPr/>
          <p:nvPr/>
        </p:nvSpPr>
        <p:spPr>
          <a:xfrm>
            <a:off x="7201647" y="543857"/>
            <a:ext cx="1278965"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a:t>
            </a:r>
            <a:r>
              <a:rPr lang="en-US" sz="1600" dirty="0" err="1"/>
              <a:t>Anim</a:t>
            </a:r>
            <a:endParaRPr lang="en-US" sz="1600" dirty="0"/>
          </a:p>
          <a:p>
            <a:pPr algn="ctr"/>
            <a:r>
              <a:rPr lang="en-US" sz="1600" dirty="0"/>
              <a:t>to Pose C</a:t>
            </a:r>
          </a:p>
        </p:txBody>
      </p:sp>
      <p:sp>
        <p:nvSpPr>
          <p:cNvPr id="13" name="Rectangle: Rounded Corners 12"/>
          <p:cNvSpPr/>
          <p:nvPr/>
        </p:nvSpPr>
        <p:spPr>
          <a:xfrm>
            <a:off x="8618071" y="543856"/>
            <a:ext cx="1350683"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 </a:t>
            </a:r>
            <a:r>
              <a:rPr lang="en-US" sz="1600" dirty="0" err="1"/>
              <a:t>Anim</a:t>
            </a:r>
            <a:endParaRPr lang="en-US" sz="1600" dirty="0"/>
          </a:p>
          <a:p>
            <a:pPr algn="ctr"/>
            <a:r>
              <a:rPr lang="en-US" sz="1600" dirty="0"/>
              <a:t>from Pose C</a:t>
            </a:r>
          </a:p>
        </p:txBody>
      </p:sp>
      <p:sp>
        <p:nvSpPr>
          <p:cNvPr id="14" name="Rectangle 13"/>
          <p:cNvSpPr/>
          <p:nvPr/>
        </p:nvSpPr>
        <p:spPr>
          <a:xfrm>
            <a:off x="3233270" y="3487270"/>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2</a:t>
            </a:r>
          </a:p>
          <a:p>
            <a:pPr algn="ctr"/>
            <a:r>
              <a:rPr lang="en-US" sz="1600" dirty="0"/>
              <a:t>A - B</a:t>
            </a:r>
          </a:p>
        </p:txBody>
      </p:sp>
      <p:sp>
        <p:nvSpPr>
          <p:cNvPr id="15" name="Rectangle 14"/>
          <p:cNvSpPr/>
          <p:nvPr/>
        </p:nvSpPr>
        <p:spPr>
          <a:xfrm>
            <a:off x="4846917" y="3487270"/>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3</a:t>
            </a:r>
          </a:p>
          <a:p>
            <a:pPr algn="ctr"/>
            <a:r>
              <a:rPr lang="en-US" sz="1600" dirty="0"/>
              <a:t>A - B</a:t>
            </a:r>
          </a:p>
        </p:txBody>
      </p:sp>
      <p:sp>
        <p:nvSpPr>
          <p:cNvPr id="16" name="Rectangle 15"/>
          <p:cNvSpPr/>
          <p:nvPr/>
        </p:nvSpPr>
        <p:spPr>
          <a:xfrm>
            <a:off x="6478493" y="3491752"/>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4</a:t>
            </a:r>
          </a:p>
          <a:p>
            <a:pPr algn="ctr"/>
            <a:r>
              <a:rPr lang="en-US" sz="1600" dirty="0"/>
              <a:t>B - A</a:t>
            </a:r>
          </a:p>
        </p:txBody>
      </p:sp>
      <p:sp>
        <p:nvSpPr>
          <p:cNvPr id="17" name="Rectangle 16"/>
          <p:cNvSpPr/>
          <p:nvPr/>
        </p:nvSpPr>
        <p:spPr>
          <a:xfrm>
            <a:off x="8373035" y="3491752"/>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 5</a:t>
            </a:r>
          </a:p>
          <a:p>
            <a:pPr algn="ctr"/>
            <a:r>
              <a:rPr lang="en-US" sz="1600" dirty="0"/>
              <a:t>B - C</a:t>
            </a:r>
          </a:p>
        </p:txBody>
      </p:sp>
      <p:cxnSp>
        <p:nvCxnSpPr>
          <p:cNvPr id="19" name="Straight Arrow Connector 18"/>
          <p:cNvCxnSpPr>
            <a:stCxn id="6" idx="2"/>
            <a:endCxn id="4" idx="1"/>
          </p:cNvCxnSpPr>
          <p:nvPr/>
        </p:nvCxnSpPr>
        <p:spPr>
          <a:xfrm>
            <a:off x="1906494" y="1039905"/>
            <a:ext cx="403576" cy="92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7"/>
            <a:endCxn id="9" idx="2"/>
          </p:cNvCxnSpPr>
          <p:nvPr/>
        </p:nvCxnSpPr>
        <p:spPr>
          <a:xfrm flipV="1">
            <a:off x="2931293" y="1039904"/>
            <a:ext cx="427484" cy="924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2"/>
            <a:endCxn id="7" idx="1"/>
          </p:cNvCxnSpPr>
          <p:nvPr/>
        </p:nvCxnSpPr>
        <p:spPr>
          <a:xfrm>
            <a:off x="4873812" y="1039904"/>
            <a:ext cx="466329" cy="951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7" idx="7"/>
            <a:endCxn id="11" idx="2"/>
          </p:cNvCxnSpPr>
          <p:nvPr/>
        </p:nvCxnSpPr>
        <p:spPr>
          <a:xfrm flipV="1">
            <a:off x="5961364" y="1039903"/>
            <a:ext cx="364731" cy="95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12" idx="2"/>
            <a:endCxn id="8" idx="1"/>
          </p:cNvCxnSpPr>
          <p:nvPr/>
        </p:nvCxnSpPr>
        <p:spPr>
          <a:xfrm>
            <a:off x="7841130" y="1039904"/>
            <a:ext cx="403576" cy="951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8" idx="7"/>
            <a:endCxn id="13" idx="2"/>
          </p:cNvCxnSpPr>
          <p:nvPr/>
        </p:nvCxnSpPr>
        <p:spPr>
          <a:xfrm flipV="1">
            <a:off x="8865929" y="1039903"/>
            <a:ext cx="427484" cy="95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4" idx="3"/>
          </p:cNvCxnSpPr>
          <p:nvPr/>
        </p:nvCxnSpPr>
        <p:spPr>
          <a:xfrm flipH="1">
            <a:off x="1308847" y="2416468"/>
            <a:ext cx="1001223" cy="1070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flipV="1">
            <a:off x="1809458" y="2510118"/>
            <a:ext cx="628942" cy="977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2826871" y="2487224"/>
            <a:ext cx="693270" cy="100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endCxn id="7" idx="3"/>
          </p:cNvCxnSpPr>
          <p:nvPr/>
        </p:nvCxnSpPr>
        <p:spPr>
          <a:xfrm flipV="1">
            <a:off x="4135718" y="2443360"/>
            <a:ext cx="1204423" cy="104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4" idx="5"/>
          </p:cNvCxnSpPr>
          <p:nvPr/>
        </p:nvCxnSpPr>
        <p:spPr>
          <a:xfrm>
            <a:off x="2931293" y="2416468"/>
            <a:ext cx="2094917" cy="1070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15" idx="0"/>
            <a:endCxn id="7" idx="4"/>
          </p:cNvCxnSpPr>
          <p:nvPr/>
        </p:nvCxnSpPr>
        <p:spPr>
          <a:xfrm flipV="1">
            <a:off x="5468470" y="2537010"/>
            <a:ext cx="182283" cy="95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7" idx="5"/>
          </p:cNvCxnSpPr>
          <p:nvPr/>
        </p:nvCxnSpPr>
        <p:spPr>
          <a:xfrm>
            <a:off x="5961364" y="2443360"/>
            <a:ext cx="723317" cy="104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16" idx="0"/>
            <a:endCxn id="4" idx="6"/>
          </p:cNvCxnSpPr>
          <p:nvPr/>
        </p:nvCxnSpPr>
        <p:spPr>
          <a:xfrm flipH="1" flipV="1">
            <a:off x="3059952" y="2190377"/>
            <a:ext cx="4040094" cy="1301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a:stCxn id="7" idx="6"/>
          </p:cNvCxnSpPr>
          <p:nvPr/>
        </p:nvCxnSpPr>
        <p:spPr>
          <a:xfrm>
            <a:off x="6090023" y="2217269"/>
            <a:ext cx="2390589" cy="127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endCxn id="8" idx="5"/>
          </p:cNvCxnSpPr>
          <p:nvPr/>
        </p:nvCxnSpPr>
        <p:spPr>
          <a:xfrm flipH="1" flipV="1">
            <a:off x="8865929" y="2443360"/>
            <a:ext cx="361742" cy="104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232212" y="5014258"/>
            <a:ext cx="1243106" cy="6574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Dance 2</a:t>
            </a:r>
          </a:p>
          <a:p>
            <a:pPr algn="ctr"/>
            <a:r>
              <a:rPr lang="en-US" sz="1200" dirty="0"/>
              <a:t>Pose A frame </a:t>
            </a:r>
            <a:r>
              <a:rPr lang="en-US" sz="1200" dirty="0">
                <a:sym typeface="Wingdings" panose="05000000000000000000" pitchFamily="2" charset="2"/>
              </a:rPr>
              <a:t></a:t>
            </a:r>
            <a:r>
              <a:rPr lang="en-US" sz="1200" dirty="0"/>
              <a:t> Cyclic first frame</a:t>
            </a:r>
          </a:p>
        </p:txBody>
      </p:sp>
      <p:sp>
        <p:nvSpPr>
          <p:cNvPr id="33" name="Rectangle 32"/>
          <p:cNvSpPr/>
          <p:nvPr/>
        </p:nvSpPr>
        <p:spPr>
          <a:xfrm>
            <a:off x="3968376" y="5014258"/>
            <a:ext cx="1243106" cy="6574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Dance 2</a:t>
            </a:r>
          </a:p>
          <a:p>
            <a:pPr algn="ctr"/>
            <a:r>
              <a:rPr lang="en-US" sz="1200" dirty="0"/>
              <a:t>Cyclic part</a:t>
            </a:r>
          </a:p>
        </p:txBody>
      </p:sp>
      <p:sp>
        <p:nvSpPr>
          <p:cNvPr id="34" name="Rectangle 33"/>
          <p:cNvSpPr/>
          <p:nvPr/>
        </p:nvSpPr>
        <p:spPr>
          <a:xfrm>
            <a:off x="5650752" y="5014258"/>
            <a:ext cx="1243106" cy="6574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Dance 2</a:t>
            </a:r>
          </a:p>
          <a:p>
            <a:pPr algn="ctr"/>
            <a:r>
              <a:rPr lang="en-US" sz="1200" dirty="0"/>
              <a:t>Cyclic end frame </a:t>
            </a:r>
            <a:r>
              <a:rPr lang="en-US" sz="1200" dirty="0">
                <a:sym typeface="Wingdings" panose="05000000000000000000" pitchFamily="2" charset="2"/>
              </a:rPr>
              <a:t></a:t>
            </a:r>
            <a:r>
              <a:rPr lang="en-US" sz="1200" dirty="0"/>
              <a:t> Pose B frame</a:t>
            </a:r>
          </a:p>
        </p:txBody>
      </p:sp>
      <p:cxnSp>
        <p:nvCxnSpPr>
          <p:cNvPr id="3" name="Straight Connector 2"/>
          <p:cNvCxnSpPr/>
          <p:nvPr/>
        </p:nvCxnSpPr>
        <p:spPr>
          <a:xfrm flipH="1">
            <a:off x="2232212" y="4144682"/>
            <a:ext cx="1084729" cy="86957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p:cNvCxnSpPr>
            <a:cxnSpLocks/>
          </p:cNvCxnSpPr>
          <p:nvPr/>
        </p:nvCxnSpPr>
        <p:spPr>
          <a:xfrm>
            <a:off x="4355353" y="4149164"/>
            <a:ext cx="2481729" cy="86061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p:cNvCxnSpPr>
            <a:cxnSpLocks/>
            <a:stCxn id="32" idx="3"/>
            <a:endCxn id="33" idx="1"/>
          </p:cNvCxnSpPr>
          <p:nvPr/>
        </p:nvCxnSpPr>
        <p:spPr>
          <a:xfrm>
            <a:off x="3475318" y="5342964"/>
            <a:ext cx="493058"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p:cNvCxnSpPr>
            <a:cxnSpLocks/>
            <a:stCxn id="33" idx="3"/>
          </p:cNvCxnSpPr>
          <p:nvPr/>
        </p:nvCxnSpPr>
        <p:spPr>
          <a:xfrm>
            <a:off x="5211482" y="5342964"/>
            <a:ext cx="439270"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Arc 45"/>
          <p:cNvSpPr/>
          <p:nvPr/>
        </p:nvSpPr>
        <p:spPr>
          <a:xfrm rot="5400000">
            <a:off x="4140199" y="5301876"/>
            <a:ext cx="899459" cy="748552"/>
          </a:xfrm>
          <a:prstGeom prst="arc">
            <a:avLst>
              <a:gd name="adj1" fmla="val 16200000"/>
              <a:gd name="adj2" fmla="val 5536932"/>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4" name="Rectangle 53"/>
          <p:cNvSpPr/>
          <p:nvPr/>
        </p:nvSpPr>
        <p:spPr>
          <a:xfrm>
            <a:off x="10010589" y="1860303"/>
            <a:ext cx="1243106" cy="6574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Pose C</a:t>
            </a:r>
          </a:p>
          <a:p>
            <a:pPr algn="ctr"/>
            <a:r>
              <a:rPr lang="en-US" sz="1200" dirty="0"/>
              <a:t>Static Cyclic </a:t>
            </a:r>
            <a:r>
              <a:rPr lang="en-US" sz="1200" dirty="0" err="1"/>
              <a:t>anim</a:t>
            </a:r>
            <a:endParaRPr lang="en-US" sz="1200" dirty="0"/>
          </a:p>
        </p:txBody>
      </p:sp>
      <p:cxnSp>
        <p:nvCxnSpPr>
          <p:cNvPr id="55" name="Straight Connector 54"/>
          <p:cNvCxnSpPr>
            <a:cxnSpLocks/>
            <a:stCxn id="8" idx="6"/>
            <a:endCxn id="54" idx="1"/>
          </p:cNvCxnSpPr>
          <p:nvPr/>
        </p:nvCxnSpPr>
        <p:spPr>
          <a:xfrm flipV="1">
            <a:off x="8994588" y="2189009"/>
            <a:ext cx="1016001" cy="28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7373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22416" y="1743504"/>
            <a:ext cx="878541" cy="6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Pose</a:t>
            </a:r>
          </a:p>
        </p:txBody>
      </p:sp>
      <p:sp>
        <p:nvSpPr>
          <p:cNvPr id="5" name="Rectangle 4"/>
          <p:cNvSpPr/>
          <p:nvPr/>
        </p:nvSpPr>
        <p:spPr>
          <a:xfrm>
            <a:off x="640133" y="3409890"/>
            <a:ext cx="1243106" cy="657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Dance</a:t>
            </a:r>
          </a:p>
        </p:txBody>
      </p:sp>
      <p:sp>
        <p:nvSpPr>
          <p:cNvPr id="6" name="Rectangle: Rounded Corners 5"/>
          <p:cNvSpPr/>
          <p:nvPr/>
        </p:nvSpPr>
        <p:spPr>
          <a:xfrm>
            <a:off x="622204" y="451092"/>
            <a:ext cx="1278965"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a:t>
            </a:r>
            <a:r>
              <a:rPr lang="en-US" sz="1600" dirty="0" err="1"/>
              <a:t>Anim</a:t>
            </a:r>
            <a:endParaRPr lang="en-US" sz="1600" dirty="0"/>
          </a:p>
          <a:p>
            <a:pPr algn="ctr"/>
            <a:r>
              <a:rPr lang="en-US" sz="1600" dirty="0"/>
              <a:t>to Pose</a:t>
            </a:r>
          </a:p>
        </p:txBody>
      </p:sp>
      <p:sp>
        <p:nvSpPr>
          <p:cNvPr id="9" name="Rectangle: Rounded Corners 8"/>
          <p:cNvSpPr/>
          <p:nvPr/>
        </p:nvSpPr>
        <p:spPr>
          <a:xfrm>
            <a:off x="586345" y="1133903"/>
            <a:ext cx="1350683" cy="496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 </a:t>
            </a:r>
            <a:r>
              <a:rPr lang="en-US" sz="1600" dirty="0" err="1"/>
              <a:t>Anim</a:t>
            </a:r>
            <a:endParaRPr lang="en-US" sz="1600" dirty="0"/>
          </a:p>
          <a:p>
            <a:pPr algn="ctr"/>
            <a:r>
              <a:rPr lang="en-US" sz="1600" dirty="0"/>
              <a:t>from Pose</a:t>
            </a:r>
          </a:p>
        </p:txBody>
      </p:sp>
      <p:sp>
        <p:nvSpPr>
          <p:cNvPr id="32" name="Rectangle 31"/>
          <p:cNvSpPr/>
          <p:nvPr/>
        </p:nvSpPr>
        <p:spPr>
          <a:xfrm>
            <a:off x="640133" y="4262018"/>
            <a:ext cx="1243106" cy="6574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Dance Begin Cycle</a:t>
            </a:r>
          </a:p>
        </p:txBody>
      </p:sp>
      <p:sp>
        <p:nvSpPr>
          <p:cNvPr id="33" name="Rectangle 32"/>
          <p:cNvSpPr/>
          <p:nvPr/>
        </p:nvSpPr>
        <p:spPr>
          <a:xfrm>
            <a:off x="640133" y="5114146"/>
            <a:ext cx="1243106" cy="6574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Dance</a:t>
            </a:r>
          </a:p>
          <a:p>
            <a:pPr algn="ctr"/>
            <a:r>
              <a:rPr lang="en-US" sz="1200" dirty="0"/>
              <a:t>Cyclic part</a:t>
            </a:r>
          </a:p>
        </p:txBody>
      </p:sp>
      <p:sp>
        <p:nvSpPr>
          <p:cNvPr id="34" name="Rectangle 33"/>
          <p:cNvSpPr/>
          <p:nvPr/>
        </p:nvSpPr>
        <p:spPr>
          <a:xfrm>
            <a:off x="640133" y="5966274"/>
            <a:ext cx="1243106" cy="6574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Dance End Cycle</a:t>
            </a:r>
          </a:p>
        </p:txBody>
      </p:sp>
      <p:sp>
        <p:nvSpPr>
          <p:cNvPr id="54" name="Rectangle 53"/>
          <p:cNvSpPr/>
          <p:nvPr/>
        </p:nvSpPr>
        <p:spPr>
          <a:xfrm>
            <a:off x="640133" y="2637817"/>
            <a:ext cx="1243106" cy="6574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Pose Static Cyclic </a:t>
            </a:r>
            <a:r>
              <a:rPr lang="en-US" sz="1200" dirty="0" err="1"/>
              <a:t>anim</a:t>
            </a:r>
            <a:endParaRPr lang="en-US" sz="1200" dirty="0"/>
          </a:p>
        </p:txBody>
      </p:sp>
      <p:sp>
        <p:nvSpPr>
          <p:cNvPr id="30" name="TextBox 29"/>
          <p:cNvSpPr txBox="1"/>
          <p:nvPr/>
        </p:nvSpPr>
        <p:spPr>
          <a:xfrm>
            <a:off x="2046157" y="157397"/>
            <a:ext cx="9039069" cy="6909584"/>
          </a:xfrm>
          <a:prstGeom prst="rect">
            <a:avLst/>
          </a:prstGeom>
          <a:noFill/>
        </p:spPr>
        <p:txBody>
          <a:bodyPr wrap="square" rtlCol="0">
            <a:spAutoFit/>
          </a:bodyPr>
          <a:lstStyle/>
          <a:p>
            <a:endParaRPr lang="en-US" sz="1600" dirty="0"/>
          </a:p>
          <a:p>
            <a:r>
              <a:rPr lang="en-US" sz="1600" dirty="0"/>
              <a:t>HKX file, from a normal position to the pose frame, can be a few seconds but not too long, and not too far away from the pole. Used to begin a Performance.</a:t>
            </a:r>
          </a:p>
          <a:p>
            <a:endParaRPr lang="en-US" sz="1600" dirty="0"/>
          </a:p>
          <a:p>
            <a:r>
              <a:rPr lang="en-US" sz="1600" dirty="0"/>
              <a:t>HKX file, from a the pose frame to the normal position, can be a few seconds but not too long, and not too far away from the pole . Used to begin a Performance.</a:t>
            </a:r>
          </a:p>
          <a:p>
            <a:endParaRPr lang="en-US" sz="1600" dirty="0"/>
          </a:p>
          <a:p>
            <a:r>
              <a:rPr lang="en-US" sz="1600" dirty="0"/>
              <a:t>Not a real HKX file. Used just to keep the frame (in 3DS or Blender or FBX formats.) Not used in game.</a:t>
            </a:r>
          </a:p>
          <a:p>
            <a:endParaRPr lang="en-US" sz="1600" dirty="0"/>
          </a:p>
          <a:p>
            <a:endParaRPr lang="en-US" sz="600" dirty="0"/>
          </a:p>
          <a:p>
            <a:endParaRPr lang="en-US" sz="1600" dirty="0"/>
          </a:p>
          <a:p>
            <a:r>
              <a:rPr lang="en-US" sz="1600" dirty="0"/>
              <a:t>Use just to keep an actor stuck in a pose. Can be just two cyclic frames of the pose frame. Used to have static poses.</a:t>
            </a:r>
          </a:p>
          <a:p>
            <a:endParaRPr lang="en-US" sz="1600" dirty="0"/>
          </a:p>
          <a:p>
            <a:r>
              <a:rPr lang="en-US" sz="1600" dirty="0"/>
              <a:t>Usually a single HKX file, the very first frame should be the one of the start pose, and the very last should be the one of the next pose. In this case the dance will be acyclic</a:t>
            </a:r>
          </a:p>
          <a:p>
            <a:endParaRPr lang="en-US" sz="1600" dirty="0"/>
          </a:p>
          <a:p>
            <a:endParaRPr lang="en-US" sz="1100" dirty="0"/>
          </a:p>
          <a:p>
            <a:r>
              <a:rPr lang="en-US" sz="1600" dirty="0"/>
              <a:t>Case of cyclic dances. This is a small transition from the start-pose frame to a spot of the animation where the cycle is OK to begin. It is an acyclic HKX.</a:t>
            </a:r>
          </a:p>
          <a:p>
            <a:endParaRPr lang="en-US" sz="1000" dirty="0"/>
          </a:p>
          <a:p>
            <a:endParaRPr lang="en-US" sz="1600" dirty="0"/>
          </a:p>
          <a:p>
            <a:r>
              <a:rPr lang="en-US" sz="1600" dirty="0"/>
              <a:t>HKX of a cyclic animation. Should start and end with a frame that is OK to be cyclic, and will be used in the begin and end parts.</a:t>
            </a:r>
          </a:p>
          <a:p>
            <a:endParaRPr lang="en-US" sz="1200" dirty="0"/>
          </a:p>
          <a:p>
            <a:endParaRPr lang="en-US" sz="900" dirty="0"/>
          </a:p>
          <a:p>
            <a:r>
              <a:rPr lang="en-US" sz="1600" dirty="0"/>
              <a:t>Case of cyclic dances. This is a small transition from a spot of the animation where the cycle is OK to end to the end-pose frame . It is an acyclic HKX.</a:t>
            </a:r>
          </a:p>
          <a:p>
            <a:endParaRPr lang="en-US" sz="1600" dirty="0"/>
          </a:p>
        </p:txBody>
      </p:sp>
    </p:spTree>
    <p:extLst>
      <p:ext uri="{BB962C8B-B14F-4D97-AF65-F5344CB8AC3E}">
        <p14:creationId xmlns:p14="http://schemas.microsoft.com/office/powerpoint/2010/main" val="1186805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440</Words>
  <Application>Microsoft Office PowerPoint</Application>
  <PresentationFormat>Widescreen</PresentationFormat>
  <Paragraphs>90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Claudio Pucci</dc:creator>
  <cp:lastModifiedBy>Claudio Pucci</cp:lastModifiedBy>
  <cp:revision>4</cp:revision>
  <dcterms:created xsi:type="dcterms:W3CDTF">2017-06-15T23:31:14Z</dcterms:created>
  <dcterms:modified xsi:type="dcterms:W3CDTF">2017-06-16T00:28:47Z</dcterms:modified>
</cp:coreProperties>
</file>