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21"/>
  </p:notesMasterIdLst>
  <p:sldIdLst>
    <p:sldId id="256" r:id="rId6"/>
    <p:sldId id="261" r:id="rId7"/>
    <p:sldId id="262" r:id="rId8"/>
    <p:sldId id="260" r:id="rId9"/>
    <p:sldId id="263" r:id="rId10"/>
    <p:sldId id="257" r:id="rId11"/>
    <p:sldId id="265" r:id="rId12"/>
    <p:sldId id="258" r:id="rId13"/>
    <p:sldId id="264" r:id="rId14"/>
    <p:sldId id="266" r:id="rId15"/>
    <p:sldId id="269" r:id="rId16"/>
    <p:sldId id="267" r:id="rId17"/>
    <p:sldId id="268" r:id="rId18"/>
    <p:sldId id="270" r:id="rId19"/>
    <p:sldId id="271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7B13C-5D9C-4831-A253-2DB63A4A79A1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49F52-1E14-4C8D-A6B8-BAF1FBDEB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09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FFD32-9E3A-4D22-AA61-E9B829E194B6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53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0200" y="5715000"/>
            <a:ext cx="2112963" cy="7159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8138" y="5715000"/>
            <a:ext cx="6189662" cy="7159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08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3A3CB-D081-419A-99D9-E87DD98304C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3139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A3F70A-295C-41F9-BA18-845A27CA4F2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496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1CFD32-0CD7-414D-9CC5-A0D103AD2B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823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7013" y="912813"/>
            <a:ext cx="4265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912813"/>
            <a:ext cx="4265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29815E-70D8-4774-B044-778D2F98668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857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16DF68-7268-474A-B47C-7E5F61A72B6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395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248B4-B1D9-43B3-AED1-F8270BBA0C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1742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006F45-1789-4323-9AF9-EED97B34726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7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81331E-632A-40DC-9CE7-1456EAC3DAE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66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78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CADBEC-2ECF-47BC-B6CA-0C8A29FDD72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577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040D1C-0340-4A3C-AF8F-128D3FD8730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4457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0525" y="0"/>
            <a:ext cx="2170113" cy="61690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7013" y="0"/>
            <a:ext cx="6361112" cy="61690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18580D-E58F-40E8-8FDC-2657FD7A783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130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8138" y="6096000"/>
            <a:ext cx="4151312" cy="33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1850" y="6096000"/>
            <a:ext cx="4151313" cy="33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0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67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9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5715000"/>
            <a:ext cx="845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8138" y="6096000"/>
            <a:ext cx="84550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5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0" eaLnBrk="1" fontAlgn="base" hangingPunct="1">
        <a:spcBef>
          <a:spcPct val="2000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0"/>
            <a:ext cx="8683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912813"/>
            <a:ext cx="8683625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5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charset="-120"/>
              </a:defRPr>
            </a:lvl1pPr>
          </a:lstStyle>
          <a:p>
            <a:fld id="{6A2B2807-93BF-43A8-A04F-4847E7BA55D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573016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00FF"/>
                </a:solidFill>
              </a:rPr>
              <a:t>Access</a:t>
            </a:r>
            <a:endParaRPr lang="zh-TW" alt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1440BE-DB0B-44A6-80ED-C90A14EEC5DD}"/>
              </a:ext>
            </a:extLst>
          </p:cNvPr>
          <p:cNvSpPr txBox="1"/>
          <p:nvPr/>
        </p:nvSpPr>
        <p:spPr>
          <a:xfrm>
            <a:off x="7415808" y="623731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Angus Tseng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925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E45E98-9960-4A77-899C-4EA6C764F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71" b="9756"/>
          <a:stretch/>
        </p:blipFill>
        <p:spPr>
          <a:xfrm>
            <a:off x="376463" y="1677354"/>
            <a:ext cx="3788576" cy="296658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ACD2BBE-DFEA-4D0F-BC61-617FAAF55CA2}"/>
              </a:ext>
            </a:extLst>
          </p:cNvPr>
          <p:cNvSpPr txBox="1"/>
          <p:nvPr/>
        </p:nvSpPr>
        <p:spPr>
          <a:xfrm>
            <a:off x="311660" y="1072465"/>
            <a:ext cx="87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</a:rPr>
              <a:t>將想要查詢的欄位拖曳到下方</a:t>
            </a:r>
            <a:r>
              <a:rPr lang="en-US" altLang="zh-TW" sz="1600" b="1" dirty="0">
                <a:solidFill>
                  <a:srgbClr val="0000FF"/>
                </a:solidFill>
              </a:rPr>
              <a:t>-&gt; </a:t>
            </a:r>
            <a:r>
              <a:rPr lang="zh-TW" altLang="en-US" sz="1600" b="1" dirty="0">
                <a:solidFill>
                  <a:srgbClr val="0000FF"/>
                </a:solidFill>
              </a:rPr>
              <a:t>輸入關鍵字</a:t>
            </a:r>
            <a:r>
              <a:rPr lang="en-US" altLang="zh-TW" sz="1600" b="1" dirty="0">
                <a:solidFill>
                  <a:srgbClr val="0000FF"/>
                </a:solidFill>
              </a:rPr>
              <a:t>(</a:t>
            </a:r>
            <a:r>
              <a:rPr lang="zh-TW" altLang="en-US" sz="1600" b="1" dirty="0">
                <a:solidFill>
                  <a:srgbClr val="0000FF"/>
                </a:solidFill>
              </a:rPr>
              <a:t>例如</a:t>
            </a:r>
            <a:r>
              <a:rPr lang="en-US" altLang="zh-TW" sz="1600" b="1" dirty="0">
                <a:solidFill>
                  <a:srgbClr val="0000FF"/>
                </a:solidFill>
              </a:rPr>
              <a:t>:ESN</a:t>
            </a:r>
            <a:r>
              <a:rPr lang="zh-TW" altLang="en-US" sz="1600" b="1" dirty="0">
                <a:solidFill>
                  <a:srgbClr val="0000FF"/>
                </a:solidFill>
              </a:rPr>
              <a:t>欄位輸入</a:t>
            </a:r>
            <a:r>
              <a:rPr lang="en-US" altLang="zh-TW" sz="1600" b="1" dirty="0">
                <a:solidFill>
                  <a:srgbClr val="0000FF"/>
                </a:solidFill>
              </a:rPr>
              <a:t>ESN) -&gt; </a:t>
            </a:r>
            <a:r>
              <a:rPr lang="zh-TW" altLang="en-US" sz="1600" b="1" dirty="0">
                <a:solidFill>
                  <a:srgbClr val="0000FF"/>
                </a:solidFill>
              </a:rPr>
              <a:t>按執行 </a:t>
            </a:r>
            <a:r>
              <a:rPr lang="en-US" altLang="zh-TW" sz="1600" b="1" dirty="0">
                <a:solidFill>
                  <a:srgbClr val="0000FF"/>
                </a:solidFill>
              </a:rPr>
              <a:t>-&gt; </a:t>
            </a:r>
            <a:r>
              <a:rPr lang="zh-TW" altLang="en-US" sz="1600" b="1" dirty="0">
                <a:solidFill>
                  <a:srgbClr val="0000FF"/>
                </a:solidFill>
              </a:rPr>
              <a:t>查詢結果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3F80596-5899-4D35-96FA-B86BD510023C}"/>
              </a:ext>
            </a:extLst>
          </p:cNvPr>
          <p:cNvGrpSpPr/>
          <p:nvPr/>
        </p:nvGrpSpPr>
        <p:grpSpPr>
          <a:xfrm>
            <a:off x="4295788" y="1677354"/>
            <a:ext cx="4383747" cy="2478855"/>
            <a:chOff x="4295788" y="1677354"/>
            <a:chExt cx="4383747" cy="247885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6FCB621-F785-49B7-B6C9-393C3E5CE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5788" y="1677354"/>
              <a:ext cx="4383747" cy="247885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67B1D4-6F7B-432B-B1E8-7235FD354F18}"/>
                </a:ext>
              </a:extLst>
            </p:cNvPr>
            <p:cNvSpPr/>
            <p:nvPr/>
          </p:nvSpPr>
          <p:spPr bwMode="auto">
            <a:xfrm>
              <a:off x="4619693" y="2563719"/>
              <a:ext cx="760088" cy="307777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7978F4D5-279C-4619-AD47-9F566AE13F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9700" y="2871496"/>
              <a:ext cx="660452" cy="6295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1CAC9DFE-CE76-41F9-964F-57005AB8B1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9700" y="2871496"/>
              <a:ext cx="0" cy="6295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F8381CD3-75D2-42A2-B29E-DB9149574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35" y="5645794"/>
            <a:ext cx="3952875" cy="10668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A143A39-1790-4B51-AADD-01C4536EE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027433"/>
            <a:ext cx="4050967" cy="143657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8" name="向右箭號 6">
            <a:extLst>
              <a:ext uri="{FF2B5EF4-FFF2-40B4-BE49-F238E27FC236}">
                <a16:creationId xmlns:a16="http://schemas.microsoft.com/office/drawing/2014/main" id="{D76865DE-BD4D-46B4-B62B-3DFB00D1A24F}"/>
              </a:ext>
            </a:extLst>
          </p:cNvPr>
          <p:cNvSpPr/>
          <p:nvPr/>
        </p:nvSpPr>
        <p:spPr bwMode="auto">
          <a:xfrm>
            <a:off x="4008353" y="2762892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9CBC9FCA-4777-4B8A-B4EF-387AE00DC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6" y="4715497"/>
            <a:ext cx="3060749" cy="93029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E558FEFE-B68C-499F-A4CA-6FA615CDD9F6}"/>
              </a:ext>
            </a:extLst>
          </p:cNvPr>
          <p:cNvSpPr/>
          <p:nvPr/>
        </p:nvSpPr>
        <p:spPr bwMode="auto">
          <a:xfrm>
            <a:off x="755576" y="4937435"/>
            <a:ext cx="288032" cy="6368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EAE4D3-DDBE-4863-B1AA-32AAB4647FA2}"/>
              </a:ext>
            </a:extLst>
          </p:cNvPr>
          <p:cNvSpPr/>
          <p:nvPr/>
        </p:nvSpPr>
        <p:spPr bwMode="auto">
          <a:xfrm>
            <a:off x="2126734" y="5743642"/>
            <a:ext cx="1149121" cy="9040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向右箭號 6">
            <a:extLst>
              <a:ext uri="{FF2B5EF4-FFF2-40B4-BE49-F238E27FC236}">
                <a16:creationId xmlns:a16="http://schemas.microsoft.com/office/drawing/2014/main" id="{DF67F97A-D1D3-4914-A793-665B1F22B1EC}"/>
              </a:ext>
            </a:extLst>
          </p:cNvPr>
          <p:cNvSpPr/>
          <p:nvPr/>
        </p:nvSpPr>
        <p:spPr bwMode="auto">
          <a:xfrm>
            <a:off x="4345995" y="5908740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9A988266-682D-4A6A-81A4-34C5EA20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Access</a:t>
            </a:r>
            <a:r>
              <a:rPr lang="zh-TW" altLang="en-US" dirty="0"/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146921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C6A0028-5CC8-4585-BA63-47DB42DC83D7}"/>
              </a:ext>
            </a:extLst>
          </p:cNvPr>
          <p:cNvSpPr txBox="1"/>
          <p:nvPr/>
        </p:nvSpPr>
        <p:spPr>
          <a:xfrm>
            <a:off x="342323" y="1409193"/>
            <a:ext cx="87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</a:rPr>
              <a:t>若經常性使用的資料表查詢 </a:t>
            </a:r>
            <a:r>
              <a:rPr lang="en-US" altLang="zh-TW" sz="1600" b="1" dirty="0">
                <a:solidFill>
                  <a:srgbClr val="0000FF"/>
                </a:solidFill>
              </a:rPr>
              <a:t>-&gt; </a:t>
            </a:r>
            <a:r>
              <a:rPr lang="zh-TW" altLang="en-US" sz="1600" b="1" dirty="0">
                <a:solidFill>
                  <a:srgbClr val="0000FF"/>
                </a:solidFill>
              </a:rPr>
              <a:t>可預先建立查詢 </a:t>
            </a:r>
            <a:r>
              <a:rPr lang="en-US" altLang="zh-TW" sz="1600" b="1" dirty="0">
                <a:solidFill>
                  <a:srgbClr val="0000FF"/>
                </a:solidFill>
              </a:rPr>
              <a:t>-&gt; </a:t>
            </a:r>
            <a:r>
              <a:rPr lang="zh-TW" altLang="en-US" sz="1600" b="1" dirty="0">
                <a:solidFill>
                  <a:srgbClr val="0000FF"/>
                </a:solidFill>
              </a:rPr>
              <a:t>按儲存 </a:t>
            </a:r>
            <a:r>
              <a:rPr lang="en-US" altLang="zh-TW" sz="1600" b="1" dirty="0">
                <a:solidFill>
                  <a:srgbClr val="0000FF"/>
                </a:solidFill>
              </a:rPr>
              <a:t>-&gt; </a:t>
            </a:r>
            <a:r>
              <a:rPr lang="zh-TW" altLang="en-US" sz="1600" b="1" dirty="0">
                <a:solidFill>
                  <a:srgbClr val="0000FF"/>
                </a:solidFill>
              </a:rPr>
              <a:t>命名查詢名稱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FEE0F08-3D64-444D-83C0-21919BF2AA3F}"/>
              </a:ext>
            </a:extLst>
          </p:cNvPr>
          <p:cNvGrpSpPr/>
          <p:nvPr/>
        </p:nvGrpSpPr>
        <p:grpSpPr>
          <a:xfrm>
            <a:off x="291919" y="2473167"/>
            <a:ext cx="4213593" cy="3312368"/>
            <a:chOff x="333028" y="1628800"/>
            <a:chExt cx="4213593" cy="33123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3FABFAE-B9A9-464D-9E01-0124E583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028" y="1628800"/>
              <a:ext cx="4213593" cy="331236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7DE8153-5DA9-49CC-B8FD-BAAB3FAB2162}"/>
                </a:ext>
              </a:extLst>
            </p:cNvPr>
            <p:cNvSpPr/>
            <p:nvPr/>
          </p:nvSpPr>
          <p:spPr bwMode="auto">
            <a:xfrm>
              <a:off x="358289" y="2276873"/>
              <a:ext cx="253271" cy="36004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80DBEDA-916D-44E6-8816-7276941F0687}"/>
                </a:ext>
              </a:extLst>
            </p:cNvPr>
            <p:cNvSpPr/>
            <p:nvPr/>
          </p:nvSpPr>
          <p:spPr bwMode="auto">
            <a:xfrm>
              <a:off x="2051720" y="4343425"/>
              <a:ext cx="2448272" cy="237703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E91C7AB-3526-4E44-B681-92701373B7B5}"/>
              </a:ext>
            </a:extLst>
          </p:cNvPr>
          <p:cNvGrpSpPr/>
          <p:nvPr/>
        </p:nvGrpSpPr>
        <p:grpSpPr>
          <a:xfrm>
            <a:off x="4908731" y="2564905"/>
            <a:ext cx="3943350" cy="2714625"/>
            <a:chOff x="4788024" y="1628800"/>
            <a:chExt cx="3943350" cy="271462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D76D3D0-294D-40BE-BF1B-DC47C988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024" y="1628800"/>
              <a:ext cx="3943350" cy="27146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51EA24-394B-40E7-8025-1C0095B4B73B}"/>
                </a:ext>
              </a:extLst>
            </p:cNvPr>
            <p:cNvSpPr/>
            <p:nvPr/>
          </p:nvSpPr>
          <p:spPr bwMode="auto">
            <a:xfrm>
              <a:off x="4809392" y="3501008"/>
              <a:ext cx="1994856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向右箭號 6">
            <a:extLst>
              <a:ext uri="{FF2B5EF4-FFF2-40B4-BE49-F238E27FC236}">
                <a16:creationId xmlns:a16="http://schemas.microsoft.com/office/drawing/2014/main" id="{9D4A5390-5BA3-474F-876F-ECA15EFB858C}"/>
              </a:ext>
            </a:extLst>
          </p:cNvPr>
          <p:cNvSpPr/>
          <p:nvPr/>
        </p:nvSpPr>
        <p:spPr bwMode="auto">
          <a:xfrm>
            <a:off x="4535920" y="3821574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00B56B9F-DCCE-4CB5-A37A-726E9870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Access</a:t>
            </a:r>
            <a:r>
              <a:rPr lang="zh-TW" altLang="en-US" dirty="0"/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353481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3395FF-5324-420F-9462-6472F3CC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636912"/>
            <a:ext cx="7934325" cy="34480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B6807D9-87A3-4044-84F3-BC73E03439E6}"/>
              </a:ext>
            </a:extLst>
          </p:cNvPr>
          <p:cNvSpPr txBox="1"/>
          <p:nvPr/>
        </p:nvSpPr>
        <p:spPr>
          <a:xfrm>
            <a:off x="395536" y="105317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四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00"/>
                </a:highlight>
              </a:rPr>
              <a:t>. </a:t>
            </a:r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資料表串連查詢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37D025-4BCA-4E40-8355-FFE8ECBB7400}"/>
              </a:ext>
            </a:extLst>
          </p:cNvPr>
          <p:cNvSpPr txBox="1"/>
          <p:nvPr/>
        </p:nvSpPr>
        <p:spPr>
          <a:xfrm>
            <a:off x="755576" y="1556502"/>
            <a:ext cx="73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</a:rPr>
              <a:t>當所要查詢的資料分佈在各個資料表</a:t>
            </a:r>
            <a:r>
              <a:rPr lang="en-US" altLang="zh-TW" sz="1600" b="1" dirty="0">
                <a:solidFill>
                  <a:srgbClr val="0000FF"/>
                </a:solidFill>
              </a:rPr>
              <a:t> -&gt; </a:t>
            </a:r>
            <a:r>
              <a:rPr lang="zh-TW" altLang="en-US" sz="1600" b="1" dirty="0">
                <a:solidFill>
                  <a:srgbClr val="0000FF"/>
                </a:solidFill>
              </a:rPr>
              <a:t>可透過串連的方式進行查詢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71F88E-D7EC-4BEB-B85F-A59A8B3C35F7}"/>
              </a:ext>
            </a:extLst>
          </p:cNvPr>
          <p:cNvSpPr txBox="1"/>
          <p:nvPr/>
        </p:nvSpPr>
        <p:spPr>
          <a:xfrm>
            <a:off x="755576" y="2029053"/>
            <a:ext cx="73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</a:rPr>
              <a:t>串連的方式欄位屬性必需要相同</a:t>
            </a:r>
            <a:r>
              <a:rPr lang="en-US" altLang="zh-TW" sz="1600" b="1" dirty="0">
                <a:solidFill>
                  <a:srgbClr val="0000FF"/>
                </a:solidFill>
              </a:rPr>
              <a:t>( </a:t>
            </a:r>
            <a:r>
              <a:rPr lang="zh-TW" altLang="en-US" sz="1600" b="1" dirty="0">
                <a:solidFill>
                  <a:srgbClr val="0000FF"/>
                </a:solidFill>
              </a:rPr>
              <a:t>如</a:t>
            </a:r>
            <a:r>
              <a:rPr lang="en-US" altLang="zh-TW" sz="1600" b="1" dirty="0">
                <a:solidFill>
                  <a:srgbClr val="0000FF"/>
                </a:solidFill>
              </a:rPr>
              <a:t>:ESN</a:t>
            </a:r>
            <a:r>
              <a:rPr lang="zh-TW" altLang="en-US" sz="1600" b="1" dirty="0">
                <a:solidFill>
                  <a:srgbClr val="0000FF"/>
                </a:solidFill>
              </a:rPr>
              <a:t>欄位對</a:t>
            </a:r>
            <a:r>
              <a:rPr lang="en-US" altLang="zh-TW" sz="1600" b="1" dirty="0">
                <a:solidFill>
                  <a:srgbClr val="0000FF"/>
                </a:solidFill>
              </a:rPr>
              <a:t>ESN</a:t>
            </a:r>
            <a:r>
              <a:rPr lang="zh-TW" altLang="en-US" sz="1600" b="1" dirty="0">
                <a:solidFill>
                  <a:srgbClr val="0000FF"/>
                </a:solidFill>
              </a:rPr>
              <a:t>欄位</a:t>
            </a:r>
            <a:r>
              <a:rPr lang="en-US" altLang="zh-TW" sz="1600" b="1" dirty="0">
                <a:solidFill>
                  <a:srgbClr val="0000FF"/>
                </a:solidFill>
              </a:rPr>
              <a:t> </a:t>
            </a:r>
            <a:r>
              <a:rPr lang="zh-TW" altLang="en-US" sz="1600" b="1" dirty="0">
                <a:solidFill>
                  <a:srgbClr val="0000FF"/>
                </a:solidFill>
              </a:rPr>
              <a:t>或</a:t>
            </a:r>
            <a:r>
              <a:rPr lang="en-US" altLang="zh-TW" sz="1600" b="1" dirty="0">
                <a:solidFill>
                  <a:srgbClr val="0000FF"/>
                </a:solidFill>
              </a:rPr>
              <a:t>SN</a:t>
            </a:r>
            <a:r>
              <a:rPr lang="zh-TW" altLang="en-US" sz="1600" b="1" dirty="0">
                <a:solidFill>
                  <a:srgbClr val="0000FF"/>
                </a:solidFill>
              </a:rPr>
              <a:t>欄位對</a:t>
            </a:r>
            <a:r>
              <a:rPr lang="en-US" altLang="zh-TW" sz="1600" b="1" dirty="0">
                <a:solidFill>
                  <a:srgbClr val="0000FF"/>
                </a:solidFill>
              </a:rPr>
              <a:t>SN</a:t>
            </a:r>
            <a:r>
              <a:rPr lang="zh-TW" altLang="en-US" sz="1600" b="1" dirty="0">
                <a:solidFill>
                  <a:srgbClr val="0000FF"/>
                </a:solidFill>
              </a:rPr>
              <a:t>欄位 </a:t>
            </a:r>
            <a:r>
              <a:rPr lang="en-US" altLang="zh-TW" sz="16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732446AC-C2C8-4799-AF2C-0A75A3A9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Access</a:t>
            </a:r>
            <a:r>
              <a:rPr lang="zh-TW" altLang="en-US" dirty="0"/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33397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D10961-751D-4C5E-AF30-2B5B38B8E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76" y="2078109"/>
            <a:ext cx="4676958" cy="247829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EE982C-776C-4775-9109-CF05F9D4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8719"/>
            <a:ext cx="3312368" cy="10789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B828FD-6448-45DF-A174-0D5E3A5BD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627" y="4851089"/>
            <a:ext cx="3312368" cy="132853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76ACFA-41F3-474B-80F4-7AEC550AB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31" y="3429000"/>
            <a:ext cx="2233028" cy="238429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8EF0E84-9BF5-4429-8517-652B33FA9DA9}"/>
              </a:ext>
            </a:extLst>
          </p:cNvPr>
          <p:cNvSpPr txBox="1"/>
          <p:nvPr/>
        </p:nvSpPr>
        <p:spPr>
          <a:xfrm>
            <a:off x="220688" y="86821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五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00"/>
                </a:highlight>
              </a:rPr>
              <a:t>. </a:t>
            </a:r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製成資料表查詢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3C6A70-B125-4656-ACBA-05FFA7A42C12}"/>
              </a:ext>
            </a:extLst>
          </p:cNvPr>
          <p:cNvSpPr txBox="1"/>
          <p:nvPr/>
        </p:nvSpPr>
        <p:spPr>
          <a:xfrm>
            <a:off x="596144" y="1342642"/>
            <a:ext cx="795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</a:rPr>
              <a:t>當資料表串連完成</a:t>
            </a:r>
            <a:r>
              <a:rPr lang="en-US" altLang="zh-TW" sz="1600" b="1" dirty="0">
                <a:solidFill>
                  <a:srgbClr val="0000FF"/>
                </a:solidFill>
              </a:rPr>
              <a:t>-&gt; </a:t>
            </a:r>
            <a:r>
              <a:rPr lang="zh-TW" altLang="en-US" sz="1600" b="1" dirty="0">
                <a:solidFill>
                  <a:srgbClr val="0000FF"/>
                </a:solidFill>
              </a:rPr>
              <a:t>由於撈出的資料量可能會過大造成伺服器負擔而當掉 </a:t>
            </a:r>
            <a:r>
              <a:rPr lang="en-US" altLang="zh-TW" sz="1600" b="1" dirty="0">
                <a:solidFill>
                  <a:srgbClr val="0000FF"/>
                </a:solidFill>
              </a:rPr>
              <a:t>, </a:t>
            </a:r>
            <a:r>
              <a:rPr lang="zh-TW" altLang="en-US" sz="1600" b="1" dirty="0">
                <a:solidFill>
                  <a:srgbClr val="0000FF"/>
                </a:solidFill>
              </a:rPr>
              <a:t>這時可透過製成資料表方式存到</a:t>
            </a:r>
            <a:r>
              <a:rPr lang="en-US" altLang="zh-TW" sz="1600" b="1" dirty="0">
                <a:solidFill>
                  <a:srgbClr val="0000FF"/>
                </a:solidFill>
              </a:rPr>
              <a:t>Local</a:t>
            </a:r>
            <a:r>
              <a:rPr lang="zh-TW" altLang="en-US" sz="1600" b="1" dirty="0">
                <a:solidFill>
                  <a:srgbClr val="0000FF"/>
                </a:solidFill>
              </a:rPr>
              <a:t>端電腦 </a:t>
            </a:r>
            <a:r>
              <a:rPr lang="en-US" altLang="zh-TW" sz="1600" b="1" dirty="0">
                <a:solidFill>
                  <a:srgbClr val="0000FF"/>
                </a:solidFill>
              </a:rPr>
              <a:t>-&gt; </a:t>
            </a:r>
            <a:r>
              <a:rPr lang="zh-TW" altLang="en-US" sz="1600" b="1" dirty="0">
                <a:solidFill>
                  <a:srgbClr val="0000FF"/>
                </a:solidFill>
              </a:rPr>
              <a:t>命名並儲存資料表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sp>
        <p:nvSpPr>
          <p:cNvPr id="11" name="向右箭號 6">
            <a:extLst>
              <a:ext uri="{FF2B5EF4-FFF2-40B4-BE49-F238E27FC236}">
                <a16:creationId xmlns:a16="http://schemas.microsoft.com/office/drawing/2014/main" id="{6232FDBF-FA88-4211-944F-EA0037B2587D}"/>
              </a:ext>
            </a:extLst>
          </p:cNvPr>
          <p:cNvSpPr/>
          <p:nvPr/>
        </p:nvSpPr>
        <p:spPr bwMode="auto">
          <a:xfrm>
            <a:off x="3779912" y="2524344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76DCF0-03B3-4199-B394-8FF6C1EAA668}"/>
              </a:ext>
            </a:extLst>
          </p:cNvPr>
          <p:cNvSpPr/>
          <p:nvPr/>
        </p:nvSpPr>
        <p:spPr bwMode="auto">
          <a:xfrm>
            <a:off x="1414383" y="2505285"/>
            <a:ext cx="277298" cy="49166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DE08D0-E460-4209-8C8A-9AA8F26D3DB4}"/>
              </a:ext>
            </a:extLst>
          </p:cNvPr>
          <p:cNvSpPr/>
          <p:nvPr/>
        </p:nvSpPr>
        <p:spPr bwMode="auto">
          <a:xfrm>
            <a:off x="4932039" y="3147644"/>
            <a:ext cx="1261517" cy="15223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向右箭號 6">
            <a:extLst>
              <a:ext uri="{FF2B5EF4-FFF2-40B4-BE49-F238E27FC236}">
                <a16:creationId xmlns:a16="http://schemas.microsoft.com/office/drawing/2014/main" id="{F599AD39-D541-4D75-AF4D-9354C2068437}"/>
              </a:ext>
            </a:extLst>
          </p:cNvPr>
          <p:cNvSpPr/>
          <p:nvPr/>
        </p:nvSpPr>
        <p:spPr bwMode="auto">
          <a:xfrm rot="5400000">
            <a:off x="5580989" y="4528380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向右箭號 6">
            <a:extLst>
              <a:ext uri="{FF2B5EF4-FFF2-40B4-BE49-F238E27FC236}">
                <a16:creationId xmlns:a16="http://schemas.microsoft.com/office/drawing/2014/main" id="{31DF48A5-8936-4A72-80CE-A8D1C5FFFC56}"/>
              </a:ext>
            </a:extLst>
          </p:cNvPr>
          <p:cNvSpPr/>
          <p:nvPr/>
        </p:nvSpPr>
        <p:spPr bwMode="auto">
          <a:xfrm rot="10800000">
            <a:off x="3415113" y="5361469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9128FE-FDC6-4281-BAFD-E77C5F9E0720}"/>
              </a:ext>
            </a:extLst>
          </p:cNvPr>
          <p:cNvSpPr/>
          <p:nvPr/>
        </p:nvSpPr>
        <p:spPr bwMode="auto">
          <a:xfrm>
            <a:off x="4965163" y="5898829"/>
            <a:ext cx="686958" cy="16583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2AA5DF-291E-45B4-A215-555B3DE16CE0}"/>
              </a:ext>
            </a:extLst>
          </p:cNvPr>
          <p:cNvSpPr/>
          <p:nvPr/>
        </p:nvSpPr>
        <p:spPr bwMode="auto">
          <a:xfrm>
            <a:off x="787031" y="4556404"/>
            <a:ext cx="686958" cy="2158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654FA5D-E414-4EAF-AE33-8592D4877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31" y="5124240"/>
            <a:ext cx="2233028" cy="154917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88B0730-F377-4394-B51B-25A14EA6138D}"/>
              </a:ext>
            </a:extLst>
          </p:cNvPr>
          <p:cNvSpPr/>
          <p:nvPr/>
        </p:nvSpPr>
        <p:spPr bwMode="auto">
          <a:xfrm>
            <a:off x="1835696" y="6309320"/>
            <a:ext cx="716519" cy="2158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6D0E4C-149D-4053-BB91-A007D0E420A4}"/>
              </a:ext>
            </a:extLst>
          </p:cNvPr>
          <p:cNvCxnSpPr>
            <a:cxnSpLocks/>
          </p:cNvCxnSpPr>
          <p:nvPr/>
        </p:nvCxnSpPr>
        <p:spPr bwMode="auto">
          <a:xfrm>
            <a:off x="1484635" y="4765901"/>
            <a:ext cx="384407" cy="1518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標題 1">
            <a:extLst>
              <a:ext uri="{FF2B5EF4-FFF2-40B4-BE49-F238E27FC236}">
                <a16:creationId xmlns:a16="http://schemas.microsoft.com/office/drawing/2014/main" id="{CC82042E-DC76-4C49-BF0F-6927AE8F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Access</a:t>
            </a:r>
            <a:r>
              <a:rPr lang="zh-TW" altLang="en-US" dirty="0"/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226857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CAAD690-1A21-4E72-9014-729CE8EC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204864"/>
            <a:ext cx="5057775" cy="20383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4B8E6F4-445C-4451-ABCC-8F11017F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2590800" cy="3600450"/>
          </a:xfrm>
          <a:prstGeom prst="rect">
            <a:avLst/>
          </a:prstGeom>
        </p:spPr>
      </p:pic>
      <p:sp>
        <p:nvSpPr>
          <p:cNvPr id="6" name="向右箭號 6">
            <a:extLst>
              <a:ext uri="{FF2B5EF4-FFF2-40B4-BE49-F238E27FC236}">
                <a16:creationId xmlns:a16="http://schemas.microsoft.com/office/drawing/2014/main" id="{13D1AF6C-9802-44BA-A3F7-D0994D3064F4}"/>
              </a:ext>
            </a:extLst>
          </p:cNvPr>
          <p:cNvSpPr/>
          <p:nvPr/>
        </p:nvSpPr>
        <p:spPr bwMode="auto">
          <a:xfrm>
            <a:off x="3430327" y="3224039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2A5D2-F239-4EAE-8828-999B322300DE}"/>
              </a:ext>
            </a:extLst>
          </p:cNvPr>
          <p:cNvSpPr/>
          <p:nvPr/>
        </p:nvSpPr>
        <p:spPr>
          <a:xfrm>
            <a:off x="755576" y="1412776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下次想再確認之前撈的資料就可直接開啟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465E8BC8-2C25-41D8-A78B-56BD7CC9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Access</a:t>
            </a:r>
            <a:r>
              <a:rPr lang="zh-TW" altLang="en-US" dirty="0"/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41417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3AB367-4116-46DA-AB9F-021FE6538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06773"/>
              </p:ext>
            </p:extLst>
          </p:nvPr>
        </p:nvGraphicFramePr>
        <p:xfrm>
          <a:off x="230187" y="1556792"/>
          <a:ext cx="8683625" cy="4403772"/>
        </p:xfrm>
        <a:graphic>
          <a:graphicData uri="http://schemas.openxmlformats.org/drawingml/2006/table">
            <a:tbl>
              <a:tblPr/>
              <a:tblGrid>
                <a:gridCol w="812276">
                  <a:extLst>
                    <a:ext uri="{9D8B030D-6E8A-4147-A177-3AD203B41FA5}">
                      <a16:colId xmlns:a16="http://schemas.microsoft.com/office/drawing/2014/main" val="3770988620"/>
                    </a:ext>
                  </a:extLst>
                </a:gridCol>
                <a:gridCol w="2794619">
                  <a:extLst>
                    <a:ext uri="{9D8B030D-6E8A-4147-A177-3AD203B41FA5}">
                      <a16:colId xmlns:a16="http://schemas.microsoft.com/office/drawing/2014/main" val="1617095043"/>
                    </a:ext>
                  </a:extLst>
                </a:gridCol>
                <a:gridCol w="2794619">
                  <a:extLst>
                    <a:ext uri="{9D8B030D-6E8A-4147-A177-3AD203B41FA5}">
                      <a16:colId xmlns:a16="http://schemas.microsoft.com/office/drawing/2014/main" val="2147660496"/>
                    </a:ext>
                  </a:extLst>
                </a:gridCol>
                <a:gridCol w="1112046">
                  <a:extLst>
                    <a:ext uri="{9D8B030D-6E8A-4147-A177-3AD203B41FA5}">
                      <a16:colId xmlns:a16="http://schemas.microsoft.com/office/drawing/2014/main" val="1140535678"/>
                    </a:ext>
                  </a:extLst>
                </a:gridCol>
                <a:gridCol w="1170065">
                  <a:extLst>
                    <a:ext uri="{9D8B030D-6E8A-4147-A177-3AD203B41FA5}">
                      <a16:colId xmlns:a16="http://schemas.microsoft.com/office/drawing/2014/main" val="535671941"/>
                    </a:ext>
                  </a:extLst>
                </a:gridCol>
              </a:tblGrid>
              <a:tr h="274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Station</a:t>
                      </a:r>
                    </a:p>
                  </a:txBody>
                  <a:tcPr marL="8080" marR="8080" marT="80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資料表名稱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Description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Server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變更資料庫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77579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Clean room</a:t>
                      </a:r>
                    </a:p>
                  </a:txBody>
                  <a:tcPr marL="8080" marR="8080" marT="80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dbo_lcdtest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lcm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輝度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重量測試記錄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92190"/>
                  </a:ext>
                </a:extLst>
              </a:tr>
              <a:tr h="17776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SMT</a:t>
                      </a:r>
                    </a:p>
                  </a:txBody>
                  <a:tcPr marL="8080" marR="8080" marT="80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dbo_CpuTotal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測試資料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最後一筆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ate_result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10638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dbo_TblCpu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測試資料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全部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ate_db_tblcpu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56546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dbo_TblCpuBt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ATE_BT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測試資料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全部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ate_db_tblcpu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14846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dbo_ESN_Jobs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ESN To Jobs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bkATE_SERVER_T3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55173"/>
                  </a:ext>
                </a:extLst>
              </a:tr>
              <a:tr h="177767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Assy</a:t>
                      </a:r>
                    </a:p>
                  </a:txBody>
                  <a:tcPr marL="8080" marR="8080" marT="80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dbo_xx_BuildInConfirmHistory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AOEM Before tset bundle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資料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17299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dbo_xx_OSP_upload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OSP 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的資料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ate_result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23119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dbo_tAssyFail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尾測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220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測試資料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77157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dbo_CoolTotal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CT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測試資料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ate_result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86047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dbo_HotTotal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HT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測試資料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ate_result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42007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dbo_AddTotal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查詢電池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/PCB Bundle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記錄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ate_result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82458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dbo_tblBattery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電池的測試資料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0324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dbo_FinalDt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Baro Test 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19555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dbo_tblBeforeAfter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BeforeAfter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20302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dbo_TblFinal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CT/HT/FT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全部測試測料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ate_db_tblfinal.new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50515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dbo_FinalTotal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FT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最後一筆測試資料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ate_result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16806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dbo_TblFinalBt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BT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測試記錄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ate_db_tblfinalbt_new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40689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dbo_TblGSM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IMEI/SIM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卡測試記錄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87490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dbo_TblPackExtendedNumber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配件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Bundle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Pack_OneYear_db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014826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dbo_TblFinal_QA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查詢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FT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使用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9999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bkATE_SERVER_T3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ate_db_QA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581087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dbo_TblFinalBt_QA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ITM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使用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9999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bkATE_SERVER_T3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ate_db_QA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19495"/>
                  </a:ext>
                </a:extLst>
              </a:tr>
              <a:tr h="1777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dbo_AOEMControl_Status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Vector Pedal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雷雕將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ESN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上傳到此資料庫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7658"/>
                  </a:ext>
                </a:extLst>
              </a:tr>
              <a:tr h="1858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xx_TblOpticsCalibration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光學產品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CCM calibration file checksum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ATE_SERVER_T3</a:t>
                      </a: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ate_db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080" marR="8080" marT="80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5092"/>
                  </a:ext>
                </a:extLst>
              </a:tr>
            </a:tbl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EC60735A-25C8-41C1-845F-D19DB742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dirty="0"/>
              <a:t>附件</a:t>
            </a:r>
            <a:r>
              <a:rPr lang="en-US" altLang="zh-TW" dirty="0"/>
              <a:t>-</a:t>
            </a:r>
            <a:r>
              <a:rPr lang="zh-TW" altLang="en-US" dirty="0"/>
              <a:t>常用的資料表</a:t>
            </a:r>
          </a:p>
        </p:txBody>
      </p:sp>
    </p:spTree>
    <p:extLst>
      <p:ext uri="{BB962C8B-B14F-4D97-AF65-F5344CB8AC3E}">
        <p14:creationId xmlns:p14="http://schemas.microsoft.com/office/powerpoint/2010/main" val="40797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ODBC</a:t>
            </a:r>
            <a:r>
              <a:rPr lang="zh-TW" altLang="en-US" dirty="0"/>
              <a:t>資料庫連結建立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2" y="2351845"/>
            <a:ext cx="2600892" cy="35283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32864" y="1443936"/>
            <a:ext cx="700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開始</a:t>
            </a:r>
            <a:r>
              <a:rPr lang="en-US" altLang="zh-TW" b="1" dirty="0">
                <a:solidFill>
                  <a:srgbClr val="0000FF"/>
                </a:solidFill>
              </a:rPr>
              <a:t>-&gt;</a:t>
            </a:r>
            <a:r>
              <a:rPr lang="zh-TW" altLang="en-US" b="1" dirty="0">
                <a:solidFill>
                  <a:srgbClr val="0000FF"/>
                </a:solidFill>
              </a:rPr>
              <a:t>控制台</a:t>
            </a:r>
            <a:r>
              <a:rPr lang="en-US" altLang="zh-TW" b="1" dirty="0">
                <a:solidFill>
                  <a:srgbClr val="0000FF"/>
                </a:solidFill>
              </a:rPr>
              <a:t>-&gt;</a:t>
            </a:r>
            <a:r>
              <a:rPr lang="zh-TW" altLang="en-US" b="1" dirty="0">
                <a:solidFill>
                  <a:srgbClr val="0000FF"/>
                </a:solidFill>
              </a:rPr>
              <a:t>所有控制台項目</a:t>
            </a:r>
            <a:r>
              <a:rPr lang="en-US" altLang="zh-TW" b="1" dirty="0">
                <a:solidFill>
                  <a:srgbClr val="0000FF"/>
                </a:solidFill>
              </a:rPr>
              <a:t>-&gt;</a:t>
            </a:r>
            <a:r>
              <a:rPr lang="zh-TW" altLang="en-US" b="1" dirty="0">
                <a:solidFill>
                  <a:srgbClr val="0000FF"/>
                </a:solidFill>
              </a:rPr>
              <a:t>系統管理工具</a:t>
            </a:r>
            <a:r>
              <a:rPr lang="en-US" altLang="zh-TW" b="1" dirty="0">
                <a:solidFill>
                  <a:srgbClr val="0000FF"/>
                </a:solidFill>
              </a:rPr>
              <a:t>-&gt;</a:t>
            </a:r>
            <a:r>
              <a:rPr lang="zh-TW" altLang="en-US" b="1" dirty="0">
                <a:solidFill>
                  <a:srgbClr val="0000FF"/>
                </a:solidFill>
              </a:rPr>
              <a:t>資料來源 </a:t>
            </a:r>
            <a:r>
              <a:rPr lang="en-US" altLang="zh-TW" b="1" dirty="0">
                <a:solidFill>
                  <a:srgbClr val="0000FF"/>
                </a:solidFill>
              </a:rPr>
              <a:t>(ODBC)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75" y="2351845"/>
            <a:ext cx="4424200" cy="30252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/>
          <p:cNvSpPr/>
          <p:nvPr/>
        </p:nvSpPr>
        <p:spPr bwMode="auto">
          <a:xfrm>
            <a:off x="2331148" y="3429000"/>
            <a:ext cx="1016716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580112" y="5013176"/>
            <a:ext cx="936104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3481686" y="3756001"/>
            <a:ext cx="442242" cy="36004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5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en-US" altLang="zh-TW" dirty="0"/>
              <a:t>ODBC</a:t>
            </a:r>
            <a:r>
              <a:rPr lang="zh-TW" altLang="en-US" dirty="0"/>
              <a:t>資料庫連結建立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743085"/>
            <a:ext cx="3240360" cy="2605932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11560" y="1730934"/>
            <a:ext cx="3312368" cy="2635948"/>
            <a:chOff x="683568" y="1844824"/>
            <a:chExt cx="3312368" cy="263594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1844824"/>
              <a:ext cx="3312368" cy="263594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1871700" y="2204864"/>
              <a:ext cx="972108" cy="144016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02486" y="1216535"/>
            <a:ext cx="8005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</a:rPr>
              <a:t>選擇系統資料來源</a:t>
            </a:r>
            <a:r>
              <a:rPr lang="en-US" altLang="zh-TW" sz="1600" b="1" dirty="0">
                <a:solidFill>
                  <a:srgbClr val="0000FF"/>
                </a:solidFill>
              </a:rPr>
              <a:t>-&gt;</a:t>
            </a:r>
            <a:r>
              <a:rPr lang="zh-TW" altLang="en-US" sz="1600" b="1" dirty="0">
                <a:solidFill>
                  <a:srgbClr val="0000FF"/>
                </a:solidFill>
              </a:rPr>
              <a:t>新增資料庫連結</a:t>
            </a:r>
            <a:r>
              <a:rPr lang="en-US" altLang="zh-TW" sz="1600" b="1" dirty="0">
                <a:solidFill>
                  <a:srgbClr val="0000FF"/>
                </a:solidFill>
              </a:rPr>
              <a:t>-&gt;</a:t>
            </a:r>
            <a:r>
              <a:rPr lang="zh-TW" altLang="en-US" sz="1600" b="1" dirty="0">
                <a:solidFill>
                  <a:srgbClr val="0000FF"/>
                </a:solidFill>
              </a:rPr>
              <a:t>新增資料庫</a:t>
            </a:r>
            <a:r>
              <a:rPr lang="en-US" altLang="zh-TW" sz="1600" b="1" dirty="0">
                <a:solidFill>
                  <a:srgbClr val="0000FF"/>
                </a:solidFill>
              </a:rPr>
              <a:t>-&gt;</a:t>
            </a:r>
            <a:r>
              <a:rPr lang="zh-TW" altLang="en-US" sz="1600" b="1" dirty="0">
                <a:solidFill>
                  <a:srgbClr val="0000FF"/>
                </a:solidFill>
              </a:rPr>
              <a:t>選擇</a:t>
            </a:r>
            <a:r>
              <a:rPr lang="en-US" altLang="zh-TW" sz="1600" b="1" dirty="0">
                <a:solidFill>
                  <a:srgbClr val="0000FF"/>
                </a:solidFill>
              </a:rPr>
              <a:t>SQL</a:t>
            </a:r>
            <a:r>
              <a:rPr lang="zh-TW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</a:rPr>
              <a:t>Server-&gt;</a:t>
            </a:r>
            <a:r>
              <a:rPr lang="zh-TW" altLang="en-US" sz="1600" b="1" dirty="0">
                <a:solidFill>
                  <a:srgbClr val="0000FF"/>
                </a:solidFill>
              </a:rPr>
              <a:t>建立連結伺服器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3" y="4498877"/>
            <a:ext cx="3312368" cy="2059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7164288" y="2348880"/>
            <a:ext cx="504056" cy="14853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4062847" y="3046051"/>
            <a:ext cx="442242" cy="36004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4157432" y="5168537"/>
            <a:ext cx="442242" cy="36004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79712" y="5661248"/>
            <a:ext cx="504056" cy="14853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4399148"/>
            <a:ext cx="3240360" cy="21665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6264189" y="6265743"/>
            <a:ext cx="468052" cy="29253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04080" y="5661249"/>
            <a:ext cx="1360207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804079" y="5005818"/>
            <a:ext cx="1360207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en-US" altLang="zh-TW" dirty="0"/>
              <a:t>ODBC</a:t>
            </a:r>
            <a:r>
              <a:rPr lang="zh-TW" altLang="en-US" dirty="0"/>
              <a:t>資料庫連結建立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3536925" cy="237626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772816"/>
            <a:ext cx="3540428" cy="2376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691680" y="2420888"/>
            <a:ext cx="2448272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79830" y="3356992"/>
            <a:ext cx="2148554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420" y="930206"/>
            <a:ext cx="7840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</a:rPr>
              <a:t>選擇由登入碼及密碼進行</a:t>
            </a:r>
            <a:r>
              <a:rPr lang="en-US" altLang="zh-TW" sz="1600" b="1" dirty="0">
                <a:solidFill>
                  <a:srgbClr val="0000FF"/>
                </a:solidFill>
              </a:rPr>
              <a:t>SQL</a:t>
            </a:r>
            <a:r>
              <a:rPr lang="zh-TW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</a:rPr>
              <a:t>Server</a:t>
            </a:r>
            <a:r>
              <a:rPr lang="zh-TW" altLang="en-US" sz="1600" b="1" dirty="0">
                <a:solidFill>
                  <a:srgbClr val="0000FF"/>
                </a:solidFill>
              </a:rPr>
              <a:t>驗証 </a:t>
            </a:r>
            <a:r>
              <a:rPr lang="en-US" altLang="zh-TW" sz="1600" b="1" dirty="0">
                <a:solidFill>
                  <a:srgbClr val="0000FF"/>
                </a:solidFill>
              </a:rPr>
              <a:t>-&gt;</a:t>
            </a:r>
            <a:r>
              <a:rPr lang="zh-TW" altLang="en-US" sz="1600" b="1" dirty="0">
                <a:solidFill>
                  <a:srgbClr val="0000FF"/>
                </a:solidFill>
              </a:rPr>
              <a:t> 建立登入碼</a:t>
            </a:r>
            <a:r>
              <a:rPr lang="en-US" altLang="zh-TW" sz="1600" b="1" dirty="0">
                <a:solidFill>
                  <a:srgbClr val="0000FF"/>
                </a:solidFill>
              </a:rPr>
              <a:t>(</a:t>
            </a:r>
            <a:r>
              <a:rPr lang="en-US" altLang="zh-TW" sz="1600" b="1" dirty="0" err="1">
                <a:solidFill>
                  <a:srgbClr val="0000FF"/>
                </a:solidFill>
              </a:rPr>
              <a:t>ate_oper</a:t>
            </a:r>
            <a:r>
              <a:rPr lang="en-US" altLang="zh-TW" sz="1600" b="1" dirty="0">
                <a:solidFill>
                  <a:srgbClr val="0000FF"/>
                </a:solidFill>
              </a:rPr>
              <a:t>)</a:t>
            </a:r>
            <a:r>
              <a:rPr lang="zh-TW" altLang="en-US" sz="1600" b="1" dirty="0">
                <a:solidFill>
                  <a:srgbClr val="0000FF"/>
                </a:solidFill>
              </a:rPr>
              <a:t>及密碼</a:t>
            </a:r>
            <a:r>
              <a:rPr lang="en-US" altLang="zh-TW" sz="1600" b="1" dirty="0">
                <a:solidFill>
                  <a:srgbClr val="0000FF"/>
                </a:solidFill>
              </a:rPr>
              <a:t>(</a:t>
            </a:r>
            <a:r>
              <a:rPr lang="en-US" altLang="zh-TW" sz="1600" b="1" dirty="0" err="1">
                <a:solidFill>
                  <a:srgbClr val="0000FF"/>
                </a:solidFill>
              </a:rPr>
              <a:t>ate.oper</a:t>
            </a:r>
            <a:r>
              <a:rPr lang="en-US" altLang="zh-TW" sz="1600" b="1" dirty="0">
                <a:solidFill>
                  <a:srgbClr val="0000FF"/>
                </a:solidFill>
              </a:rPr>
              <a:t>)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93" y="4221088"/>
            <a:ext cx="3550800" cy="239472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3" y="4192049"/>
            <a:ext cx="3540428" cy="2373929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 bwMode="auto">
          <a:xfrm>
            <a:off x="4283137" y="2960948"/>
            <a:ext cx="442242" cy="36004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4283137" y="5238430"/>
            <a:ext cx="442242" cy="36004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619672" y="4437112"/>
            <a:ext cx="1944216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72367" y="6281984"/>
            <a:ext cx="519913" cy="1800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5005" y="1267689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-&gt;</a:t>
            </a:r>
            <a:r>
              <a:rPr lang="zh-TW" altLang="en-US" sz="1600" b="1" dirty="0">
                <a:solidFill>
                  <a:srgbClr val="0000FF"/>
                </a:solidFill>
              </a:rPr>
              <a:t>選擇要連結的資料庫</a:t>
            </a:r>
            <a:r>
              <a:rPr lang="en-US" altLang="zh-TW" sz="1600" b="1" dirty="0">
                <a:solidFill>
                  <a:srgbClr val="0000FF"/>
                </a:solidFill>
              </a:rPr>
              <a:t>-&gt;</a:t>
            </a:r>
            <a:r>
              <a:rPr lang="zh-TW" altLang="en-US" sz="1600" b="1" dirty="0">
                <a:solidFill>
                  <a:srgbClr val="0000FF"/>
                </a:solidFill>
              </a:rPr>
              <a:t> 完成</a:t>
            </a:r>
          </a:p>
        </p:txBody>
      </p:sp>
    </p:spTree>
    <p:extLst>
      <p:ext uri="{BB962C8B-B14F-4D97-AF65-F5344CB8AC3E}">
        <p14:creationId xmlns:p14="http://schemas.microsoft.com/office/powerpoint/2010/main" val="1251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2" y="2420888"/>
            <a:ext cx="2615100" cy="25246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33" y="2420888"/>
            <a:ext cx="2587808" cy="25121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91" y="2420888"/>
            <a:ext cx="3134178" cy="2499408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>
            <a:off x="2797706" y="3683230"/>
            <a:ext cx="442242" cy="36004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向右箭號 7"/>
          <p:cNvSpPr/>
          <p:nvPr/>
        </p:nvSpPr>
        <p:spPr bwMode="auto">
          <a:xfrm>
            <a:off x="5556091" y="3683230"/>
            <a:ext cx="442242" cy="36004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1620440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-&gt;</a:t>
            </a:r>
            <a:r>
              <a:rPr lang="zh-TW" altLang="en-US" sz="1600" b="1" dirty="0">
                <a:solidFill>
                  <a:srgbClr val="0000FF"/>
                </a:solidFill>
              </a:rPr>
              <a:t>選擇要連結的資料庫</a:t>
            </a:r>
            <a:r>
              <a:rPr lang="en-US" altLang="zh-TW" sz="1600" b="1" dirty="0">
                <a:solidFill>
                  <a:srgbClr val="0000FF"/>
                </a:solidFill>
              </a:rPr>
              <a:t>-&gt;</a:t>
            </a:r>
            <a:r>
              <a:rPr lang="zh-TW" altLang="en-US" sz="1600" b="1" dirty="0">
                <a:solidFill>
                  <a:srgbClr val="0000FF"/>
                </a:solidFill>
              </a:rPr>
              <a:t> 完成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en-US" altLang="zh-TW" dirty="0"/>
              <a:t>ODBC</a:t>
            </a:r>
            <a:r>
              <a:rPr lang="zh-TW" altLang="en-US" dirty="0"/>
              <a:t>資料庫連結建立</a:t>
            </a:r>
          </a:p>
        </p:txBody>
      </p:sp>
    </p:spTree>
    <p:extLst>
      <p:ext uri="{BB962C8B-B14F-4D97-AF65-F5344CB8AC3E}">
        <p14:creationId xmlns:p14="http://schemas.microsoft.com/office/powerpoint/2010/main" val="46679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21013" y="1499694"/>
            <a:ext cx="642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滑鼠右按新增</a:t>
            </a:r>
            <a:r>
              <a:rPr lang="en-US" altLang="zh-TW" b="1" dirty="0">
                <a:solidFill>
                  <a:srgbClr val="0000FF"/>
                </a:solidFill>
              </a:rPr>
              <a:t>Access Database-&gt;</a:t>
            </a:r>
            <a:r>
              <a:rPr lang="zh-TW" altLang="en-US" b="1" dirty="0">
                <a:solidFill>
                  <a:srgbClr val="0000FF"/>
                </a:solidFill>
              </a:rPr>
              <a:t> 命名檔名 </a:t>
            </a:r>
            <a:r>
              <a:rPr lang="en-US" altLang="zh-TW" b="1" dirty="0">
                <a:solidFill>
                  <a:srgbClr val="0000FF"/>
                </a:solidFill>
              </a:rPr>
              <a:t>-&gt; </a:t>
            </a:r>
            <a:r>
              <a:rPr lang="zh-TW" altLang="en-US" b="1" dirty="0">
                <a:solidFill>
                  <a:srgbClr val="0000FF"/>
                </a:solidFill>
              </a:rPr>
              <a:t>建立。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9ACF61E-3F5C-4FCE-BBBF-86AC77A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Access</a:t>
            </a:r>
            <a:r>
              <a:rPr lang="zh-TW" altLang="en-US" dirty="0"/>
              <a:t>查詢</a:t>
            </a:r>
          </a:p>
        </p:txBody>
      </p:sp>
      <p:sp>
        <p:nvSpPr>
          <p:cNvPr id="10" name="向右箭號 6">
            <a:extLst>
              <a:ext uri="{FF2B5EF4-FFF2-40B4-BE49-F238E27FC236}">
                <a16:creationId xmlns:a16="http://schemas.microsoft.com/office/drawing/2014/main" id="{C9C02A7F-4DEC-477B-87C1-1A46E8CA6038}"/>
              </a:ext>
            </a:extLst>
          </p:cNvPr>
          <p:cNvSpPr/>
          <p:nvPr/>
        </p:nvSpPr>
        <p:spPr bwMode="auto">
          <a:xfrm>
            <a:off x="3953916" y="2869195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30FE6-9B41-404D-ABE4-F6CAE9756941}"/>
              </a:ext>
            </a:extLst>
          </p:cNvPr>
          <p:cNvGrpSpPr/>
          <p:nvPr/>
        </p:nvGrpSpPr>
        <p:grpSpPr>
          <a:xfrm>
            <a:off x="248177" y="2021541"/>
            <a:ext cx="3584689" cy="2670902"/>
            <a:chOff x="248177" y="2021541"/>
            <a:chExt cx="3584689" cy="2670902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9A4A584-43F1-4C38-973D-0125183E5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535" y="2021541"/>
              <a:ext cx="3572331" cy="267090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2A3A1A-A650-4E88-9732-5AF5448F575D}"/>
                </a:ext>
              </a:extLst>
            </p:cNvPr>
            <p:cNvSpPr/>
            <p:nvPr/>
          </p:nvSpPr>
          <p:spPr bwMode="auto">
            <a:xfrm>
              <a:off x="248177" y="3068960"/>
              <a:ext cx="1750769" cy="21602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D0043EA-D611-427E-96A9-F011CEBEE956}"/>
                </a:ext>
              </a:extLst>
            </p:cNvPr>
            <p:cNvSpPr/>
            <p:nvPr/>
          </p:nvSpPr>
          <p:spPr bwMode="auto">
            <a:xfrm>
              <a:off x="2343757" y="4077072"/>
              <a:ext cx="1459494" cy="185193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D1C54345-DCA7-47D2-92AC-A24FF827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08" y="1982691"/>
            <a:ext cx="4508383" cy="283431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88E5BF9-F104-406D-8D9E-38C80B93FB76}"/>
              </a:ext>
            </a:extLst>
          </p:cNvPr>
          <p:cNvSpPr/>
          <p:nvPr/>
        </p:nvSpPr>
        <p:spPr bwMode="auto">
          <a:xfrm>
            <a:off x="5657355" y="4216783"/>
            <a:ext cx="1512168" cy="1483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D72FBC-3BEE-4A36-8FB7-5BC81C07A459}"/>
              </a:ext>
            </a:extLst>
          </p:cNvPr>
          <p:cNvSpPr/>
          <p:nvPr/>
        </p:nvSpPr>
        <p:spPr bwMode="auto">
          <a:xfrm>
            <a:off x="7740352" y="4519741"/>
            <a:ext cx="576064" cy="29726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FFE32F-BA85-46AC-864D-B0820FC0FFBA}"/>
              </a:ext>
            </a:extLst>
          </p:cNvPr>
          <p:cNvSpPr txBox="1"/>
          <p:nvPr/>
        </p:nvSpPr>
        <p:spPr>
          <a:xfrm>
            <a:off x="260535" y="961570"/>
            <a:ext cx="251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一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00"/>
                </a:highlight>
              </a:rPr>
              <a:t>. </a:t>
            </a:r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建立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00"/>
                </a:highlight>
              </a:rPr>
              <a:t>Access</a:t>
            </a:r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34638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2064473-F9C6-408F-BB26-0BB86401879C}"/>
              </a:ext>
            </a:extLst>
          </p:cNvPr>
          <p:cNvSpPr txBox="1"/>
          <p:nvPr/>
        </p:nvSpPr>
        <p:spPr>
          <a:xfrm>
            <a:off x="260535" y="874335"/>
            <a:ext cx="19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二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00"/>
                </a:highlight>
              </a:rPr>
              <a:t>. </a:t>
            </a:r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連結資料表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5D70975-D1F1-4BD8-9D06-0F79AD7CFFF1}"/>
              </a:ext>
            </a:extLst>
          </p:cNvPr>
          <p:cNvGrpSpPr/>
          <p:nvPr/>
        </p:nvGrpSpPr>
        <p:grpSpPr>
          <a:xfrm>
            <a:off x="260535" y="2003379"/>
            <a:ext cx="3663393" cy="2577749"/>
            <a:chOff x="395536" y="1988840"/>
            <a:chExt cx="5067300" cy="328612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825CBF8-49CC-487F-BE8C-C96803590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988840"/>
              <a:ext cx="5067300" cy="32861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6EF292-0557-4DBF-82F9-A4E2BDE67DAE}"/>
                </a:ext>
              </a:extLst>
            </p:cNvPr>
            <p:cNvSpPr/>
            <p:nvPr/>
          </p:nvSpPr>
          <p:spPr bwMode="auto">
            <a:xfrm>
              <a:off x="395536" y="2492896"/>
              <a:ext cx="504056" cy="57606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A130F6-6868-4EF0-B4D3-AA14777F12C0}"/>
                </a:ext>
              </a:extLst>
            </p:cNvPr>
            <p:cNvSpPr/>
            <p:nvPr/>
          </p:nvSpPr>
          <p:spPr bwMode="auto">
            <a:xfrm>
              <a:off x="395536" y="4221088"/>
              <a:ext cx="2808312" cy="36004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856C1B-DBD4-4766-87D9-9CA5218CF74A}"/>
              </a:ext>
            </a:extLst>
          </p:cNvPr>
          <p:cNvSpPr txBox="1"/>
          <p:nvPr/>
        </p:nvSpPr>
        <p:spPr>
          <a:xfrm>
            <a:off x="615142" y="1312066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</a:rPr>
              <a:t>開啟</a:t>
            </a:r>
            <a:r>
              <a:rPr lang="en-US" altLang="zh-TW" sz="1600" b="1" dirty="0">
                <a:solidFill>
                  <a:srgbClr val="0000FF"/>
                </a:solidFill>
              </a:rPr>
              <a:t>Access Database-&gt;</a:t>
            </a:r>
            <a:r>
              <a:rPr lang="zh-TW" altLang="en-US" sz="1600" b="1" dirty="0">
                <a:solidFill>
                  <a:srgbClr val="0000FF"/>
                </a:solidFill>
              </a:rPr>
              <a:t> 新增資料來源 </a:t>
            </a:r>
            <a:r>
              <a:rPr lang="en-US" altLang="zh-TW" sz="1600" b="1" dirty="0">
                <a:solidFill>
                  <a:srgbClr val="0000FF"/>
                </a:solidFill>
              </a:rPr>
              <a:t>-&gt; </a:t>
            </a:r>
            <a:r>
              <a:rPr lang="zh-TW" altLang="en-US" sz="1600" b="1" dirty="0">
                <a:solidFill>
                  <a:srgbClr val="0000FF"/>
                </a:solidFill>
              </a:rPr>
              <a:t>從其它來源</a:t>
            </a:r>
            <a:r>
              <a:rPr lang="en-US" altLang="zh-TW" sz="1600" b="1" dirty="0">
                <a:solidFill>
                  <a:srgbClr val="0000FF"/>
                </a:solidFill>
              </a:rPr>
              <a:t>-&gt; ODBC</a:t>
            </a:r>
            <a:r>
              <a:rPr lang="zh-TW" altLang="en-US" sz="1600" b="1" dirty="0">
                <a:solidFill>
                  <a:srgbClr val="0000FF"/>
                </a:solidFill>
              </a:rPr>
              <a:t>資料庫 </a:t>
            </a:r>
            <a:endParaRPr lang="en-US" altLang="zh-TW" sz="1600" b="1" dirty="0">
              <a:solidFill>
                <a:srgbClr val="0000FF"/>
              </a:solidFill>
            </a:endParaRPr>
          </a:p>
          <a:p>
            <a:r>
              <a:rPr lang="en-US" altLang="zh-TW" sz="1600" b="1" dirty="0">
                <a:solidFill>
                  <a:srgbClr val="0000FF"/>
                </a:solidFill>
              </a:rPr>
              <a:t>-&gt; </a:t>
            </a:r>
            <a:r>
              <a:rPr lang="zh-TW" altLang="en-US" sz="1600" b="1" dirty="0">
                <a:solidFill>
                  <a:srgbClr val="0000FF"/>
                </a:solidFill>
              </a:rPr>
              <a:t>點選以建立連結資料表方式，連結至資料來源 </a:t>
            </a:r>
            <a:r>
              <a:rPr lang="en-US" altLang="zh-TW" sz="1600" b="1" dirty="0">
                <a:solidFill>
                  <a:srgbClr val="0000FF"/>
                </a:solidFill>
              </a:rPr>
              <a:t>-&gt;</a:t>
            </a:r>
            <a:r>
              <a:rPr lang="zh-TW" altLang="en-US" sz="1600" b="1" dirty="0">
                <a:solidFill>
                  <a:srgbClr val="0000FF"/>
                </a:solidFill>
              </a:rPr>
              <a:t>選擇要連結的資料表</a:t>
            </a:r>
            <a:r>
              <a:rPr lang="en-US" altLang="zh-TW" sz="1600" b="1" dirty="0">
                <a:solidFill>
                  <a:srgbClr val="0000FF"/>
                </a:solidFill>
              </a:rPr>
              <a:t>-&gt; </a:t>
            </a:r>
            <a:r>
              <a:rPr lang="zh-TW" altLang="en-US" sz="1600" b="1" dirty="0">
                <a:solidFill>
                  <a:srgbClr val="0000FF"/>
                </a:solidFill>
              </a:rPr>
              <a:t>輸入</a:t>
            </a:r>
            <a:r>
              <a:rPr lang="en-US" altLang="zh-TW" sz="1600" b="1" dirty="0" err="1">
                <a:solidFill>
                  <a:srgbClr val="0000FF"/>
                </a:solidFill>
              </a:rPr>
              <a:t>ate.oper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" name="向右箭號 6">
            <a:extLst>
              <a:ext uri="{FF2B5EF4-FFF2-40B4-BE49-F238E27FC236}">
                <a16:creationId xmlns:a16="http://schemas.microsoft.com/office/drawing/2014/main" id="{7E30DD70-F819-480E-B40B-ACB4ACA114EB}"/>
              </a:ext>
            </a:extLst>
          </p:cNvPr>
          <p:cNvSpPr/>
          <p:nvPr/>
        </p:nvSpPr>
        <p:spPr bwMode="auto">
          <a:xfrm>
            <a:off x="3985084" y="2847294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5692495-41B0-4F2E-A96B-16CBDD92C69E}"/>
              </a:ext>
            </a:extLst>
          </p:cNvPr>
          <p:cNvGrpSpPr/>
          <p:nvPr/>
        </p:nvGrpSpPr>
        <p:grpSpPr>
          <a:xfrm>
            <a:off x="4337990" y="1993362"/>
            <a:ext cx="4710987" cy="1858757"/>
            <a:chOff x="4409422" y="2508031"/>
            <a:chExt cx="4710987" cy="185875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7BFFF92-2D15-4FC5-9B32-7D420C96E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9422" y="2508031"/>
              <a:ext cx="4710987" cy="185875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E9C67BA-CE17-4E59-9DEF-185A8D48D6AB}"/>
                </a:ext>
              </a:extLst>
            </p:cNvPr>
            <p:cNvSpPr/>
            <p:nvPr/>
          </p:nvSpPr>
          <p:spPr bwMode="auto">
            <a:xfrm>
              <a:off x="4631692" y="3955910"/>
              <a:ext cx="2028539" cy="307777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D75AFA30-251B-43F3-B7DA-656AB503D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40" y="3895645"/>
            <a:ext cx="2996629" cy="273630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向右箭號 6">
            <a:extLst>
              <a:ext uri="{FF2B5EF4-FFF2-40B4-BE49-F238E27FC236}">
                <a16:creationId xmlns:a16="http://schemas.microsoft.com/office/drawing/2014/main" id="{7AB5E302-7841-49D2-AC03-81961CAA3E3C}"/>
              </a:ext>
            </a:extLst>
          </p:cNvPr>
          <p:cNvSpPr/>
          <p:nvPr/>
        </p:nvSpPr>
        <p:spPr bwMode="auto">
          <a:xfrm rot="5400000">
            <a:off x="5420639" y="3794170"/>
            <a:ext cx="307778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A5B61A-1D5B-4145-8423-38427DE251FD}"/>
              </a:ext>
            </a:extLst>
          </p:cNvPr>
          <p:cNvSpPr/>
          <p:nvPr/>
        </p:nvSpPr>
        <p:spPr bwMode="auto">
          <a:xfrm>
            <a:off x="5580112" y="6381327"/>
            <a:ext cx="648072" cy="25062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27ED1C-B2D5-4A07-BE02-638E6EB376B2}"/>
              </a:ext>
            </a:extLst>
          </p:cNvPr>
          <p:cNvSpPr/>
          <p:nvPr/>
        </p:nvSpPr>
        <p:spPr bwMode="auto">
          <a:xfrm>
            <a:off x="4427983" y="4364280"/>
            <a:ext cx="1300433" cy="10089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C00ED25-D702-45A1-947A-5E49DC63E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51" y="4976527"/>
            <a:ext cx="3412026" cy="1653082"/>
          </a:xfrm>
          <a:prstGeom prst="rect">
            <a:avLst/>
          </a:prstGeom>
        </p:spPr>
      </p:pic>
      <p:sp>
        <p:nvSpPr>
          <p:cNvPr id="22" name="向右箭號 6">
            <a:extLst>
              <a:ext uri="{FF2B5EF4-FFF2-40B4-BE49-F238E27FC236}">
                <a16:creationId xmlns:a16="http://schemas.microsoft.com/office/drawing/2014/main" id="{58B4F2DF-5182-4B91-820E-58BB197201D6}"/>
              </a:ext>
            </a:extLst>
          </p:cNvPr>
          <p:cNvSpPr/>
          <p:nvPr/>
        </p:nvSpPr>
        <p:spPr bwMode="auto">
          <a:xfrm rot="10800000">
            <a:off x="3875337" y="5495291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46059A-0347-459D-9BA1-4D8431CFDC25}"/>
              </a:ext>
            </a:extLst>
          </p:cNvPr>
          <p:cNvSpPr/>
          <p:nvPr/>
        </p:nvSpPr>
        <p:spPr bwMode="auto">
          <a:xfrm>
            <a:off x="1370568" y="6256016"/>
            <a:ext cx="1401232" cy="25062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CC021B5F-316B-41D1-92DB-C3C96DD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Access</a:t>
            </a:r>
            <a:r>
              <a:rPr lang="zh-TW" altLang="en-US" dirty="0"/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232627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1A3E1E2-D768-498F-A3E1-AFEFB225ACBD}"/>
              </a:ext>
            </a:extLst>
          </p:cNvPr>
          <p:cNvSpPr txBox="1"/>
          <p:nvPr/>
        </p:nvSpPr>
        <p:spPr>
          <a:xfrm>
            <a:off x="791580" y="1415561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latin typeface="+mn-ea"/>
              </a:rPr>
              <a:t>選擇要連結的資料表</a:t>
            </a:r>
            <a:r>
              <a:rPr lang="en-US" altLang="zh-TW" b="1" dirty="0">
                <a:solidFill>
                  <a:srgbClr val="0000FF"/>
                </a:solidFill>
                <a:latin typeface="+mn-ea"/>
              </a:rPr>
              <a:t>-&gt; </a:t>
            </a:r>
            <a:r>
              <a:rPr lang="zh-TW" altLang="en-US" b="1" dirty="0">
                <a:solidFill>
                  <a:srgbClr val="0000FF"/>
                </a:solidFill>
                <a:latin typeface="+mn-ea"/>
              </a:rPr>
              <a:t>勾選儲存密碼 </a:t>
            </a:r>
            <a:r>
              <a:rPr lang="en-US" altLang="zh-TW" b="1" dirty="0">
                <a:solidFill>
                  <a:srgbClr val="0000FF"/>
                </a:solidFill>
                <a:latin typeface="+mn-ea"/>
              </a:rPr>
              <a:t>-&gt; </a:t>
            </a:r>
            <a:r>
              <a:rPr lang="zh-TW" altLang="en-US" b="1" dirty="0">
                <a:solidFill>
                  <a:srgbClr val="0000FF"/>
                </a:solidFill>
                <a:latin typeface="+mn-ea"/>
              </a:rPr>
              <a:t>按確定 </a:t>
            </a:r>
            <a:r>
              <a:rPr lang="en-US" altLang="zh-TW" b="1" dirty="0">
                <a:solidFill>
                  <a:srgbClr val="0000FF"/>
                </a:solidFill>
                <a:latin typeface="+mn-ea"/>
              </a:rPr>
              <a:t>-&gt;</a:t>
            </a:r>
            <a:r>
              <a:rPr lang="zh-TW" altLang="en-US" b="1" dirty="0">
                <a:solidFill>
                  <a:srgbClr val="0000FF"/>
                </a:solidFill>
                <a:latin typeface="+mn-ea"/>
              </a:rPr>
              <a:t>按儲存密碼</a:t>
            </a:r>
            <a:r>
              <a:rPr lang="en-US" altLang="zh-TW" b="1" dirty="0">
                <a:solidFill>
                  <a:srgbClr val="0000FF"/>
                </a:solidFill>
                <a:latin typeface="+mn-ea"/>
              </a:rPr>
              <a:t>-&gt; </a:t>
            </a:r>
            <a:r>
              <a:rPr lang="zh-TW" altLang="en-US" b="1" dirty="0">
                <a:solidFill>
                  <a:srgbClr val="0000FF"/>
                </a:solidFill>
                <a:latin typeface="+mn-ea"/>
              </a:rPr>
              <a:t>連結成功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737ADD-DC99-4251-9C41-E53F6EE6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90253"/>
            <a:ext cx="4392488" cy="234887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2E6535B-B535-4C2A-B8D9-FC6D3343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25144"/>
            <a:ext cx="3031337" cy="100811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B88394E-16A7-497A-B283-785F693948F1}"/>
              </a:ext>
            </a:extLst>
          </p:cNvPr>
          <p:cNvSpPr/>
          <p:nvPr/>
        </p:nvSpPr>
        <p:spPr bwMode="auto">
          <a:xfrm>
            <a:off x="827584" y="3234524"/>
            <a:ext cx="3096344" cy="19447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2DAD04-79A6-4551-82BD-F05E6425E6DF}"/>
              </a:ext>
            </a:extLst>
          </p:cNvPr>
          <p:cNvSpPr/>
          <p:nvPr/>
        </p:nvSpPr>
        <p:spPr bwMode="auto">
          <a:xfrm>
            <a:off x="4067944" y="4276528"/>
            <a:ext cx="936104" cy="2325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6E591F-A818-4824-AB82-561D6DE4C112}"/>
              </a:ext>
            </a:extLst>
          </p:cNvPr>
          <p:cNvSpPr/>
          <p:nvPr/>
        </p:nvSpPr>
        <p:spPr bwMode="auto">
          <a:xfrm>
            <a:off x="4158762" y="2896246"/>
            <a:ext cx="773278" cy="2325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D00AE7-3A71-4421-A087-D1474E26A835}"/>
              </a:ext>
            </a:extLst>
          </p:cNvPr>
          <p:cNvSpPr/>
          <p:nvPr/>
        </p:nvSpPr>
        <p:spPr bwMode="auto">
          <a:xfrm>
            <a:off x="1043608" y="5420194"/>
            <a:ext cx="773278" cy="2325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向右箭號 6">
            <a:extLst>
              <a:ext uri="{FF2B5EF4-FFF2-40B4-BE49-F238E27FC236}">
                <a16:creationId xmlns:a16="http://schemas.microsoft.com/office/drawing/2014/main" id="{D506512E-5F3C-4F03-AA3A-081B5CA1FD99}"/>
              </a:ext>
            </a:extLst>
          </p:cNvPr>
          <p:cNvSpPr/>
          <p:nvPr/>
        </p:nvSpPr>
        <p:spPr bwMode="auto">
          <a:xfrm>
            <a:off x="5242470" y="2869072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ECF25E9-C12D-4C48-A0A2-23F52DFE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253737"/>
            <a:ext cx="2266950" cy="3019425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5218011-D9C3-4529-B013-56F367EE2040}"/>
              </a:ext>
            </a:extLst>
          </p:cNvPr>
          <p:cNvCxnSpPr/>
          <p:nvPr/>
        </p:nvCxnSpPr>
        <p:spPr bwMode="auto">
          <a:xfrm>
            <a:off x="3851920" y="3429000"/>
            <a:ext cx="187220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標題 1">
            <a:extLst>
              <a:ext uri="{FF2B5EF4-FFF2-40B4-BE49-F238E27FC236}">
                <a16:creationId xmlns:a16="http://schemas.microsoft.com/office/drawing/2014/main" id="{55985FA9-FAA3-48C3-92DF-CC5D929B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Access</a:t>
            </a:r>
            <a:r>
              <a:rPr lang="zh-TW" altLang="en-US" dirty="0"/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101949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A410DD6-47D0-4B09-AE67-22DA5D55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56" y="1846717"/>
            <a:ext cx="4529725" cy="262013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1" name="向右箭號 6">
            <a:extLst>
              <a:ext uri="{FF2B5EF4-FFF2-40B4-BE49-F238E27FC236}">
                <a16:creationId xmlns:a16="http://schemas.microsoft.com/office/drawing/2014/main" id="{C0D464CE-44DD-4209-A987-34A8614D6A18}"/>
              </a:ext>
            </a:extLst>
          </p:cNvPr>
          <p:cNvSpPr/>
          <p:nvPr/>
        </p:nvSpPr>
        <p:spPr bwMode="auto">
          <a:xfrm>
            <a:off x="4058943" y="3002895"/>
            <a:ext cx="337642" cy="3077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418014-874F-4CB3-9223-63B01D0F00AF}"/>
              </a:ext>
            </a:extLst>
          </p:cNvPr>
          <p:cNvSpPr txBox="1"/>
          <p:nvPr/>
        </p:nvSpPr>
        <p:spPr>
          <a:xfrm>
            <a:off x="539552" y="138445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按建立</a:t>
            </a:r>
            <a:r>
              <a:rPr lang="en-US" altLang="zh-TW" b="1" dirty="0">
                <a:solidFill>
                  <a:srgbClr val="0000FF"/>
                </a:solidFill>
              </a:rPr>
              <a:t>-&gt;</a:t>
            </a:r>
            <a:r>
              <a:rPr lang="zh-TW" altLang="en-US" b="1" dirty="0">
                <a:solidFill>
                  <a:srgbClr val="0000FF"/>
                </a:solidFill>
              </a:rPr>
              <a:t>查詢設定</a:t>
            </a:r>
            <a:r>
              <a:rPr lang="en-US" altLang="zh-TW" b="1" dirty="0">
                <a:solidFill>
                  <a:srgbClr val="0000FF"/>
                </a:solidFill>
              </a:rPr>
              <a:t>-&gt;</a:t>
            </a:r>
            <a:r>
              <a:rPr lang="zh-TW" altLang="en-US" b="1" dirty="0">
                <a:solidFill>
                  <a:srgbClr val="0000FF"/>
                </a:solidFill>
              </a:rPr>
              <a:t>選擇要查詢的資料表</a:t>
            </a:r>
            <a:r>
              <a:rPr lang="en-US" altLang="zh-TW" b="1" dirty="0">
                <a:solidFill>
                  <a:srgbClr val="0000FF"/>
                </a:solidFill>
              </a:rPr>
              <a:t>-&gt; </a:t>
            </a:r>
            <a:r>
              <a:rPr lang="zh-TW" altLang="en-US" b="1" dirty="0">
                <a:solidFill>
                  <a:srgbClr val="0000FF"/>
                </a:solidFill>
              </a:rPr>
              <a:t>按新增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A3A531F-66E1-4A1D-92CD-0434ABD6F86F}"/>
              </a:ext>
            </a:extLst>
          </p:cNvPr>
          <p:cNvGrpSpPr/>
          <p:nvPr/>
        </p:nvGrpSpPr>
        <p:grpSpPr>
          <a:xfrm>
            <a:off x="179512" y="1846717"/>
            <a:ext cx="3888432" cy="2620135"/>
            <a:chOff x="179512" y="1846717"/>
            <a:chExt cx="3888432" cy="262013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7912971-3691-4D9B-A3F6-9B290D2C4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1846717"/>
              <a:ext cx="3888432" cy="262013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86FF37-7BAD-4E87-A146-BAE489D7A616}"/>
                </a:ext>
              </a:extLst>
            </p:cNvPr>
            <p:cNvSpPr/>
            <p:nvPr/>
          </p:nvSpPr>
          <p:spPr bwMode="auto">
            <a:xfrm>
              <a:off x="2483768" y="2204864"/>
              <a:ext cx="432048" cy="57606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D746684-3193-45B4-83FF-C2DD6E539AD2}"/>
                </a:ext>
              </a:extLst>
            </p:cNvPr>
            <p:cNvSpPr/>
            <p:nvPr/>
          </p:nvSpPr>
          <p:spPr bwMode="auto">
            <a:xfrm>
              <a:off x="971600" y="1937858"/>
              <a:ext cx="504056" cy="33901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85C5D8-7179-407B-931A-4DA357F15261}"/>
              </a:ext>
            </a:extLst>
          </p:cNvPr>
          <p:cNvSpPr txBox="1"/>
          <p:nvPr/>
        </p:nvSpPr>
        <p:spPr>
          <a:xfrm>
            <a:off x="179512" y="884069"/>
            <a:ext cx="19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三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00"/>
                </a:highlight>
              </a:rPr>
              <a:t>. </a:t>
            </a:r>
            <a:r>
              <a:rPr lang="zh-TW" alt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資料表查詢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A3498E-943A-4B6F-931A-CC15DF074BB5}"/>
              </a:ext>
            </a:extLst>
          </p:cNvPr>
          <p:cNvSpPr/>
          <p:nvPr/>
        </p:nvSpPr>
        <p:spPr bwMode="auto">
          <a:xfrm>
            <a:off x="6156176" y="3717032"/>
            <a:ext cx="1523596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766A9B0-0937-4A38-9F35-8FB82D345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4526616"/>
            <a:ext cx="2934121" cy="56396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562BCCB-2B68-42D2-928D-B3D289835064}"/>
              </a:ext>
            </a:extLst>
          </p:cNvPr>
          <p:cNvSpPr/>
          <p:nvPr/>
        </p:nvSpPr>
        <p:spPr bwMode="auto">
          <a:xfrm>
            <a:off x="7479220" y="4800788"/>
            <a:ext cx="714319" cy="28198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73CE0DAE-94FD-45E8-A3AD-562D77FC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Access</a:t>
            </a:r>
            <a:r>
              <a:rPr lang="zh-TW" altLang="en-US" dirty="0"/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38639187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1E4D93423C10F41A3326BA5F2D4FBDF" ma:contentTypeVersion="3" ma:contentTypeDescription="建立新的文件。" ma:contentTypeScope="" ma:versionID="b8b12f6638ef23ebc736457f82b48d12">
  <xsd:schema xmlns:xsd="http://www.w3.org/2001/XMLSchema" xmlns:xs="http://www.w3.org/2001/XMLSchema" xmlns:p="http://schemas.microsoft.com/office/2006/metadata/properties" xmlns:ns2="80947a15-52f9-4919-8af1-429a6075236b" targetNamespace="http://schemas.microsoft.com/office/2006/metadata/properties" ma:root="true" ma:fieldsID="56987de95a9b951975899db34c4f53c4" ns2:_="">
    <xsd:import namespace="80947a15-52f9-4919-8af1-429a6075236b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47a15-52f9-4919-8af1-429a607523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9A20C6-E9A6-4605-83CB-174BF27338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0138B0-CE69-4D6F-BBF7-545823181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947a15-52f9-4919-8af1-429a607523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2ADA43-5256-4F9A-8FCE-79E8EEB542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2947</TotalTime>
  <Words>801</Words>
  <Application>Microsoft Office PowerPoint</Application>
  <PresentationFormat>如螢幕大小 (4:3)</PresentationFormat>
  <Paragraphs>138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佈景主題1</vt:lpstr>
      <vt:lpstr>1_Custom Design</vt:lpstr>
      <vt:lpstr>PowerPoint 簡報</vt:lpstr>
      <vt:lpstr>ODBC資料庫連結建立</vt:lpstr>
      <vt:lpstr>ODBC資料庫連結建立</vt:lpstr>
      <vt:lpstr>ODBC資料庫連結建立</vt:lpstr>
      <vt:lpstr>ODBC資料庫連結建立</vt:lpstr>
      <vt:lpstr>建立Access查詢</vt:lpstr>
      <vt:lpstr>建立Access查詢</vt:lpstr>
      <vt:lpstr>建立Access查詢</vt:lpstr>
      <vt:lpstr>建立Access查詢</vt:lpstr>
      <vt:lpstr>建立Access查詢</vt:lpstr>
      <vt:lpstr>建立Access查詢</vt:lpstr>
      <vt:lpstr>建立Access查詢</vt:lpstr>
      <vt:lpstr>建立Access查詢</vt:lpstr>
      <vt:lpstr>建立Access查詢</vt:lpstr>
      <vt:lpstr>附件-常用的資料表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Tseng, Angus</dc:creator>
  <cp:lastModifiedBy>Wang, Cooper</cp:lastModifiedBy>
  <cp:revision>82</cp:revision>
  <dcterms:created xsi:type="dcterms:W3CDTF">2014-09-16T09:08:17Z</dcterms:created>
  <dcterms:modified xsi:type="dcterms:W3CDTF">2022-03-09T05:22:17Z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0x01010061E4D93423C10F41A3326BA5F2D4FBDF</vt:lpwstr>
  </property>
</Properties>
</file>