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5"/>
  </p:notesMasterIdLst>
  <p:sldIdLst>
    <p:sldId id="256" r:id="rId5"/>
    <p:sldId id="259" r:id="rId6"/>
    <p:sldId id="257" r:id="rId7"/>
    <p:sldId id="258" r:id="rId8"/>
    <p:sldId id="274" r:id="rId9"/>
    <p:sldId id="275" r:id="rId10"/>
    <p:sldId id="277" r:id="rId11"/>
    <p:sldId id="276" r:id="rId12"/>
    <p:sldId id="261" r:id="rId13"/>
    <p:sldId id="262" r:id="rId14"/>
    <p:sldId id="265" r:id="rId15"/>
    <p:sldId id="266" r:id="rId16"/>
    <p:sldId id="267" r:id="rId17"/>
    <p:sldId id="268" r:id="rId18"/>
    <p:sldId id="269" r:id="rId19"/>
    <p:sldId id="270" r:id="rId20"/>
    <p:sldId id="278" r:id="rId21"/>
    <p:sldId id="271" r:id="rId22"/>
    <p:sldId id="279" r:id="rId23"/>
    <p:sldId id="633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81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32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BAB552-09D9-4461-A4DD-CC7F9F327653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09F1C7-8CC0-4FF5-942C-7677215BE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262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0197E4-18A9-49CB-9D65-3A351A9B11A3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4090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03B9A4-933B-4865-9D90-FCD3BB903D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D1134F6-9A64-4E84-9D57-68F334D82A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C00A88D-6693-40EE-82B5-08095BBF1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447A6-3034-4778-BFAE-6D2F78946987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06FA262-EC9F-4EB0-9F77-BC4DDCCBF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9ECF2F0-1069-400E-88BB-4EBD02A34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426ED-4D1F-4869-8369-53A41E70F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756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F78D7A-71AC-4E50-954C-8B29C364A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B124850-1018-4E05-892F-8E07BF31C2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C4B2F5E-E1A7-42B5-9945-5907CCA58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447A6-3034-4778-BFAE-6D2F78946987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8DBA96D-EB88-4B03-9F85-7FBCCE705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93DC1E9-7A79-4ABA-8E30-F7417E667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426ED-4D1F-4869-8369-53A41E70F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025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3436F20-CBDF-47A9-9901-0102FBA216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5C8EBA1-7F2E-456E-965E-49472DBA8F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6C631C0-08B0-4B9F-9096-F3EF93971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447A6-3034-4778-BFAE-6D2F78946987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0F252B3-2DF2-4AEA-9FF1-16FD40DB7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407E121-CA8F-4516-AABB-2C5DFC3D2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426ED-4D1F-4869-8369-53A41E70F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795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300324-C0B3-4752-997C-C442A27B6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616F63D-CEED-4979-B25C-DF9F009FCA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366BA9D-3AE2-46C7-A526-42BBC6250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447A6-3034-4778-BFAE-6D2F78946987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13096F9-B0AD-410F-8634-624305003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8D4D276-E8AE-4CA4-BD3D-2EAB1635C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426ED-4D1F-4869-8369-53A41E70F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66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C0EE4B-B777-4407-B381-D88CA382C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7EA6613-C301-4375-A1CD-D8F65ABBA8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ECB071E-2348-4B2F-BD42-38D6C41B0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447A6-3034-4778-BFAE-6D2F78946987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D1C618D-1DC3-423E-931B-89F377B22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8F1E46F-6578-4917-BE29-BD5706D27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426ED-4D1F-4869-8369-53A41E70F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329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E184FF-C1DE-45FE-94BC-E3FE59903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7E63D67-4B65-4107-8099-E2AF6A43CD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546B69F-231C-401C-B68A-13C5F2BEB9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EB3BE00-3785-4353-B297-56AC4BEDF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447A6-3034-4778-BFAE-6D2F78946987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F779AAC-1244-49BD-9FD3-B3696D552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258FC6A-8C19-49B6-9316-DDC68F7A6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426ED-4D1F-4869-8369-53A41E70F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637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FEFBEC-5329-48D3-BA73-5D44FE3E5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5CBC09E-CACD-4B76-A7B6-359741C401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69D37E0-6954-4254-995A-788C125771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3B4F5DCD-494C-441E-A1DA-869E62B942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288E2E5-0AB7-4DD9-8262-23D9F4351B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98273044-F161-4E04-8DFF-1F010AA31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447A6-3034-4778-BFAE-6D2F78946987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D4CF3268-A868-4D6A-A88F-5304FDE49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CFCA18E1-63E0-467A-BB7B-F03036784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426ED-4D1F-4869-8369-53A41E70F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587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F61582-54CF-4546-BA4F-265E7CF6C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DF6F0E9-F076-49AC-BDA2-0D8F93D7E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447A6-3034-4778-BFAE-6D2F78946987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65C26EA-60FB-4EB1-9F5F-8F86E2FAB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8BADF22-4228-40AB-AFCD-5EDDEFB62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426ED-4D1F-4869-8369-53A41E70F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457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4C72B805-1AD1-4975-8DB5-2FF8DB26F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447A6-3034-4778-BFAE-6D2F78946987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E4753F1D-35E5-4610-AE4E-DA46CC25C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D7AEC6A-7DCD-4315-8285-DAD96679F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426ED-4D1F-4869-8369-53A41E70F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136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F9D833-2038-41F2-846D-08A52FCCE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F3A5445-937D-4374-A3E5-9FB7B78E18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CB0AD6F-9E33-41E3-A179-999075F751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E403AAD-2B2A-4FE5-A8D9-8149A8747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447A6-3034-4778-BFAE-6D2F78946987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02030B1-A84D-4CBB-AC77-D20017787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D73292E-482B-4852-85FB-29308653B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426ED-4D1F-4869-8369-53A41E70F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264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60909A-4B75-47DF-930E-85EADF90C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F58C592-2777-4A55-9558-311B4A57AF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88CD73B-C60D-434F-8DEB-EB8FEB9B9C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DCA3F35-DE26-4278-8CE7-CD397F7EC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447A6-3034-4778-BFAE-6D2F78946987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B1D7CC6-EE14-4FD4-BE0E-8E5966B4D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D0DAE6B-FB87-4118-9607-FA7527D8E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426ED-4D1F-4869-8369-53A41E70F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781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6D2023A6-3F96-41FD-B6ED-159E46250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4815FC6-586D-45A7-8B9C-65DE3AAE20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E01A878-71F6-4052-A1B2-77FF91D9F2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E447A6-3034-4778-BFAE-6D2F78946987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B47ACEA-D3D9-453C-98CE-29D0478D44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568E8EB-D640-4523-9EDF-1882EA5821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3426ED-4D1F-4869-8369-53A41E70F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979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cid:image028.jpg@01D5BF20.623225D0" TargetMode="External"/><Relationship Id="rId7" Type="http://schemas.openxmlformats.org/officeDocument/2006/relationships/image" Target="../media/image28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cid:image030.jpg@01D5BF20.623225D0" TargetMode="External"/><Relationship Id="rId4" Type="http://schemas.openxmlformats.org/officeDocument/2006/relationships/image" Target="../media/image26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D5A7C8C-5AFE-4524-A53F-7A9FF0ED7A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4266" y="1122363"/>
            <a:ext cx="9413734" cy="1655762"/>
          </a:xfrm>
        </p:spPr>
        <p:txBody>
          <a:bodyPr>
            <a:normAutofit/>
          </a:bodyPr>
          <a:lstStyle/>
          <a:p>
            <a:r>
              <a:rPr lang="zh-TW" altLang="en-US" sz="6600" b="1" dirty="0">
                <a:latin typeface="Arial" panose="020B0604020202020204" pitchFamily="34" charset="0"/>
                <a:cs typeface="Arial" panose="020B0604020202020204" pitchFamily="34" charset="0"/>
              </a:rPr>
              <a:t>新泉外壳尺寸分析</a:t>
            </a:r>
            <a:endParaRPr lang="en-US" sz="6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E4FA28E-130F-4295-A80F-36A8CC0406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4276" y="4119767"/>
            <a:ext cx="10457412" cy="1999940"/>
          </a:xfrm>
        </p:spPr>
        <p:txBody>
          <a:bodyPr>
            <a:noAutofit/>
          </a:bodyPr>
          <a:lstStyle/>
          <a:p>
            <a:pPr algn="l"/>
            <a:r>
              <a:rPr lang="zh-TW" altLang="en-US" sz="32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采用 </a:t>
            </a:r>
            <a:r>
              <a:rPr lang="en-US" altLang="zh-TW" sz="32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MIL-STD 1916 Level 3</a:t>
            </a:r>
            <a:r>
              <a:rPr lang="zh-TW" altLang="en-US" sz="32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，抽样</a:t>
            </a:r>
            <a:r>
              <a:rPr lang="en-US" altLang="zh-TW" sz="32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32</a:t>
            </a:r>
            <a:r>
              <a:rPr lang="zh-TW" altLang="en-US" sz="32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个送</a:t>
            </a:r>
            <a:r>
              <a:rPr lang="en-US" altLang="zh-TW" sz="32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CMM</a:t>
            </a:r>
            <a:r>
              <a:rPr lang="zh-TW" altLang="en-US" sz="32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量测尺寸</a:t>
            </a:r>
            <a:endParaRPr lang="en-US" altLang="zh-TW" sz="320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algn="l"/>
            <a:r>
              <a:rPr lang="zh-TW" altLang="en-US" sz="32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共有</a:t>
            </a:r>
            <a:r>
              <a:rPr lang="en-US" altLang="zh-TW" sz="32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41</a:t>
            </a:r>
            <a:r>
              <a:rPr lang="zh-TW" altLang="en-US" sz="32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个监控项目，都集中在</a:t>
            </a:r>
            <a:r>
              <a:rPr lang="en-US" altLang="zh-TW" sz="32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6</a:t>
            </a:r>
            <a:r>
              <a:rPr lang="zh-TW" altLang="en-US" sz="32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个项目不良 </a:t>
            </a:r>
            <a:r>
              <a:rPr lang="en-US" altLang="zh-TW" sz="3200" b="1" dirty="0">
                <a:solidFill>
                  <a:srgbClr val="FF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Wingdings" panose="05000000000000000000" pitchFamily="2" charset="2"/>
              </a:rPr>
              <a:t> 100%</a:t>
            </a:r>
            <a:r>
              <a:rPr lang="zh-TW" altLang="en-US" sz="3200" b="1" dirty="0">
                <a:solidFill>
                  <a:srgbClr val="FF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不良</a:t>
            </a:r>
            <a:endParaRPr lang="en-US" altLang="zh-TW" sz="3200" b="1" dirty="0">
              <a:solidFill>
                <a:srgbClr val="FF0000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algn="l"/>
            <a:r>
              <a:rPr lang="zh-TW" altLang="en-US" sz="32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其中</a:t>
            </a:r>
            <a:r>
              <a:rPr lang="en-US" altLang="zh-TW" sz="32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2</a:t>
            </a:r>
            <a:r>
              <a:rPr lang="zh-TW" altLang="en-US" sz="32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个最关键为</a:t>
            </a:r>
            <a:r>
              <a:rPr lang="zh-TW" altLang="en-US" sz="3200" b="1" dirty="0">
                <a:solidFill>
                  <a:srgbClr val="FF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平面度与轮廓度大量不良，</a:t>
            </a:r>
            <a:r>
              <a:rPr lang="en-US" altLang="zh-TW" sz="3200" b="1" dirty="0">
                <a:solidFill>
                  <a:srgbClr val="FF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PPK</a:t>
            </a:r>
            <a:r>
              <a:rPr lang="zh-TW" altLang="en-US" sz="3200" b="1" dirty="0">
                <a:solidFill>
                  <a:srgbClr val="FF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为负值</a:t>
            </a:r>
            <a:endParaRPr lang="en-US" altLang="zh-TW" sz="3200" b="1" dirty="0">
              <a:solidFill>
                <a:srgbClr val="FF0000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0011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50FB36D2-2B0D-424A-9194-0C5709164D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779" y="274510"/>
            <a:ext cx="7271366" cy="4827706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DE03F1EB-5B5B-40C0-B119-CB6EF3F34A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1579" y="774130"/>
            <a:ext cx="4006459" cy="4827706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443B714C-259A-4D0B-AA76-06FD393E547C}"/>
              </a:ext>
            </a:extLst>
          </p:cNvPr>
          <p:cNvSpPr/>
          <p:nvPr/>
        </p:nvSpPr>
        <p:spPr>
          <a:xfrm>
            <a:off x="213779" y="5749926"/>
            <a:ext cx="9033290" cy="8547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b="1" dirty="0">
                <a:solidFill>
                  <a:srgbClr val="FF0000"/>
                </a:solidFill>
              </a:rPr>
              <a:t>两者之间为正相关、强相关，相关系数为</a:t>
            </a:r>
            <a:r>
              <a:rPr lang="en-US" altLang="zh-TW" sz="2800" b="1" dirty="0">
                <a:solidFill>
                  <a:srgbClr val="FF0000"/>
                </a:solidFill>
              </a:rPr>
              <a:t>0.906</a:t>
            </a:r>
          </a:p>
          <a:p>
            <a:pPr algn="ctr"/>
            <a:r>
              <a:rPr lang="zh-TW" altLang="en-US" sz="2800" b="1" dirty="0">
                <a:solidFill>
                  <a:srgbClr val="FF0000"/>
                </a:solidFill>
              </a:rPr>
              <a:t>显示新泉轮廓度若不佳，佳明组装后的间隙将大受影响</a:t>
            </a:r>
            <a:endParaRPr lang="en-US" sz="2800" b="1" dirty="0">
              <a:solidFill>
                <a:srgbClr val="FF0000"/>
              </a:solidFill>
            </a:endParaRPr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0BA0BA7B-0B72-4E85-81FE-1DCE9D3D9EF1}"/>
              </a:ext>
            </a:extLst>
          </p:cNvPr>
          <p:cNvCxnSpPr/>
          <p:nvPr/>
        </p:nvCxnSpPr>
        <p:spPr>
          <a:xfrm flipV="1">
            <a:off x="2680538" y="2495962"/>
            <a:ext cx="2337847" cy="164026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98D704DA-31B9-4089-8FDD-409CEFCA583D}"/>
              </a:ext>
            </a:extLst>
          </p:cNvPr>
          <p:cNvSpPr/>
          <p:nvPr/>
        </p:nvSpPr>
        <p:spPr>
          <a:xfrm>
            <a:off x="8052809" y="5058004"/>
            <a:ext cx="2030526" cy="4450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D81EFE1-8E0C-48A0-BC76-6A05136F8374}"/>
              </a:ext>
            </a:extLst>
          </p:cNvPr>
          <p:cNvSpPr/>
          <p:nvPr/>
        </p:nvSpPr>
        <p:spPr>
          <a:xfrm>
            <a:off x="8986056" y="1868687"/>
            <a:ext cx="631768" cy="4450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3F3755D-BBA9-4D21-91DE-139A9D18BFDF}"/>
              </a:ext>
            </a:extLst>
          </p:cNvPr>
          <p:cNvSpPr/>
          <p:nvPr/>
        </p:nvSpPr>
        <p:spPr>
          <a:xfrm>
            <a:off x="7844991" y="227765"/>
            <a:ext cx="3904866" cy="4450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b="1" dirty="0">
                <a:solidFill>
                  <a:srgbClr val="FF0000"/>
                </a:solidFill>
              </a:rPr>
              <a:t>模型解释能力为</a:t>
            </a:r>
            <a:r>
              <a:rPr lang="en-US" altLang="zh-TW" sz="2800" b="1" dirty="0">
                <a:solidFill>
                  <a:srgbClr val="FF0000"/>
                </a:solidFill>
              </a:rPr>
              <a:t>82.07%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ABE9EB0-0AA2-42C8-8AD1-B5D59C949126}"/>
              </a:ext>
            </a:extLst>
          </p:cNvPr>
          <p:cNvSpPr/>
          <p:nvPr/>
        </p:nvSpPr>
        <p:spPr>
          <a:xfrm>
            <a:off x="6853377" y="1201052"/>
            <a:ext cx="405262" cy="1705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030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19D6FDB8-6189-479B-9411-5616AF2B88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761" y="101633"/>
            <a:ext cx="5011594" cy="3327367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68AD9971-6AD8-467A-BA84-C2A3F75247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2194" y="101633"/>
            <a:ext cx="5011594" cy="3327367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EB7CA2F6-40E8-4125-853E-76E6365214DA}"/>
              </a:ext>
            </a:extLst>
          </p:cNvPr>
          <p:cNvSpPr/>
          <p:nvPr/>
        </p:nvSpPr>
        <p:spPr>
          <a:xfrm>
            <a:off x="475075" y="4332230"/>
            <a:ext cx="5620926" cy="8547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2800" b="1" dirty="0">
                <a:solidFill>
                  <a:srgbClr val="FF0000"/>
                </a:solidFill>
              </a:rPr>
              <a:t>新泉平面度愈大，佳明面差愈小，</a:t>
            </a:r>
            <a:endParaRPr lang="en-US" altLang="zh-TW" sz="2800" b="1" dirty="0">
              <a:solidFill>
                <a:srgbClr val="FF0000"/>
              </a:solidFill>
            </a:endParaRPr>
          </a:p>
          <a:p>
            <a:r>
              <a:rPr lang="zh-TW" altLang="en-US" sz="2800" b="1" dirty="0">
                <a:solidFill>
                  <a:srgbClr val="FF0000"/>
                </a:solidFill>
              </a:rPr>
              <a:t>愈容易浮高，但相关性颇低</a:t>
            </a:r>
            <a:endParaRPr lang="en-US" altLang="zh-TW" sz="2800" b="1" dirty="0">
              <a:solidFill>
                <a:srgbClr val="FF0000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30E7BB3-C2A1-47BA-A3C2-AF1B8F288EC5}"/>
              </a:ext>
            </a:extLst>
          </p:cNvPr>
          <p:cNvSpPr/>
          <p:nvPr/>
        </p:nvSpPr>
        <p:spPr>
          <a:xfrm>
            <a:off x="279576" y="253342"/>
            <a:ext cx="874370" cy="5144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Min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C78795C-7217-4F29-AEC0-3FB01D58ECCA}"/>
              </a:ext>
            </a:extLst>
          </p:cNvPr>
          <p:cNvSpPr/>
          <p:nvPr/>
        </p:nvSpPr>
        <p:spPr>
          <a:xfrm>
            <a:off x="6334013" y="253342"/>
            <a:ext cx="874370" cy="5144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Ave</a:t>
            </a: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FB8C5FFB-A7CE-49FE-AF6B-6C306E4E5D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1198" y="3580709"/>
            <a:ext cx="4043660" cy="3154724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DE56B2D4-ED39-4365-A090-69294C6A185F}"/>
              </a:ext>
            </a:extLst>
          </p:cNvPr>
          <p:cNvSpPr/>
          <p:nvPr/>
        </p:nvSpPr>
        <p:spPr>
          <a:xfrm>
            <a:off x="7804736" y="4871257"/>
            <a:ext cx="499679" cy="5652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3841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B9B1AE26-B3AD-461E-8AAC-38CE1A4D7A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893" y="101633"/>
            <a:ext cx="5011594" cy="3288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A622F9B7-7DFD-4CFC-8AFE-EF5B803A0D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6713" y="101633"/>
            <a:ext cx="5011594" cy="3327367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45DDDC92-6237-4E13-BEDF-3A48F77B14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893" y="3489067"/>
            <a:ext cx="5011594" cy="3327367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ED9A226E-8A30-4F96-8CA3-9BC9B11DB8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6713" y="3489066"/>
            <a:ext cx="5011594" cy="3327367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ADC5EA02-90CD-4F77-9364-233A508DF02E}"/>
              </a:ext>
            </a:extLst>
          </p:cNvPr>
          <p:cNvSpPr/>
          <p:nvPr/>
        </p:nvSpPr>
        <p:spPr>
          <a:xfrm>
            <a:off x="3590203" y="3001634"/>
            <a:ext cx="5011594" cy="8547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b="1" dirty="0">
                <a:solidFill>
                  <a:srgbClr val="FF0000"/>
                </a:solidFill>
              </a:rPr>
              <a:t>组装工艺没办法置中，</a:t>
            </a:r>
            <a:endParaRPr lang="en-US" altLang="zh-TW" sz="2800" b="1" dirty="0">
              <a:solidFill>
                <a:srgbClr val="FF0000"/>
              </a:solidFill>
            </a:endParaRPr>
          </a:p>
          <a:p>
            <a:pPr algn="ctr"/>
            <a:r>
              <a:rPr lang="zh-TW" altLang="en-US" sz="2800" b="1" dirty="0">
                <a:solidFill>
                  <a:srgbClr val="FF0000"/>
                </a:solidFill>
              </a:rPr>
              <a:t>故单一方向不容易找到强相关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37796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22CA441B-C4BC-4466-8D67-39A71660F2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094" y="3764965"/>
            <a:ext cx="4781796" cy="2959252"/>
          </a:xfrm>
          <a:prstGeom prst="rect">
            <a:avLst/>
          </a:prstGeom>
        </p:spPr>
      </p:pic>
      <p:pic>
        <p:nvPicPr>
          <p:cNvPr id="2" name="圖片 1">
            <a:extLst>
              <a:ext uri="{FF2B5EF4-FFF2-40B4-BE49-F238E27FC236}">
                <a16:creationId xmlns:a16="http://schemas.microsoft.com/office/drawing/2014/main" id="{A62E2E26-8556-469F-9551-94821B5620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535" y="101633"/>
            <a:ext cx="5011594" cy="3327367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621AB996-8588-40D3-98D6-6ED929EDE69E}"/>
              </a:ext>
            </a:extLst>
          </p:cNvPr>
          <p:cNvSpPr/>
          <p:nvPr/>
        </p:nvSpPr>
        <p:spPr>
          <a:xfrm>
            <a:off x="6830617" y="4710369"/>
            <a:ext cx="5011594" cy="1652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b="1" dirty="0">
                <a:solidFill>
                  <a:srgbClr val="FF0000"/>
                </a:solidFill>
              </a:rPr>
              <a:t>不考虑组装工艺是否置中</a:t>
            </a:r>
            <a:endParaRPr lang="en-US" altLang="zh-TW" sz="2800" b="1" dirty="0">
              <a:solidFill>
                <a:srgbClr val="FF0000"/>
              </a:solidFill>
            </a:endParaRPr>
          </a:p>
          <a:p>
            <a:pPr algn="ctr"/>
            <a:r>
              <a:rPr lang="zh-TW" altLang="en-US" sz="2800" b="1" dirty="0">
                <a:solidFill>
                  <a:srgbClr val="FF0000"/>
                </a:solidFill>
              </a:rPr>
              <a:t>结果显示强相关</a:t>
            </a:r>
            <a:endParaRPr lang="en-US" altLang="zh-TW" sz="2800" b="1" dirty="0">
              <a:solidFill>
                <a:srgbClr val="FF0000"/>
              </a:solidFill>
            </a:endParaRPr>
          </a:p>
          <a:p>
            <a:pPr algn="ctr"/>
            <a:r>
              <a:rPr lang="zh-TW" altLang="en-US" sz="2800" b="1" dirty="0">
                <a:solidFill>
                  <a:srgbClr val="FF0000"/>
                </a:solidFill>
              </a:rPr>
              <a:t>相关系数为</a:t>
            </a:r>
            <a:r>
              <a:rPr lang="en-US" altLang="zh-TW" sz="2800" b="1" dirty="0">
                <a:solidFill>
                  <a:srgbClr val="FF0000"/>
                </a:solidFill>
              </a:rPr>
              <a:t>0.96</a:t>
            </a:r>
          </a:p>
          <a:p>
            <a:pPr algn="ctr"/>
            <a:r>
              <a:rPr lang="zh-TW" altLang="en-US" sz="2800" b="1" dirty="0">
                <a:solidFill>
                  <a:srgbClr val="FF0000"/>
                </a:solidFill>
              </a:rPr>
              <a:t>模型解释能力为</a:t>
            </a:r>
            <a:r>
              <a:rPr lang="en-US" altLang="zh-TW" sz="2800" b="1" dirty="0">
                <a:solidFill>
                  <a:srgbClr val="FF0000"/>
                </a:solidFill>
              </a:rPr>
              <a:t>92%</a:t>
            </a:r>
            <a:endParaRPr lang="en-US" sz="2800" b="1" dirty="0">
              <a:solidFill>
                <a:srgbClr val="FF0000"/>
              </a:solidFill>
            </a:endParaRPr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F897DE9F-8ED7-4278-B6FB-7E801DE00199}"/>
              </a:ext>
            </a:extLst>
          </p:cNvPr>
          <p:cNvCxnSpPr>
            <a:cxnSpLocks/>
          </p:cNvCxnSpPr>
          <p:nvPr/>
        </p:nvCxnSpPr>
        <p:spPr>
          <a:xfrm flipV="1">
            <a:off x="1762299" y="1157614"/>
            <a:ext cx="2142181" cy="136114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68152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0DF72817-8030-446C-B761-788619E050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577" y="80850"/>
            <a:ext cx="5011594" cy="3327367"/>
          </a:xfrm>
          <a:prstGeom prst="rect">
            <a:avLst/>
          </a:prstGeom>
        </p:spPr>
      </p:pic>
      <p:cxnSp>
        <p:nvCxnSpPr>
          <p:cNvPr id="4" name="直線單箭頭接點 3">
            <a:extLst>
              <a:ext uri="{FF2B5EF4-FFF2-40B4-BE49-F238E27FC236}">
                <a16:creationId xmlns:a16="http://schemas.microsoft.com/office/drawing/2014/main" id="{0857FCC3-F9D4-4819-B4E7-B5D093C82A1E}"/>
              </a:ext>
            </a:extLst>
          </p:cNvPr>
          <p:cNvCxnSpPr>
            <a:cxnSpLocks/>
          </p:cNvCxnSpPr>
          <p:nvPr/>
        </p:nvCxnSpPr>
        <p:spPr>
          <a:xfrm flipV="1">
            <a:off x="1762299" y="1157614"/>
            <a:ext cx="2142181" cy="136114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圖片 6">
            <a:extLst>
              <a:ext uri="{FF2B5EF4-FFF2-40B4-BE49-F238E27FC236}">
                <a16:creationId xmlns:a16="http://schemas.microsoft.com/office/drawing/2014/main" id="{72B0E422-EFD8-4C99-ADAF-6EA9751FC6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103" y="3684104"/>
            <a:ext cx="4686541" cy="2921150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5ADBB32F-4181-498E-B1FE-3FE0D17B7BBF}"/>
              </a:ext>
            </a:extLst>
          </p:cNvPr>
          <p:cNvSpPr/>
          <p:nvPr/>
        </p:nvSpPr>
        <p:spPr>
          <a:xfrm>
            <a:off x="5625878" y="4515888"/>
            <a:ext cx="5318559" cy="1652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b="1" dirty="0">
                <a:solidFill>
                  <a:srgbClr val="FF0000"/>
                </a:solidFill>
              </a:rPr>
              <a:t>不考虑组装工艺是否置中</a:t>
            </a:r>
            <a:endParaRPr lang="en-US" altLang="zh-TW" sz="2800" b="1" dirty="0">
              <a:solidFill>
                <a:srgbClr val="FF0000"/>
              </a:solidFill>
            </a:endParaRPr>
          </a:p>
          <a:p>
            <a:pPr algn="ctr"/>
            <a:r>
              <a:rPr lang="zh-TW" altLang="en-US" sz="2800" b="1" dirty="0">
                <a:solidFill>
                  <a:srgbClr val="FF0000"/>
                </a:solidFill>
              </a:rPr>
              <a:t>结果显示强相关</a:t>
            </a:r>
            <a:endParaRPr lang="en-US" altLang="zh-TW" sz="2800" b="1" dirty="0">
              <a:solidFill>
                <a:srgbClr val="FF0000"/>
              </a:solidFill>
            </a:endParaRPr>
          </a:p>
          <a:p>
            <a:pPr algn="ctr"/>
            <a:r>
              <a:rPr lang="zh-TW" altLang="en-US" sz="2800" b="1" dirty="0">
                <a:solidFill>
                  <a:srgbClr val="FF0000"/>
                </a:solidFill>
              </a:rPr>
              <a:t>相关系数为</a:t>
            </a:r>
            <a:r>
              <a:rPr lang="en-US" altLang="zh-TW" sz="2800" b="1" dirty="0">
                <a:solidFill>
                  <a:srgbClr val="FF0000"/>
                </a:solidFill>
              </a:rPr>
              <a:t>0.88</a:t>
            </a:r>
          </a:p>
          <a:p>
            <a:pPr algn="ctr"/>
            <a:r>
              <a:rPr lang="zh-TW" altLang="en-US" sz="2800" b="1" dirty="0">
                <a:solidFill>
                  <a:srgbClr val="FF0000"/>
                </a:solidFill>
              </a:rPr>
              <a:t>模型解释能力为</a:t>
            </a:r>
            <a:r>
              <a:rPr lang="en-US" altLang="zh-TW" sz="2800" b="1" dirty="0">
                <a:solidFill>
                  <a:srgbClr val="FF0000"/>
                </a:solidFill>
              </a:rPr>
              <a:t>77%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80DFE6A-8CCC-4234-A5C6-9F145E4927D4}"/>
              </a:ext>
            </a:extLst>
          </p:cNvPr>
          <p:cNvSpPr/>
          <p:nvPr/>
        </p:nvSpPr>
        <p:spPr>
          <a:xfrm>
            <a:off x="1837111" y="4897229"/>
            <a:ext cx="540329" cy="4450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3744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181472B1-3A70-4E30-9C5D-5EB2422F754F}"/>
              </a:ext>
            </a:extLst>
          </p:cNvPr>
          <p:cNvSpPr/>
          <p:nvPr/>
        </p:nvSpPr>
        <p:spPr>
          <a:xfrm>
            <a:off x="6095999" y="938954"/>
            <a:ext cx="5666510" cy="1652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b="1" dirty="0">
                <a:solidFill>
                  <a:srgbClr val="FF0000"/>
                </a:solidFill>
              </a:rPr>
              <a:t>新泉</a:t>
            </a:r>
            <a:r>
              <a:rPr lang="en-US" altLang="zh-TW" sz="2800" b="1" dirty="0">
                <a:solidFill>
                  <a:srgbClr val="FF0000"/>
                </a:solidFill>
              </a:rPr>
              <a:t>100%</a:t>
            </a:r>
            <a:r>
              <a:rPr lang="zh-TW" altLang="en-US" sz="2800" b="1" dirty="0">
                <a:solidFill>
                  <a:srgbClr val="FF0000"/>
                </a:solidFill>
              </a:rPr>
              <a:t>不良的轮廓度，造成佳明间隙不良率高达</a:t>
            </a:r>
            <a:r>
              <a:rPr lang="en-US" altLang="zh-TW" sz="2800" b="1" dirty="0">
                <a:solidFill>
                  <a:srgbClr val="FF0000"/>
                </a:solidFill>
              </a:rPr>
              <a:t>14.9% (=11/74)</a:t>
            </a:r>
            <a:endParaRPr lang="en-US" sz="2800" b="1" dirty="0">
              <a:solidFill>
                <a:srgbClr val="FF0000"/>
              </a:solidFill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AD0D9C44-DE78-4837-8499-85E3B02312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8534" y="3288043"/>
            <a:ext cx="5311050" cy="3526186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0F9D5116-94CD-4D39-8993-45C6187449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416" y="3288043"/>
            <a:ext cx="4813547" cy="3515460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FB4023B2-3ECD-4D97-BFDE-6A4B69E689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2417" y="54498"/>
            <a:ext cx="4813547" cy="3149762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A7E2C7D8-00F4-4A5C-AF3C-28B53FD4888E}"/>
              </a:ext>
            </a:extLst>
          </p:cNvPr>
          <p:cNvSpPr/>
          <p:nvPr/>
        </p:nvSpPr>
        <p:spPr>
          <a:xfrm>
            <a:off x="9060873" y="4721629"/>
            <a:ext cx="1338349" cy="1820487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A0CF8FD6-E454-4215-8871-159737576446}"/>
              </a:ext>
            </a:extLst>
          </p:cNvPr>
          <p:cNvSpPr txBox="1"/>
          <p:nvPr/>
        </p:nvSpPr>
        <p:spPr>
          <a:xfrm>
            <a:off x="9255826" y="4264850"/>
            <a:ext cx="20137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800" b="1" dirty="0">
                <a:solidFill>
                  <a:srgbClr val="FF0000"/>
                </a:solidFill>
              </a:rPr>
              <a:t>间隙不良为</a:t>
            </a:r>
            <a:r>
              <a:rPr lang="en-US" altLang="zh-TW" sz="1800" b="1" dirty="0">
                <a:solidFill>
                  <a:srgbClr val="FF0000"/>
                </a:solidFill>
              </a:rPr>
              <a:t>11/74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7516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BCE6E32C-FA01-4A4A-B8A2-43A91073F0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458" y="219598"/>
            <a:ext cx="6567497" cy="4360383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E4633A51-FEE3-42EB-91F3-CB47C4ED02BE}"/>
              </a:ext>
            </a:extLst>
          </p:cNvPr>
          <p:cNvSpPr/>
          <p:nvPr/>
        </p:nvSpPr>
        <p:spPr>
          <a:xfrm>
            <a:off x="515389" y="4730812"/>
            <a:ext cx="11454938" cy="18445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2800" b="1" dirty="0">
                <a:solidFill>
                  <a:srgbClr val="FF0000"/>
                </a:solidFill>
              </a:rPr>
              <a:t>假设新泉来料质量状况不变，佳明在新旧规格组装后的良率预估</a:t>
            </a:r>
            <a:endParaRPr lang="en-US" altLang="zh-TW" sz="2800" b="1" dirty="0">
              <a:solidFill>
                <a:srgbClr val="FF0000"/>
              </a:solidFill>
            </a:endParaRPr>
          </a:p>
          <a:p>
            <a:r>
              <a:rPr lang="zh-TW" altLang="en-US" sz="2800" b="1" dirty="0">
                <a:solidFill>
                  <a:srgbClr val="FF0000"/>
                </a:solidFill>
              </a:rPr>
              <a:t>若旧规格为</a:t>
            </a:r>
            <a:r>
              <a:rPr lang="en-US" altLang="zh-TW" sz="2800" b="1" dirty="0">
                <a:solidFill>
                  <a:srgbClr val="FF0000"/>
                </a:solidFill>
              </a:rPr>
              <a:t>0~0.5 </a:t>
            </a:r>
            <a:r>
              <a:rPr lang="en-US" altLang="zh-TW" sz="2800" b="1" dirty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r>
              <a:rPr lang="zh-TW" altLang="en-US" sz="2800" b="1" dirty="0">
                <a:solidFill>
                  <a:srgbClr val="FF0000"/>
                </a:solidFill>
                <a:sym typeface="Wingdings" panose="05000000000000000000" pitchFamily="2" charset="2"/>
              </a:rPr>
              <a:t>良率为</a:t>
            </a:r>
            <a:r>
              <a:rPr lang="en-US" altLang="zh-TW" sz="2800" b="1" dirty="0">
                <a:solidFill>
                  <a:srgbClr val="FF0000"/>
                </a:solidFill>
                <a:sym typeface="Wingdings" panose="05000000000000000000" pitchFamily="2" charset="2"/>
              </a:rPr>
              <a:t>73</a:t>
            </a:r>
            <a:r>
              <a:rPr lang="en-US" sz="2800" b="1" dirty="0">
                <a:solidFill>
                  <a:srgbClr val="FF0000"/>
                </a:solidFill>
                <a:sym typeface="Wingdings" panose="05000000000000000000" pitchFamily="2" charset="2"/>
              </a:rPr>
              <a:t>.9556%</a:t>
            </a:r>
            <a:r>
              <a:rPr lang="zh-TW" altLang="en-US" sz="2800" b="1" dirty="0">
                <a:solidFill>
                  <a:srgbClr val="FF0000"/>
                </a:solidFill>
                <a:sym typeface="Wingdings" panose="05000000000000000000" pitchFamily="2" charset="2"/>
              </a:rPr>
              <a:t>，</a:t>
            </a:r>
            <a:r>
              <a:rPr lang="zh-TW" altLang="en-US" sz="2800" b="1" dirty="0">
                <a:solidFill>
                  <a:srgbClr val="FF0000"/>
                </a:solidFill>
              </a:rPr>
              <a:t>佳明</a:t>
            </a:r>
            <a:r>
              <a:rPr lang="zh-TW" altLang="en-US" sz="2800" b="1" dirty="0">
                <a:solidFill>
                  <a:srgbClr val="FF0000"/>
                </a:solidFill>
                <a:sym typeface="Wingdings" panose="05000000000000000000" pitchFamily="2" charset="2"/>
              </a:rPr>
              <a:t>需承担</a:t>
            </a:r>
            <a:r>
              <a:rPr lang="en-US" altLang="zh-TW" sz="2800" b="1" dirty="0">
                <a:solidFill>
                  <a:srgbClr val="FF0000"/>
                </a:solidFill>
                <a:sym typeface="Wingdings" panose="05000000000000000000" pitchFamily="2" charset="2"/>
              </a:rPr>
              <a:t>260444 DPPM</a:t>
            </a:r>
            <a:r>
              <a:rPr lang="zh-TW" altLang="en-US" sz="2800" b="1" dirty="0">
                <a:solidFill>
                  <a:srgbClr val="FF0000"/>
                </a:solidFill>
                <a:sym typeface="Wingdings" panose="05000000000000000000" pitchFamily="2" charset="2"/>
              </a:rPr>
              <a:t>的损失</a:t>
            </a:r>
            <a:endParaRPr lang="en-US" altLang="zh-TW" sz="2800" b="1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r>
              <a:rPr lang="zh-TW" altLang="en-US" sz="2800" b="1" dirty="0">
                <a:solidFill>
                  <a:srgbClr val="FF0000"/>
                </a:solidFill>
              </a:rPr>
              <a:t>若新规格为</a:t>
            </a:r>
            <a:r>
              <a:rPr lang="en-US" sz="2800" b="1" dirty="0">
                <a:solidFill>
                  <a:srgbClr val="FF0000"/>
                </a:solidFill>
              </a:rPr>
              <a:t>0~0.6 </a:t>
            </a:r>
            <a:r>
              <a:rPr lang="en-US" sz="2800" b="1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zh-TW" altLang="en-US" sz="2800" b="1" dirty="0">
                <a:solidFill>
                  <a:srgbClr val="FF0000"/>
                </a:solidFill>
                <a:sym typeface="Wingdings" panose="05000000000000000000" pitchFamily="2" charset="2"/>
              </a:rPr>
              <a:t>良率为</a:t>
            </a:r>
            <a:r>
              <a:rPr lang="en-US" sz="2800" b="1" dirty="0">
                <a:solidFill>
                  <a:srgbClr val="FF0000"/>
                </a:solidFill>
                <a:sym typeface="Wingdings" panose="05000000000000000000" pitchFamily="2" charset="2"/>
              </a:rPr>
              <a:t>98.952%</a:t>
            </a:r>
            <a:r>
              <a:rPr lang="zh-TW" altLang="en-US" sz="2800" b="1" dirty="0">
                <a:solidFill>
                  <a:srgbClr val="FF0000"/>
                </a:solidFill>
                <a:sym typeface="Wingdings" panose="05000000000000000000" pitchFamily="2" charset="2"/>
              </a:rPr>
              <a:t>，</a:t>
            </a:r>
            <a:r>
              <a:rPr lang="zh-TW" altLang="en-US" sz="2800" b="1" dirty="0">
                <a:solidFill>
                  <a:srgbClr val="FF0000"/>
                </a:solidFill>
              </a:rPr>
              <a:t>佳明</a:t>
            </a:r>
            <a:r>
              <a:rPr lang="zh-TW" altLang="en-US" sz="2800" b="1" dirty="0">
                <a:solidFill>
                  <a:srgbClr val="FF0000"/>
                </a:solidFill>
                <a:sym typeface="Wingdings" panose="05000000000000000000" pitchFamily="2" charset="2"/>
              </a:rPr>
              <a:t>需承担</a:t>
            </a:r>
            <a:r>
              <a:rPr lang="en-US" altLang="zh-TW" sz="2800" b="1" dirty="0">
                <a:solidFill>
                  <a:srgbClr val="FF0000"/>
                </a:solidFill>
                <a:sym typeface="Wingdings" panose="05000000000000000000" pitchFamily="2" charset="2"/>
              </a:rPr>
              <a:t>10480 DPPM</a:t>
            </a:r>
            <a:r>
              <a:rPr lang="zh-TW" altLang="en-US" sz="2800" b="1" dirty="0">
                <a:solidFill>
                  <a:srgbClr val="FF0000"/>
                </a:solidFill>
                <a:sym typeface="Wingdings" panose="05000000000000000000" pitchFamily="2" charset="2"/>
              </a:rPr>
              <a:t>的损失</a:t>
            </a:r>
            <a:endParaRPr lang="en-US" altLang="zh-TW" sz="2800" b="1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r>
              <a:rPr lang="zh-TW" altLang="en-US" sz="2800" b="1" dirty="0">
                <a:solidFill>
                  <a:srgbClr val="FF0000"/>
                </a:solidFill>
              </a:rPr>
              <a:t>若新规格为</a:t>
            </a:r>
            <a:r>
              <a:rPr lang="en-US" sz="2800" b="1" dirty="0">
                <a:solidFill>
                  <a:srgbClr val="FF0000"/>
                </a:solidFill>
                <a:sym typeface="Wingdings" panose="05000000000000000000" pitchFamily="2" charset="2"/>
              </a:rPr>
              <a:t>0~0.7 </a:t>
            </a:r>
            <a:r>
              <a:rPr lang="zh-TW" altLang="en-US" sz="2800" b="1" dirty="0">
                <a:solidFill>
                  <a:srgbClr val="FF0000"/>
                </a:solidFill>
                <a:sym typeface="Wingdings" panose="05000000000000000000" pitchFamily="2" charset="2"/>
              </a:rPr>
              <a:t>良率为</a:t>
            </a:r>
            <a:r>
              <a:rPr lang="en-US" sz="2800" b="1" dirty="0">
                <a:solidFill>
                  <a:srgbClr val="FF0000"/>
                </a:solidFill>
                <a:sym typeface="Wingdings" panose="05000000000000000000" pitchFamily="2" charset="2"/>
              </a:rPr>
              <a:t>99.9965%</a:t>
            </a:r>
            <a:r>
              <a:rPr lang="zh-TW" altLang="en-US" sz="2800" b="1" dirty="0">
                <a:solidFill>
                  <a:srgbClr val="FF0000"/>
                </a:solidFill>
                <a:sym typeface="Wingdings" panose="05000000000000000000" pitchFamily="2" charset="2"/>
              </a:rPr>
              <a:t>，</a:t>
            </a:r>
            <a:r>
              <a:rPr lang="zh-TW" altLang="en-US" sz="2800" b="1" dirty="0">
                <a:solidFill>
                  <a:srgbClr val="FF0000"/>
                </a:solidFill>
              </a:rPr>
              <a:t>佳明</a:t>
            </a:r>
            <a:r>
              <a:rPr lang="zh-TW" altLang="en-US" sz="2800" b="1" dirty="0">
                <a:solidFill>
                  <a:srgbClr val="FF0000"/>
                </a:solidFill>
                <a:sym typeface="Wingdings" panose="05000000000000000000" pitchFamily="2" charset="2"/>
              </a:rPr>
              <a:t>需承担</a:t>
            </a:r>
            <a:r>
              <a:rPr lang="en-US" altLang="zh-TW" sz="2800" b="1" dirty="0">
                <a:solidFill>
                  <a:srgbClr val="FF0000"/>
                </a:solidFill>
                <a:sym typeface="Wingdings" panose="05000000000000000000" pitchFamily="2" charset="2"/>
              </a:rPr>
              <a:t>35 DPPM</a:t>
            </a:r>
            <a:r>
              <a:rPr lang="zh-TW" altLang="en-US" sz="2800" b="1" dirty="0">
                <a:solidFill>
                  <a:srgbClr val="FF0000"/>
                </a:solidFill>
                <a:sym typeface="Wingdings" panose="05000000000000000000" pitchFamily="2" charset="2"/>
              </a:rPr>
              <a:t>的损失</a:t>
            </a:r>
            <a:endParaRPr lang="en-US" altLang="zh-TW" sz="2800" b="1" dirty="0">
              <a:solidFill>
                <a:srgbClr val="FF0000"/>
              </a:solidFill>
              <a:sym typeface="Wingdings" panose="05000000000000000000" pitchFamily="2" charset="2"/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49B371EA-E9C9-4C51-987F-D26412F54D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9019" y="402613"/>
            <a:ext cx="5302523" cy="3994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7446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2">
            <a:extLst>
              <a:ext uri="{FF2B5EF4-FFF2-40B4-BE49-F238E27FC236}">
                <a16:creationId xmlns:a16="http://schemas.microsoft.com/office/drawing/2014/main" id="{9CC3B813-62DB-41CA-8197-CC8FD48A8E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750" y="3563052"/>
            <a:ext cx="5094748" cy="3180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id="{6F6912D9-FBB9-4B6D-9729-271E8F12AD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r:link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9013" y="3563052"/>
            <a:ext cx="5083098" cy="3180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0416A7C5-ABC2-4504-8F30-05FBB579CAD6}"/>
              </a:ext>
            </a:extLst>
          </p:cNvPr>
          <p:cNvSpPr/>
          <p:nvPr/>
        </p:nvSpPr>
        <p:spPr>
          <a:xfrm>
            <a:off x="4836650" y="4816055"/>
            <a:ext cx="648068" cy="1509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3B00CF3-5444-4275-ABCB-9FBA462CDCC9}"/>
              </a:ext>
            </a:extLst>
          </p:cNvPr>
          <p:cNvSpPr/>
          <p:nvPr/>
        </p:nvSpPr>
        <p:spPr>
          <a:xfrm>
            <a:off x="10121905" y="4824369"/>
            <a:ext cx="648068" cy="1509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9F8B7B51-BA6C-4E3D-BB67-0D35A43924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9869" y="189044"/>
            <a:ext cx="5094748" cy="3239956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C41EC08C-A981-49C7-923E-C316F0A3C86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38058" y="189044"/>
            <a:ext cx="5165009" cy="3239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1717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DCCF11-48AB-416B-B6DD-BA6D51FA6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5282"/>
          </a:xfrm>
        </p:spPr>
        <p:txBody>
          <a:bodyPr/>
          <a:lstStyle/>
          <a:p>
            <a:pPr algn="ctr"/>
            <a:r>
              <a:rPr lang="zh-TW" altLang="en-US"/>
              <a:t>结  论</a:t>
            </a:r>
            <a:endParaRPr 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4C70625-833D-40AC-B240-B6B2201C33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4974"/>
            <a:ext cx="10515600" cy="5137899"/>
          </a:xfrm>
        </p:spPr>
        <p:txBody>
          <a:bodyPr>
            <a:normAutofit/>
          </a:bodyPr>
          <a:lstStyle/>
          <a:p>
            <a:r>
              <a:rPr lang="zh-TW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新泉外壳来料，尺寸</a:t>
            </a:r>
            <a:r>
              <a:rPr lang="en-US" altLang="zh-TW" sz="2400" b="1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100%</a:t>
            </a:r>
            <a:r>
              <a:rPr lang="zh-TW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不良，平面度与轮廓度</a:t>
            </a:r>
            <a:r>
              <a:rPr lang="en-US" altLang="zh-TW" sz="2400" b="1" dirty="0">
                <a:latin typeface="Arial" panose="020B0604020202020204" pitchFamily="34" charset="0"/>
                <a:cs typeface="Arial" panose="020B0604020202020204" pitchFamily="34" charset="0"/>
              </a:rPr>
              <a:t>PPK</a:t>
            </a:r>
            <a:r>
              <a:rPr lang="zh-TW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为负值</a:t>
            </a:r>
            <a:endParaRPr lang="en-US" altLang="zh-TW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TW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zh-TW" altLang="en-US" sz="2400" b="1" dirty="0"/>
              <a:t>新泉轮廓度与佳明组装后的间隙呈现正相关、强相关，相关系数为</a:t>
            </a:r>
            <a:r>
              <a:rPr lang="en-US" altLang="zh-TW" sz="2400" b="1" dirty="0"/>
              <a:t>0.906</a:t>
            </a:r>
            <a:r>
              <a:rPr lang="zh-TW" altLang="en-US" sz="2400" b="1" dirty="0"/>
              <a:t>，显示新泉轮廓度若不佳，佳明组装后的间隙将大受影响</a:t>
            </a:r>
            <a:endParaRPr lang="en-US" altLang="zh-TW" sz="2400" b="1" dirty="0"/>
          </a:p>
          <a:p>
            <a:endParaRPr lang="en-US" altLang="zh-TW" sz="2400" b="1" dirty="0"/>
          </a:p>
          <a:p>
            <a:r>
              <a:rPr lang="zh-TW" altLang="en-US" sz="2400" b="1" dirty="0"/>
              <a:t>不考虑组装工艺是否置中，上下轮廓度与上下间隙呈现强相关，相关系数为</a:t>
            </a:r>
            <a:r>
              <a:rPr lang="en-US" altLang="zh-TW" sz="2400" b="1" dirty="0"/>
              <a:t>0.96</a:t>
            </a:r>
            <a:r>
              <a:rPr lang="zh-TW" altLang="en-US" sz="2400" b="1" dirty="0"/>
              <a:t>，左右轮廓度与左右间隙呈现强相关，相关系数为</a:t>
            </a:r>
            <a:r>
              <a:rPr lang="en-US" altLang="zh-TW" sz="2400" b="1" dirty="0"/>
              <a:t>0.88</a:t>
            </a:r>
          </a:p>
          <a:p>
            <a:endParaRPr lang="en-US" altLang="zh-TW" sz="2400" b="1" dirty="0"/>
          </a:p>
          <a:p>
            <a:r>
              <a:rPr lang="zh-TW" altLang="en-US" sz="2400" b="1" dirty="0"/>
              <a:t>新泉</a:t>
            </a:r>
            <a:r>
              <a:rPr lang="en-US" altLang="zh-TW" sz="2400" b="1" dirty="0"/>
              <a:t>100%</a:t>
            </a:r>
            <a:r>
              <a:rPr lang="zh-TW" altLang="en-US" sz="2400" b="1" dirty="0"/>
              <a:t>不良的轮廓度，造成佳明间隙不良率高达</a:t>
            </a:r>
            <a:r>
              <a:rPr lang="en-US" altLang="zh-TW" sz="2400" b="1" dirty="0"/>
              <a:t>14.9% (=11/74)</a:t>
            </a:r>
          </a:p>
          <a:p>
            <a:endParaRPr lang="en-US" altLang="zh-TW" sz="2400" b="1" dirty="0"/>
          </a:p>
          <a:p>
            <a:r>
              <a:rPr lang="zh-TW" altLang="en-US" sz="2400" b="1" dirty="0"/>
              <a:t>假设新泉来料质量状况不变，佳明在新规格组装后的良率预估，若新规格为</a:t>
            </a:r>
            <a:r>
              <a:rPr lang="en-US" sz="2400" b="1" dirty="0">
                <a:sym typeface="Wingdings" panose="05000000000000000000" pitchFamily="2" charset="2"/>
              </a:rPr>
              <a:t>0~0.7</a:t>
            </a:r>
            <a:r>
              <a:rPr lang="zh-TW" altLang="en-US" sz="2400" b="1" dirty="0">
                <a:sym typeface="Wingdings" panose="05000000000000000000" pitchFamily="2" charset="2"/>
              </a:rPr>
              <a:t>，佳明良率为</a:t>
            </a:r>
            <a:r>
              <a:rPr lang="en-US" sz="2400" b="1" dirty="0">
                <a:sym typeface="Wingdings" panose="05000000000000000000" pitchFamily="2" charset="2"/>
              </a:rPr>
              <a:t>99.9965%</a:t>
            </a:r>
            <a:r>
              <a:rPr lang="zh-TW" altLang="en-US" sz="2400" b="1" dirty="0">
                <a:sym typeface="Wingdings" panose="05000000000000000000" pitchFamily="2" charset="2"/>
              </a:rPr>
              <a:t>，</a:t>
            </a:r>
            <a:r>
              <a:rPr lang="zh-TW" altLang="en-US" sz="2400" b="1" dirty="0"/>
              <a:t>佳明</a:t>
            </a:r>
            <a:r>
              <a:rPr lang="zh-TW" altLang="en-US" sz="2400" b="1" dirty="0">
                <a:sym typeface="Wingdings" panose="05000000000000000000" pitchFamily="2" charset="2"/>
              </a:rPr>
              <a:t>需承担</a:t>
            </a:r>
            <a:r>
              <a:rPr lang="en-US" altLang="zh-TW" sz="2400" b="1" dirty="0">
                <a:sym typeface="Wingdings" panose="05000000000000000000" pitchFamily="2" charset="2"/>
              </a:rPr>
              <a:t>35 DPPM</a:t>
            </a:r>
            <a:r>
              <a:rPr lang="zh-TW" altLang="en-US" sz="2400" b="1" dirty="0">
                <a:sym typeface="Wingdings" panose="05000000000000000000" pitchFamily="2" charset="2"/>
              </a:rPr>
              <a:t>的损失</a:t>
            </a:r>
            <a:endParaRPr lang="en-US" sz="2400" b="1" dirty="0"/>
          </a:p>
          <a:p>
            <a:endParaRPr lang="en-US" altLang="zh-TW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687133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補充</a:t>
            </a:r>
            <a:r>
              <a:rPr lang="en-US" altLang="zh-TW" dirty="0"/>
              <a:t>1</a:t>
            </a:r>
            <a:r>
              <a:rPr lang="zh-TW" altLang="en-US" dirty="0"/>
              <a:t>：標準常態分配機率分佈應用於</a:t>
            </a:r>
            <a:r>
              <a:rPr lang="en-US" altLang="zh-TW" dirty="0"/>
              <a:t>SPC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BE44D-2987-49EB-9784-F4871AA3394A}" type="slidenum">
              <a:rPr lang="zh-TW" altLang="en-US" smtClean="0"/>
              <a:t>19</a:t>
            </a:fld>
            <a:endParaRPr lang="zh-TW" altLang="en-US"/>
          </a:p>
        </p:txBody>
      </p:sp>
      <p:grpSp>
        <p:nvGrpSpPr>
          <p:cNvPr id="7" name="Group 2">
            <a:extLst>
              <a:ext uri="{FF2B5EF4-FFF2-40B4-BE49-F238E27FC236}">
                <a16:creationId xmlns:a16="http://schemas.microsoft.com/office/drawing/2014/main" id="{020E9469-B124-4DEE-A02B-C4FF1381C164}"/>
              </a:ext>
            </a:extLst>
          </p:cNvPr>
          <p:cNvGrpSpPr>
            <a:grpSpLocks/>
          </p:cNvGrpSpPr>
          <p:nvPr/>
        </p:nvGrpSpPr>
        <p:grpSpPr bwMode="auto">
          <a:xfrm>
            <a:off x="905518" y="2276475"/>
            <a:ext cx="4298950" cy="2800350"/>
            <a:chOff x="336" y="1296"/>
            <a:chExt cx="2640" cy="1749"/>
          </a:xfrm>
        </p:grpSpPr>
        <p:sp>
          <p:nvSpPr>
            <p:cNvPr id="8" name="AutoShape 3">
              <a:extLst>
                <a:ext uri="{FF2B5EF4-FFF2-40B4-BE49-F238E27FC236}">
                  <a16:creationId xmlns:a16="http://schemas.microsoft.com/office/drawing/2014/main" id="{C367FCCC-6EB2-4234-B462-8F8AD1218040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338" y="1296"/>
              <a:ext cx="0" cy="0"/>
            </a:xfrm>
            <a:prstGeom prst="rtTriangl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60000"/>
                    <a:invGamma/>
                  </a:schemeClr>
                </a:gs>
              </a:gsLst>
              <a:lin ang="540000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altLang="en-US" sz="1600"/>
            </a:p>
          </p:txBody>
        </p:sp>
        <p:sp>
          <p:nvSpPr>
            <p:cNvPr id="10" name="AutoShape 4">
              <a:extLst>
                <a:ext uri="{FF2B5EF4-FFF2-40B4-BE49-F238E27FC236}">
                  <a16:creationId xmlns:a16="http://schemas.microsoft.com/office/drawing/2014/main" id="{321D30EB-1F76-41E7-9BA5-649B349FB2B7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338" y="1296"/>
              <a:ext cx="0" cy="0"/>
            </a:xfrm>
            <a:prstGeom prst="rtTriangl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60000"/>
                    <a:invGamma/>
                  </a:schemeClr>
                </a:gs>
              </a:gsLst>
              <a:lin ang="540000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altLang="en-US" sz="1600"/>
            </a:p>
          </p:txBody>
        </p:sp>
        <p:sp>
          <p:nvSpPr>
            <p:cNvPr id="11" name="Line 5">
              <a:extLst>
                <a:ext uri="{FF2B5EF4-FFF2-40B4-BE49-F238E27FC236}">
                  <a16:creationId xmlns:a16="http://schemas.microsoft.com/office/drawing/2014/main" id="{453DF96F-0E6C-491D-A7EA-769D4AF51E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7" y="2792"/>
              <a:ext cx="256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915BB830-11DD-4796-B0F6-41A530A04EC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7" y="2192"/>
              <a:ext cx="2569" cy="579"/>
            </a:xfrm>
            <a:custGeom>
              <a:avLst/>
              <a:gdLst>
                <a:gd name="T0" fmla="*/ 0 w 3456"/>
                <a:gd name="T1" fmla="*/ 499 h 648"/>
                <a:gd name="T2" fmla="*/ 239 w 3456"/>
                <a:gd name="T3" fmla="*/ 499 h 648"/>
                <a:gd name="T4" fmla="*/ 424 w 3456"/>
                <a:gd name="T5" fmla="*/ 383 h 648"/>
                <a:gd name="T6" fmla="*/ 928 w 3456"/>
                <a:gd name="T7" fmla="*/ 0 h 648"/>
                <a:gd name="T8" fmla="*/ 1406 w 3456"/>
                <a:gd name="T9" fmla="*/ 383 h 648"/>
                <a:gd name="T10" fmla="*/ 1910 w 3456"/>
                <a:gd name="T11" fmla="*/ 499 h 64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456" h="648">
                  <a:moveTo>
                    <a:pt x="0" y="624"/>
                  </a:moveTo>
                  <a:cubicBezTo>
                    <a:pt x="152" y="636"/>
                    <a:pt x="304" y="648"/>
                    <a:pt x="432" y="624"/>
                  </a:cubicBezTo>
                  <a:cubicBezTo>
                    <a:pt x="560" y="600"/>
                    <a:pt x="560" y="584"/>
                    <a:pt x="768" y="480"/>
                  </a:cubicBezTo>
                  <a:cubicBezTo>
                    <a:pt x="976" y="376"/>
                    <a:pt x="1384" y="0"/>
                    <a:pt x="1680" y="0"/>
                  </a:cubicBezTo>
                  <a:cubicBezTo>
                    <a:pt x="1976" y="0"/>
                    <a:pt x="2248" y="376"/>
                    <a:pt x="2544" y="480"/>
                  </a:cubicBezTo>
                  <a:cubicBezTo>
                    <a:pt x="2840" y="584"/>
                    <a:pt x="3148" y="604"/>
                    <a:pt x="3456" y="624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" name="Line 7">
              <a:extLst>
                <a:ext uri="{FF2B5EF4-FFF2-40B4-BE49-F238E27FC236}">
                  <a16:creationId xmlns:a16="http://schemas.microsoft.com/office/drawing/2014/main" id="{8165BB31-FC2B-4C53-8B9A-A5FC115DED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8" y="1634"/>
              <a:ext cx="0" cy="11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" name="Line 8">
              <a:extLst>
                <a:ext uri="{FF2B5EF4-FFF2-40B4-BE49-F238E27FC236}">
                  <a16:creationId xmlns:a16="http://schemas.microsoft.com/office/drawing/2014/main" id="{C6A79B17-4BCD-406C-8CBF-0DA903E276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4" y="1634"/>
              <a:ext cx="0" cy="11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" name="Line 9">
              <a:extLst>
                <a:ext uri="{FF2B5EF4-FFF2-40B4-BE49-F238E27FC236}">
                  <a16:creationId xmlns:a16="http://schemas.microsoft.com/office/drawing/2014/main" id="{0CD875FE-0BE9-4733-9194-2674681BC2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56" y="2192"/>
              <a:ext cx="0" cy="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" name="Line 10">
              <a:extLst>
                <a:ext uri="{FF2B5EF4-FFF2-40B4-BE49-F238E27FC236}">
                  <a16:creationId xmlns:a16="http://schemas.microsoft.com/office/drawing/2014/main" id="{D9FAF46D-E5DD-47BA-A077-0BCF3FA0AA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72" y="1763"/>
              <a:ext cx="0" cy="10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" name="Line 11">
              <a:extLst>
                <a:ext uri="{FF2B5EF4-FFF2-40B4-BE49-F238E27FC236}">
                  <a16:creationId xmlns:a16="http://schemas.microsoft.com/office/drawing/2014/main" id="{A91BB1D0-34D5-4115-99D0-49309D05C0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0" y="1763"/>
              <a:ext cx="0" cy="10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8" name="Line 12">
              <a:extLst>
                <a:ext uri="{FF2B5EF4-FFF2-40B4-BE49-F238E27FC236}">
                  <a16:creationId xmlns:a16="http://schemas.microsoft.com/office/drawing/2014/main" id="{9E2158B9-039F-48E7-B4F5-50EEDC1A77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64" y="2364"/>
              <a:ext cx="0" cy="4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9" name="Line 13">
              <a:extLst>
                <a:ext uri="{FF2B5EF4-FFF2-40B4-BE49-F238E27FC236}">
                  <a16:creationId xmlns:a16="http://schemas.microsoft.com/office/drawing/2014/main" id="{8D66E932-1E04-47D8-97A7-24DF169C568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48" y="2364"/>
              <a:ext cx="0" cy="4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" name="Line 14">
              <a:extLst>
                <a:ext uri="{FF2B5EF4-FFF2-40B4-BE49-F238E27FC236}">
                  <a16:creationId xmlns:a16="http://schemas.microsoft.com/office/drawing/2014/main" id="{1628B8EF-CB0C-4399-8D15-A7A76892C7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8" y="1677"/>
              <a:ext cx="23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stealth" w="med" len="lg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1" name="Line 15">
              <a:extLst>
                <a:ext uri="{FF2B5EF4-FFF2-40B4-BE49-F238E27FC236}">
                  <a16:creationId xmlns:a16="http://schemas.microsoft.com/office/drawing/2014/main" id="{8B572E55-3041-4583-B855-F189102C07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72" y="1934"/>
              <a:ext cx="15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stealth" w="med" len="lg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644854C7-D52A-42DE-AE6A-57342B54D6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64" y="2535"/>
              <a:ext cx="7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stealth" w="med" len="lg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3" name="Text Box 17">
              <a:extLst>
                <a:ext uri="{FF2B5EF4-FFF2-40B4-BE49-F238E27FC236}">
                  <a16:creationId xmlns:a16="http://schemas.microsoft.com/office/drawing/2014/main" id="{7FFD3C49-93F8-4C24-BBBC-4C8B2218DA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0" y="1462"/>
              <a:ext cx="694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TW" sz="1600"/>
                <a:t>99.73%</a:t>
              </a:r>
            </a:p>
          </p:txBody>
        </p:sp>
        <p:sp>
          <p:nvSpPr>
            <p:cNvPr id="24" name="Text Box 18">
              <a:extLst>
                <a:ext uri="{FF2B5EF4-FFF2-40B4-BE49-F238E27FC236}">
                  <a16:creationId xmlns:a16="http://schemas.microsoft.com/office/drawing/2014/main" id="{3762FD85-0C36-46D3-98EC-DC50824A45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1728"/>
              <a:ext cx="706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TW" sz="1600"/>
                <a:t>95.45%</a:t>
              </a:r>
            </a:p>
          </p:txBody>
        </p:sp>
        <p:sp>
          <p:nvSpPr>
            <p:cNvPr id="25" name="Text Box 19">
              <a:extLst>
                <a:ext uri="{FF2B5EF4-FFF2-40B4-BE49-F238E27FC236}">
                  <a16:creationId xmlns:a16="http://schemas.microsoft.com/office/drawing/2014/main" id="{45F02E24-885A-4B64-9A1F-6DE2AB5BBE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06" y="2279"/>
              <a:ext cx="658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TW" sz="1600"/>
                <a:t>68.26%</a:t>
              </a:r>
            </a:p>
          </p:txBody>
        </p:sp>
        <p:sp>
          <p:nvSpPr>
            <p:cNvPr id="26" name="Text Box 20">
              <a:extLst>
                <a:ext uri="{FF2B5EF4-FFF2-40B4-BE49-F238E27FC236}">
                  <a16:creationId xmlns:a16="http://schemas.microsoft.com/office/drawing/2014/main" id="{0C7DEC63-76A2-4EC1-B3BE-1E004E1CC4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" y="2835"/>
              <a:ext cx="336" cy="1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TW" sz="1400">
                  <a:solidFill>
                    <a:schemeClr val="bg1"/>
                  </a:solidFill>
                </a:rPr>
                <a:t>-</a:t>
              </a:r>
              <a:r>
                <a:rPr lang="en-US" altLang="zh-TW" sz="1400"/>
                <a:t>3σ</a:t>
              </a:r>
            </a:p>
          </p:txBody>
        </p:sp>
        <p:sp>
          <p:nvSpPr>
            <p:cNvPr id="27" name="Text Box 21">
              <a:extLst>
                <a:ext uri="{FF2B5EF4-FFF2-40B4-BE49-F238E27FC236}">
                  <a16:creationId xmlns:a16="http://schemas.microsoft.com/office/drawing/2014/main" id="{48EF8C9F-7A0B-4AFE-A79F-C36D9A7539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9" y="2835"/>
              <a:ext cx="423" cy="1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TW" sz="1400">
                  <a:solidFill>
                    <a:schemeClr val="bg1"/>
                  </a:solidFill>
                </a:rPr>
                <a:t>-</a:t>
              </a:r>
              <a:r>
                <a:rPr lang="en-US" altLang="zh-TW" sz="1400"/>
                <a:t>2σ</a:t>
              </a:r>
            </a:p>
          </p:txBody>
        </p:sp>
        <p:sp>
          <p:nvSpPr>
            <p:cNvPr id="28" name="Text Box 22">
              <a:extLst>
                <a:ext uri="{FF2B5EF4-FFF2-40B4-BE49-F238E27FC236}">
                  <a16:creationId xmlns:a16="http://schemas.microsoft.com/office/drawing/2014/main" id="{312E1584-D5BB-4D30-97C2-AB6B0CD3C7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20" y="2835"/>
              <a:ext cx="464" cy="1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TW" sz="1400">
                  <a:solidFill>
                    <a:schemeClr val="bg1"/>
                  </a:solidFill>
                </a:rPr>
                <a:t>-</a:t>
              </a:r>
              <a:r>
                <a:rPr lang="en-US" altLang="zh-TW" sz="1400"/>
                <a:t>1σ</a:t>
              </a:r>
            </a:p>
          </p:txBody>
        </p:sp>
        <p:sp>
          <p:nvSpPr>
            <p:cNvPr id="29" name="Text Box 23">
              <a:extLst>
                <a:ext uri="{FF2B5EF4-FFF2-40B4-BE49-F238E27FC236}">
                  <a16:creationId xmlns:a16="http://schemas.microsoft.com/office/drawing/2014/main" id="{3C5D379E-1F7F-4331-96E9-07A574AD1C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06" y="2835"/>
              <a:ext cx="286" cy="1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TW" sz="1400"/>
                <a:t>1σ</a:t>
              </a:r>
            </a:p>
          </p:txBody>
        </p:sp>
        <p:sp>
          <p:nvSpPr>
            <p:cNvPr id="30" name="Text Box 24">
              <a:extLst>
                <a:ext uri="{FF2B5EF4-FFF2-40B4-BE49-F238E27FC236}">
                  <a16:creationId xmlns:a16="http://schemas.microsoft.com/office/drawing/2014/main" id="{285F1D91-BFB2-4D3C-B312-C94D549BE8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99" y="2835"/>
              <a:ext cx="284" cy="1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TW" sz="1400"/>
                <a:t>2σ</a:t>
              </a:r>
            </a:p>
          </p:txBody>
        </p:sp>
        <p:sp>
          <p:nvSpPr>
            <p:cNvPr id="31" name="Text Box 25">
              <a:extLst>
                <a:ext uri="{FF2B5EF4-FFF2-40B4-BE49-F238E27FC236}">
                  <a16:creationId xmlns:a16="http://schemas.microsoft.com/office/drawing/2014/main" id="{039B7660-1F5B-48A8-AF7F-4360DCA587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90" y="2835"/>
              <a:ext cx="286" cy="1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TW" sz="1400"/>
                <a:t>3σ</a:t>
              </a:r>
            </a:p>
          </p:txBody>
        </p:sp>
        <p:sp>
          <p:nvSpPr>
            <p:cNvPr id="32" name="Text Box 26">
              <a:extLst>
                <a:ext uri="{FF2B5EF4-FFF2-40B4-BE49-F238E27FC236}">
                  <a16:creationId xmlns:a16="http://schemas.microsoft.com/office/drawing/2014/main" id="{136A29CA-872D-49FC-A350-BE358655C4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14" y="2835"/>
              <a:ext cx="284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TW" sz="1600"/>
                <a:t>μ</a:t>
              </a:r>
            </a:p>
          </p:txBody>
        </p:sp>
      </p:grpSp>
      <p:sp>
        <p:nvSpPr>
          <p:cNvPr id="33" name="AutoShape 44">
            <a:extLst>
              <a:ext uri="{FF2B5EF4-FFF2-40B4-BE49-F238E27FC236}">
                <a16:creationId xmlns:a16="http://schemas.microsoft.com/office/drawing/2014/main" id="{87CD00F7-E80A-4F74-877E-A14032FA83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1958" y="1917700"/>
            <a:ext cx="2706179" cy="647700"/>
          </a:xfrm>
          <a:prstGeom prst="curvedDownArrow">
            <a:avLst>
              <a:gd name="adj1" fmla="val 64510"/>
              <a:gd name="adj2" fmla="val 129020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en-US" altLang="zh-TW"/>
          </a:p>
        </p:txBody>
      </p:sp>
      <p:sp>
        <p:nvSpPr>
          <p:cNvPr id="34" name="Text Box 45">
            <a:extLst>
              <a:ext uri="{FF2B5EF4-FFF2-40B4-BE49-F238E27FC236}">
                <a16:creationId xmlns:a16="http://schemas.microsoft.com/office/drawing/2014/main" id="{312FE7A5-16EB-4157-85B8-9E6DF1C887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9981" y="5445125"/>
            <a:ext cx="4248150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TW" altLang="en-US" b="1" dirty="0">
                <a:solidFill>
                  <a:srgbClr val="0000CC"/>
                </a:solidFill>
              </a:rPr>
              <a:t>數據量測後可得常態分佈圖</a:t>
            </a:r>
          </a:p>
          <a:p>
            <a:pPr algn="ctr" eaLnBrk="1" hangingPunct="1">
              <a:spcBef>
                <a:spcPct val="50000"/>
              </a:spcBef>
            </a:pPr>
            <a:r>
              <a:rPr lang="zh-TW" altLang="en-US" b="1" dirty="0">
                <a:solidFill>
                  <a:srgbClr val="0000CC"/>
                </a:solidFill>
              </a:rPr>
              <a:t>大部份值均落在 </a:t>
            </a:r>
            <a:r>
              <a:rPr lang="en-US" altLang="zh-TW" b="1" dirty="0">
                <a:solidFill>
                  <a:srgbClr val="0000CC"/>
                </a:solidFill>
              </a:rPr>
              <a:t>: </a:t>
            </a:r>
            <a:r>
              <a:rPr lang="zh-TW" altLang="en-US" b="1" dirty="0">
                <a:solidFill>
                  <a:srgbClr val="0000CC"/>
                </a:solidFill>
              </a:rPr>
              <a:t>平均值</a:t>
            </a:r>
            <a:r>
              <a:rPr lang="en-US" altLang="zh-TW" b="1" dirty="0">
                <a:solidFill>
                  <a:srgbClr val="0000CC"/>
                </a:solidFill>
              </a:rPr>
              <a:t>+/- 3</a:t>
            </a:r>
            <a:r>
              <a:rPr lang="zh-TW" altLang="en-US" b="1" dirty="0">
                <a:solidFill>
                  <a:srgbClr val="0000CC"/>
                </a:solidFill>
              </a:rPr>
              <a:t>標準差</a:t>
            </a:r>
          </a:p>
        </p:txBody>
      </p:sp>
      <p:sp>
        <p:nvSpPr>
          <p:cNvPr id="35" name="Text Box 46">
            <a:extLst>
              <a:ext uri="{FF2B5EF4-FFF2-40B4-BE49-F238E27FC236}">
                <a16:creationId xmlns:a16="http://schemas.microsoft.com/office/drawing/2014/main" id="{429953F0-C03A-4DC7-9332-1C8E30FCE3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7658" y="5438775"/>
            <a:ext cx="419498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TW" altLang="en-US" b="1" dirty="0">
                <a:solidFill>
                  <a:srgbClr val="0000CC"/>
                </a:solidFill>
              </a:rPr>
              <a:t>將常態分佈圖旋轉</a:t>
            </a:r>
            <a:r>
              <a:rPr lang="en-US" altLang="zh-TW" b="1" dirty="0">
                <a:solidFill>
                  <a:srgbClr val="0000CC"/>
                </a:solidFill>
              </a:rPr>
              <a:t>90</a:t>
            </a:r>
            <a:r>
              <a:rPr lang="zh-TW" altLang="en-US" b="1" dirty="0">
                <a:solidFill>
                  <a:srgbClr val="0000CC"/>
                </a:solidFill>
              </a:rPr>
              <a:t>度後作為管制圖，未來量測值正常狀態下將落於此範圍內</a:t>
            </a:r>
          </a:p>
        </p:txBody>
      </p:sp>
      <p:pic>
        <p:nvPicPr>
          <p:cNvPr id="36" name="Picture 48">
            <a:extLst>
              <a:ext uri="{FF2B5EF4-FFF2-40B4-BE49-F238E27FC236}">
                <a16:creationId xmlns:a16="http://schemas.microsoft.com/office/drawing/2014/main" id="{4AC2D60E-F9FA-4693-8306-BAC7E2FA6B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3546" y="2636838"/>
            <a:ext cx="6156763" cy="2625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82282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24868AEE-D829-4D12-80C5-28F8DAD5DC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80" y="342956"/>
            <a:ext cx="9296239" cy="6172088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51B2F2AA-3A20-4406-9746-2C186769C322}"/>
              </a:ext>
            </a:extLst>
          </p:cNvPr>
          <p:cNvSpPr/>
          <p:nvPr/>
        </p:nvSpPr>
        <p:spPr>
          <a:xfrm>
            <a:off x="6543962" y="5154815"/>
            <a:ext cx="1037245" cy="888538"/>
          </a:xfrm>
          <a:prstGeom prst="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CF7B0C5-237B-496A-9C74-10D29B9D9F93}"/>
              </a:ext>
            </a:extLst>
          </p:cNvPr>
          <p:cNvSpPr/>
          <p:nvPr/>
        </p:nvSpPr>
        <p:spPr>
          <a:xfrm>
            <a:off x="9073802" y="5154815"/>
            <a:ext cx="1037245" cy="8885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EC99966-1F43-4AFF-B06B-27785206E9F5}"/>
              </a:ext>
            </a:extLst>
          </p:cNvPr>
          <p:cNvSpPr/>
          <p:nvPr/>
        </p:nvSpPr>
        <p:spPr>
          <a:xfrm>
            <a:off x="5096717" y="4390043"/>
            <a:ext cx="6782169" cy="8547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其中之一为平面度      </a:t>
            </a:r>
            <a:r>
              <a:rPr lang="zh-TW" altLang="en-US" sz="2800" b="1" dirty="0">
                <a:solidFill>
                  <a:srgbClr val="FF0000"/>
                </a:solidFill>
              </a:rPr>
              <a:t>其中之一为轮廓度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91287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8E0A2061-7DDA-4D5F-A827-30943CBA8B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dirty="0"/>
              <a:t>補充</a:t>
            </a:r>
            <a:r>
              <a:rPr lang="en-US" altLang="zh-TW" dirty="0"/>
              <a:t>2</a:t>
            </a:r>
            <a:endParaRPr lang="en-US" altLang="en-US" dirty="0"/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CAAA594C-78D5-44F3-A6FB-2388D70457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pic>
        <p:nvPicPr>
          <p:cNvPr id="46084" name="Picture 4">
            <a:extLst>
              <a:ext uri="{FF2B5EF4-FFF2-40B4-BE49-F238E27FC236}">
                <a16:creationId xmlns:a16="http://schemas.microsoft.com/office/drawing/2014/main" id="{55185994-06B3-4E8A-8BDB-E5FA926171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3223" y="365125"/>
            <a:ext cx="9316867" cy="6203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1854C339-A3D0-42A2-8B4C-CA8091679B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9316" y="175122"/>
            <a:ext cx="8813890" cy="6507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AB224FE5-9B6A-4A9D-8D9A-664CC23E0D9E}"/>
              </a:ext>
            </a:extLst>
          </p:cNvPr>
          <p:cNvSpPr/>
          <p:nvPr/>
        </p:nvSpPr>
        <p:spPr>
          <a:xfrm>
            <a:off x="1847271" y="1671782"/>
            <a:ext cx="1976583" cy="6465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B1F2166-A28D-49A7-90F7-A6D0622F3FED}"/>
              </a:ext>
            </a:extLst>
          </p:cNvPr>
          <p:cNvSpPr/>
          <p:nvPr/>
        </p:nvSpPr>
        <p:spPr>
          <a:xfrm>
            <a:off x="8684579" y="2239819"/>
            <a:ext cx="1078258" cy="2447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A137A5A-06B4-41F4-ACF7-FD12F5E16A61}"/>
              </a:ext>
            </a:extLst>
          </p:cNvPr>
          <p:cNvSpPr/>
          <p:nvPr/>
        </p:nvSpPr>
        <p:spPr>
          <a:xfrm>
            <a:off x="5286894" y="1540625"/>
            <a:ext cx="2687316" cy="3943928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9FCDFA8-78E6-41A6-92C2-CCDC87ED5C5B}"/>
              </a:ext>
            </a:extLst>
          </p:cNvPr>
          <p:cNvSpPr/>
          <p:nvPr/>
        </p:nvSpPr>
        <p:spPr>
          <a:xfrm>
            <a:off x="6568071" y="5645265"/>
            <a:ext cx="3905135" cy="8547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b="1" dirty="0">
                <a:solidFill>
                  <a:srgbClr val="FF0000"/>
                </a:solidFill>
              </a:rPr>
              <a:t>不良品</a:t>
            </a:r>
            <a:r>
              <a:rPr lang="en-US" altLang="zh-TW" sz="2800" b="1" dirty="0">
                <a:solidFill>
                  <a:srgbClr val="FF0000"/>
                </a:solidFill>
              </a:rPr>
              <a:t>(&gt;0.2)</a:t>
            </a:r>
            <a:r>
              <a:rPr lang="zh-TW" altLang="en-US" sz="2800" b="1" dirty="0">
                <a:solidFill>
                  <a:srgbClr val="FF0000"/>
                </a:solidFill>
              </a:rPr>
              <a:t>共</a:t>
            </a:r>
            <a:r>
              <a:rPr lang="en-US" altLang="zh-TW" sz="2800" b="1" dirty="0">
                <a:solidFill>
                  <a:srgbClr val="FF0000"/>
                </a:solidFill>
              </a:rPr>
              <a:t>20</a:t>
            </a:r>
            <a:r>
              <a:rPr lang="zh-TW" altLang="en-US" sz="2800" b="1" dirty="0">
                <a:solidFill>
                  <a:srgbClr val="FF0000"/>
                </a:solidFill>
              </a:rPr>
              <a:t>个</a:t>
            </a:r>
            <a:endParaRPr lang="en-US" altLang="zh-TW" sz="2800" b="1" dirty="0">
              <a:solidFill>
                <a:srgbClr val="FF0000"/>
              </a:solidFill>
            </a:endParaRPr>
          </a:p>
          <a:p>
            <a:pPr algn="ctr"/>
            <a:r>
              <a:rPr lang="zh-TW" altLang="en-US" sz="2800" b="1" dirty="0">
                <a:solidFill>
                  <a:srgbClr val="FF0000"/>
                </a:solidFill>
              </a:rPr>
              <a:t>不良率为</a:t>
            </a:r>
            <a:r>
              <a:rPr lang="en-US" altLang="zh-TW" sz="2800" b="1" dirty="0">
                <a:solidFill>
                  <a:srgbClr val="FF0000"/>
                </a:solidFill>
              </a:rPr>
              <a:t>62.5% (=20/32)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5818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04CBB696-011E-42ED-8B0F-216062BA42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3413" y="159461"/>
            <a:ext cx="8857569" cy="6518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BF990AC7-91E7-4B90-9508-ADCE4B4DAEB4}"/>
              </a:ext>
            </a:extLst>
          </p:cNvPr>
          <p:cNvSpPr/>
          <p:nvPr/>
        </p:nvSpPr>
        <p:spPr>
          <a:xfrm>
            <a:off x="1847271" y="1671782"/>
            <a:ext cx="1976583" cy="6465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9C4F265-E06A-4D45-9B6B-EA4A6F489519}"/>
              </a:ext>
            </a:extLst>
          </p:cNvPr>
          <p:cNvSpPr/>
          <p:nvPr/>
        </p:nvSpPr>
        <p:spPr>
          <a:xfrm>
            <a:off x="8684579" y="2239819"/>
            <a:ext cx="1078258" cy="2447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C2432E6-D5CA-4BAC-9F5F-F2F074D4701C}"/>
              </a:ext>
            </a:extLst>
          </p:cNvPr>
          <p:cNvSpPr/>
          <p:nvPr/>
        </p:nvSpPr>
        <p:spPr>
          <a:xfrm>
            <a:off x="4812145" y="1540625"/>
            <a:ext cx="3162065" cy="3943928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E3B20ED-ECF0-47C3-BA65-1F770F3FF69E}"/>
              </a:ext>
            </a:extLst>
          </p:cNvPr>
          <p:cNvSpPr/>
          <p:nvPr/>
        </p:nvSpPr>
        <p:spPr>
          <a:xfrm>
            <a:off x="6568071" y="5645265"/>
            <a:ext cx="3905135" cy="8547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b="1" dirty="0">
                <a:solidFill>
                  <a:srgbClr val="FF0000"/>
                </a:solidFill>
              </a:rPr>
              <a:t>不良品</a:t>
            </a:r>
            <a:r>
              <a:rPr lang="en-US" altLang="zh-TW" sz="2800" b="1" dirty="0">
                <a:solidFill>
                  <a:srgbClr val="FF0000"/>
                </a:solidFill>
              </a:rPr>
              <a:t>(&gt;0.44)</a:t>
            </a:r>
            <a:r>
              <a:rPr lang="zh-TW" altLang="en-US" sz="2800" b="1" dirty="0">
                <a:solidFill>
                  <a:srgbClr val="FF0000"/>
                </a:solidFill>
              </a:rPr>
              <a:t>共</a:t>
            </a:r>
            <a:r>
              <a:rPr lang="en-US" altLang="zh-TW" sz="2800" b="1" dirty="0">
                <a:solidFill>
                  <a:srgbClr val="FF0000"/>
                </a:solidFill>
              </a:rPr>
              <a:t>32</a:t>
            </a:r>
            <a:r>
              <a:rPr lang="zh-TW" altLang="en-US" sz="2800" b="1" dirty="0">
                <a:solidFill>
                  <a:srgbClr val="FF0000"/>
                </a:solidFill>
              </a:rPr>
              <a:t>个</a:t>
            </a:r>
            <a:endParaRPr lang="en-US" altLang="zh-TW" sz="2800" b="1" dirty="0">
              <a:solidFill>
                <a:srgbClr val="FF0000"/>
              </a:solidFill>
            </a:endParaRPr>
          </a:p>
          <a:p>
            <a:pPr algn="ctr"/>
            <a:r>
              <a:rPr lang="zh-TW" altLang="en-US" sz="2800" b="1" dirty="0">
                <a:solidFill>
                  <a:srgbClr val="FF0000"/>
                </a:solidFill>
              </a:rPr>
              <a:t>不良率为</a:t>
            </a:r>
            <a:r>
              <a:rPr lang="en-US" altLang="zh-TW" sz="2800" b="1" dirty="0">
                <a:solidFill>
                  <a:srgbClr val="FF0000"/>
                </a:solidFill>
              </a:rPr>
              <a:t>100% (=32/32)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4626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31DBBF-9D35-4545-AA54-C239F1AF6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CB94138-4D94-45C5-B2BD-2986B23E8A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296A65D-760B-4B71-9FE9-9A95DCD1C2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5057" y="0"/>
            <a:ext cx="9141885" cy="685800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4A228E3B-3841-424D-A803-6691F3DC3D81}"/>
              </a:ext>
            </a:extLst>
          </p:cNvPr>
          <p:cNvSpPr/>
          <p:nvPr/>
        </p:nvSpPr>
        <p:spPr>
          <a:xfrm>
            <a:off x="8873115" y="2171006"/>
            <a:ext cx="1078258" cy="2447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F0A3D81-14A1-4E63-AB57-52F531F46536}"/>
              </a:ext>
            </a:extLst>
          </p:cNvPr>
          <p:cNvSpPr/>
          <p:nvPr/>
        </p:nvSpPr>
        <p:spPr>
          <a:xfrm>
            <a:off x="7772399" y="597907"/>
            <a:ext cx="515389" cy="4964228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0A2BDF8-A45C-449D-B697-08C458A5DF73}"/>
              </a:ext>
            </a:extLst>
          </p:cNvPr>
          <p:cNvSpPr/>
          <p:nvPr/>
        </p:nvSpPr>
        <p:spPr>
          <a:xfrm>
            <a:off x="6004560" y="5544692"/>
            <a:ext cx="6096000" cy="11886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solidFill>
                  <a:srgbClr val="FF0000"/>
                </a:solidFill>
              </a:rPr>
              <a:t>假设新泉不修模，平均数</a:t>
            </a:r>
            <a:r>
              <a:rPr lang="en-US" altLang="zh-TW" sz="2400" b="1" dirty="0">
                <a:solidFill>
                  <a:srgbClr val="FF0000"/>
                </a:solidFill>
              </a:rPr>
              <a:t>=0.4839</a:t>
            </a:r>
            <a:r>
              <a:rPr lang="zh-TW" altLang="en-US" sz="2400" b="1" dirty="0">
                <a:solidFill>
                  <a:srgbClr val="FF0000"/>
                </a:solidFill>
              </a:rPr>
              <a:t>、标准偏差</a:t>
            </a:r>
            <a:r>
              <a:rPr lang="en-US" altLang="zh-TW" sz="2400" b="1" dirty="0">
                <a:solidFill>
                  <a:srgbClr val="FF0000"/>
                </a:solidFill>
              </a:rPr>
              <a:t>=0.0221</a:t>
            </a:r>
            <a:r>
              <a:rPr lang="zh-TW" altLang="en-US" sz="2400" b="1" dirty="0">
                <a:solidFill>
                  <a:srgbClr val="FF0000"/>
                </a:solidFill>
              </a:rPr>
              <a:t>，在现阶段的表现为</a:t>
            </a:r>
            <a:r>
              <a:rPr lang="en-US" altLang="zh-TW" sz="2400" b="1" dirty="0">
                <a:solidFill>
                  <a:srgbClr val="FF0000"/>
                </a:solidFill>
              </a:rPr>
              <a:t>PPK</a:t>
            </a:r>
            <a:r>
              <a:rPr lang="en-US" altLang="zh-TW" sz="2400" b="1">
                <a:solidFill>
                  <a:srgbClr val="FF0000"/>
                </a:solidFill>
              </a:rPr>
              <a:t>=1.33</a:t>
            </a:r>
            <a:r>
              <a:rPr lang="zh-TW" altLang="en-US" sz="2400" b="1">
                <a:solidFill>
                  <a:srgbClr val="FF0000"/>
                </a:solidFill>
              </a:rPr>
              <a:t>下的新规格为</a:t>
            </a:r>
            <a:r>
              <a:rPr lang="en-US" altLang="zh-TW" sz="2400" b="1">
                <a:solidFill>
                  <a:srgbClr val="FF0000"/>
                </a:solidFill>
              </a:rPr>
              <a:t>0.3955~0.5723</a:t>
            </a:r>
            <a:r>
              <a:rPr lang="zh-TW" altLang="en-US" sz="2400" b="1">
                <a:solidFill>
                  <a:srgbClr val="FF0000"/>
                </a:solidFill>
              </a:rPr>
              <a:t>，未来需维持质量水平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E3BC7E7-C0D3-4B48-8A18-FA15995BEE5C}"/>
              </a:ext>
            </a:extLst>
          </p:cNvPr>
          <p:cNvSpPr/>
          <p:nvPr/>
        </p:nvSpPr>
        <p:spPr>
          <a:xfrm>
            <a:off x="3784664" y="597907"/>
            <a:ext cx="515389" cy="4964228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3E60EC0-D91A-45E8-9A21-6C5BCA05403C}"/>
              </a:ext>
            </a:extLst>
          </p:cNvPr>
          <p:cNvSpPr/>
          <p:nvPr/>
        </p:nvSpPr>
        <p:spPr>
          <a:xfrm>
            <a:off x="1753003" y="1246907"/>
            <a:ext cx="1976583" cy="10125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70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89981D-DC2B-46CD-AF2F-D0F6BDC6E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06F4DB6-D803-4E02-BF5A-538E013A1D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6EB370B-BFB6-4960-B57C-99BE0D5495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5057" y="0"/>
            <a:ext cx="9141885" cy="6858000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876168C3-1B0B-416E-AA4F-D896D3A61629}"/>
              </a:ext>
            </a:extLst>
          </p:cNvPr>
          <p:cNvSpPr/>
          <p:nvPr/>
        </p:nvSpPr>
        <p:spPr>
          <a:xfrm>
            <a:off x="8873115" y="2171006"/>
            <a:ext cx="1078258" cy="2447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A287D5C-96DC-433E-81F4-E6ED6EE7DE03}"/>
              </a:ext>
            </a:extLst>
          </p:cNvPr>
          <p:cNvSpPr/>
          <p:nvPr/>
        </p:nvSpPr>
        <p:spPr>
          <a:xfrm>
            <a:off x="7772399" y="597907"/>
            <a:ext cx="515389" cy="4964228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1092F60-2A27-4439-85AF-55385EDA2D29}"/>
              </a:ext>
            </a:extLst>
          </p:cNvPr>
          <p:cNvSpPr/>
          <p:nvPr/>
        </p:nvSpPr>
        <p:spPr>
          <a:xfrm>
            <a:off x="3784664" y="597907"/>
            <a:ext cx="515389" cy="4964228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3778823-AA16-47D5-A9DE-E61D6EA77127}"/>
              </a:ext>
            </a:extLst>
          </p:cNvPr>
          <p:cNvSpPr/>
          <p:nvPr/>
        </p:nvSpPr>
        <p:spPr>
          <a:xfrm>
            <a:off x="6004560" y="5611196"/>
            <a:ext cx="6096000" cy="11886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solidFill>
                  <a:srgbClr val="FF0000"/>
                </a:solidFill>
              </a:rPr>
              <a:t>假设新泉不修模，平均数</a:t>
            </a:r>
            <a:r>
              <a:rPr lang="en-US" altLang="zh-TW" sz="2400" b="1" dirty="0">
                <a:solidFill>
                  <a:srgbClr val="FF0000"/>
                </a:solidFill>
              </a:rPr>
              <a:t>=0.4839</a:t>
            </a:r>
            <a:r>
              <a:rPr lang="zh-TW" altLang="en-US" sz="2400" b="1" dirty="0">
                <a:solidFill>
                  <a:srgbClr val="FF0000"/>
                </a:solidFill>
              </a:rPr>
              <a:t>、标准偏差</a:t>
            </a:r>
            <a:r>
              <a:rPr lang="en-US" altLang="zh-TW" sz="2400" b="1" dirty="0">
                <a:solidFill>
                  <a:srgbClr val="FF0000"/>
                </a:solidFill>
              </a:rPr>
              <a:t>=0.0221</a:t>
            </a:r>
            <a:r>
              <a:rPr lang="zh-TW" altLang="en-US" sz="2400" b="1" dirty="0">
                <a:solidFill>
                  <a:srgbClr val="FF0000"/>
                </a:solidFill>
              </a:rPr>
              <a:t>，在现阶段的表现为</a:t>
            </a:r>
            <a:r>
              <a:rPr lang="en-US" altLang="zh-TW" sz="2400" b="1" dirty="0">
                <a:solidFill>
                  <a:srgbClr val="FF0000"/>
                </a:solidFill>
              </a:rPr>
              <a:t>PPK=1.50</a:t>
            </a:r>
            <a:r>
              <a:rPr lang="zh-TW" altLang="en-US" sz="2400" b="1" dirty="0">
                <a:solidFill>
                  <a:srgbClr val="FF0000"/>
                </a:solidFill>
              </a:rPr>
              <a:t>下的新规格为</a:t>
            </a:r>
            <a:r>
              <a:rPr lang="en-US" altLang="zh-TW" sz="2400" b="1" dirty="0">
                <a:solidFill>
                  <a:srgbClr val="FF0000"/>
                </a:solidFill>
              </a:rPr>
              <a:t>0.3844~0.5834</a:t>
            </a:r>
            <a:r>
              <a:rPr lang="zh-TW" altLang="en-US" sz="2400" b="1" dirty="0">
                <a:solidFill>
                  <a:srgbClr val="FF0000"/>
                </a:solidFill>
              </a:rPr>
              <a:t>，未来需维持质量水平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1C624C1-3960-4A41-A438-629C3B1305E7}"/>
              </a:ext>
            </a:extLst>
          </p:cNvPr>
          <p:cNvSpPr/>
          <p:nvPr/>
        </p:nvSpPr>
        <p:spPr>
          <a:xfrm>
            <a:off x="1753003" y="1246907"/>
            <a:ext cx="1976583" cy="10125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592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1A7EA9-06CF-4448-9F8A-DF64333E9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3C4CAF4-37FA-4E4F-A244-F35C1B9C52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D53A2D6-C98F-4A98-BF24-6C8D43807B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5057" y="0"/>
            <a:ext cx="9141885" cy="68580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CF645D6C-485A-4729-B1EB-D0E2F72B01FF}"/>
              </a:ext>
            </a:extLst>
          </p:cNvPr>
          <p:cNvSpPr/>
          <p:nvPr/>
        </p:nvSpPr>
        <p:spPr>
          <a:xfrm>
            <a:off x="1753003" y="1246907"/>
            <a:ext cx="1976583" cy="10125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9703214-8F36-4D7D-AF19-0759CFD92161}"/>
              </a:ext>
            </a:extLst>
          </p:cNvPr>
          <p:cNvSpPr/>
          <p:nvPr/>
        </p:nvSpPr>
        <p:spPr>
          <a:xfrm>
            <a:off x="8873115" y="2171006"/>
            <a:ext cx="1078258" cy="2447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85E51F0-3F95-4797-8B10-436D1E8B1F12}"/>
              </a:ext>
            </a:extLst>
          </p:cNvPr>
          <p:cNvSpPr/>
          <p:nvPr/>
        </p:nvSpPr>
        <p:spPr>
          <a:xfrm>
            <a:off x="7772399" y="597907"/>
            <a:ext cx="515389" cy="4964228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87A89F4-2EAF-41AE-8DE4-313A4F2CA450}"/>
              </a:ext>
            </a:extLst>
          </p:cNvPr>
          <p:cNvSpPr/>
          <p:nvPr/>
        </p:nvSpPr>
        <p:spPr>
          <a:xfrm>
            <a:off x="3784664" y="597907"/>
            <a:ext cx="515389" cy="4964228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C943C38-DE3C-4FBD-8BB3-80800A9E6BF6}"/>
              </a:ext>
            </a:extLst>
          </p:cNvPr>
          <p:cNvSpPr/>
          <p:nvPr/>
        </p:nvSpPr>
        <p:spPr>
          <a:xfrm>
            <a:off x="6004560" y="5611196"/>
            <a:ext cx="6096000" cy="11886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solidFill>
                  <a:srgbClr val="FF0000"/>
                </a:solidFill>
              </a:rPr>
              <a:t>假设新泉不修模，平均数</a:t>
            </a:r>
            <a:r>
              <a:rPr lang="en-US" altLang="zh-TW" sz="2400" b="1" dirty="0">
                <a:solidFill>
                  <a:srgbClr val="FF0000"/>
                </a:solidFill>
              </a:rPr>
              <a:t>=0.4839</a:t>
            </a:r>
            <a:r>
              <a:rPr lang="zh-TW" altLang="en-US" sz="2400" b="1" dirty="0">
                <a:solidFill>
                  <a:srgbClr val="FF0000"/>
                </a:solidFill>
              </a:rPr>
              <a:t>、标准偏差</a:t>
            </a:r>
            <a:r>
              <a:rPr lang="en-US" altLang="zh-TW" sz="2400" b="1" dirty="0">
                <a:solidFill>
                  <a:srgbClr val="FF0000"/>
                </a:solidFill>
              </a:rPr>
              <a:t>=0.0221</a:t>
            </a:r>
            <a:r>
              <a:rPr lang="zh-TW" altLang="en-US" sz="2400" b="1" dirty="0">
                <a:solidFill>
                  <a:srgbClr val="FF0000"/>
                </a:solidFill>
              </a:rPr>
              <a:t>，在现阶段的表现为</a:t>
            </a:r>
            <a:r>
              <a:rPr lang="en-US" altLang="zh-TW" sz="2400" b="1" dirty="0">
                <a:solidFill>
                  <a:srgbClr val="FF0000"/>
                </a:solidFill>
              </a:rPr>
              <a:t>PPK=1.67</a:t>
            </a:r>
            <a:r>
              <a:rPr lang="zh-TW" altLang="en-US" sz="2400" b="1" dirty="0">
                <a:solidFill>
                  <a:srgbClr val="FF0000"/>
                </a:solidFill>
              </a:rPr>
              <a:t>下的新规格为</a:t>
            </a:r>
            <a:r>
              <a:rPr lang="en-US" altLang="zh-TW" sz="2400" b="1" dirty="0">
                <a:solidFill>
                  <a:srgbClr val="FF0000"/>
                </a:solidFill>
              </a:rPr>
              <a:t>0.3734~0.5944</a:t>
            </a:r>
            <a:r>
              <a:rPr lang="zh-TW" altLang="en-US" sz="2400" b="1" dirty="0">
                <a:solidFill>
                  <a:srgbClr val="FF0000"/>
                </a:solidFill>
              </a:rPr>
              <a:t>，未来需维持质量水平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01323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圖片 13">
            <a:extLst>
              <a:ext uri="{FF2B5EF4-FFF2-40B4-BE49-F238E27FC236}">
                <a16:creationId xmlns:a16="http://schemas.microsoft.com/office/drawing/2014/main" id="{CD49FB0B-0DE4-433B-A946-AB01AA94DD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622" y="847668"/>
            <a:ext cx="10552756" cy="2939035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BB767F2B-FA1C-4CAF-9E1C-DBA94CE9DF98}"/>
              </a:ext>
            </a:extLst>
          </p:cNvPr>
          <p:cNvSpPr/>
          <p:nvPr/>
        </p:nvSpPr>
        <p:spPr>
          <a:xfrm>
            <a:off x="4020531" y="776502"/>
            <a:ext cx="2578232" cy="3078547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0828953-1C1F-4486-A20F-589F1E543494}"/>
              </a:ext>
            </a:extLst>
          </p:cNvPr>
          <p:cNvSpPr/>
          <p:nvPr/>
        </p:nvSpPr>
        <p:spPr>
          <a:xfrm>
            <a:off x="274320" y="4330931"/>
            <a:ext cx="11521439" cy="19303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err="1">
                <a:solidFill>
                  <a:schemeClr val="tx1"/>
                </a:solidFill>
                <a:highlight>
                  <a:srgbClr val="FFFF00"/>
                </a:highlight>
              </a:rPr>
              <a:t>Ppk</a:t>
            </a:r>
            <a:r>
              <a:rPr lang="en-US" sz="2800" dirty="0">
                <a:solidFill>
                  <a:schemeClr val="tx1"/>
                </a:solidFill>
                <a:highlight>
                  <a:srgbClr val="FFFF00"/>
                </a:highlight>
              </a:rPr>
              <a:t>=1.00</a:t>
            </a:r>
            <a:r>
              <a:rPr lang="zh-TW" altLang="en-US" sz="2800" dirty="0">
                <a:solidFill>
                  <a:schemeClr val="tx1"/>
                </a:solidFill>
              </a:rPr>
              <a:t>，代表產品規格與製程變異一樣大，產品規格為</a:t>
            </a:r>
            <a:r>
              <a:rPr lang="zh-TW" altLang="en-US" sz="2800" dirty="0">
                <a:solidFill>
                  <a:schemeClr val="tx1"/>
                </a:solidFill>
                <a:highlight>
                  <a:srgbClr val="FFFF00"/>
                </a:highlight>
              </a:rPr>
              <a:t>正負</a:t>
            </a:r>
            <a:r>
              <a:rPr lang="en-US" altLang="zh-TW" sz="2800" dirty="0">
                <a:solidFill>
                  <a:schemeClr val="tx1"/>
                </a:solidFill>
                <a:highlight>
                  <a:srgbClr val="FFFF00"/>
                </a:highlight>
              </a:rPr>
              <a:t>3</a:t>
            </a:r>
            <a:r>
              <a:rPr lang="zh-TW" altLang="en-US" sz="2800" dirty="0">
                <a:solidFill>
                  <a:schemeClr val="tx1"/>
                </a:solidFill>
                <a:highlight>
                  <a:srgbClr val="FFFF00"/>
                </a:highlight>
              </a:rPr>
              <a:t>個</a:t>
            </a:r>
            <a:r>
              <a:rPr lang="en-US" altLang="zh-TW" sz="2800" dirty="0">
                <a:solidFill>
                  <a:schemeClr val="tx1"/>
                </a:solidFill>
                <a:highlight>
                  <a:srgbClr val="FFFF00"/>
                </a:highlight>
              </a:rPr>
              <a:t>Sigma</a:t>
            </a:r>
            <a:endParaRPr lang="en-US" sz="2800" dirty="0">
              <a:solidFill>
                <a:schemeClr val="tx1"/>
              </a:solidFill>
              <a:highlight>
                <a:srgbClr val="FFFF00"/>
              </a:highlight>
            </a:endParaRPr>
          </a:p>
          <a:p>
            <a:r>
              <a:rPr lang="en-US" sz="2800" dirty="0" err="1">
                <a:solidFill>
                  <a:schemeClr val="tx1"/>
                </a:solidFill>
                <a:highlight>
                  <a:srgbClr val="FFFF00"/>
                </a:highlight>
              </a:rPr>
              <a:t>Ppk</a:t>
            </a:r>
            <a:r>
              <a:rPr lang="en-US" sz="2800" dirty="0">
                <a:solidFill>
                  <a:schemeClr val="tx1"/>
                </a:solidFill>
                <a:highlight>
                  <a:srgbClr val="FFFF00"/>
                </a:highlight>
              </a:rPr>
              <a:t>=1.33</a:t>
            </a:r>
            <a:r>
              <a:rPr lang="zh-TW" altLang="en-US" sz="2800" dirty="0">
                <a:solidFill>
                  <a:schemeClr val="tx1"/>
                </a:solidFill>
              </a:rPr>
              <a:t>，代表產品規格比製程變異大</a:t>
            </a:r>
            <a:r>
              <a:rPr lang="en-US" altLang="zh-TW" sz="2800" dirty="0">
                <a:solidFill>
                  <a:schemeClr val="tx1"/>
                </a:solidFill>
              </a:rPr>
              <a:t>1.33</a:t>
            </a:r>
            <a:r>
              <a:rPr lang="zh-TW" altLang="en-US" sz="2800" dirty="0">
                <a:solidFill>
                  <a:schemeClr val="tx1"/>
                </a:solidFill>
              </a:rPr>
              <a:t>倍，產品規格為</a:t>
            </a:r>
            <a:r>
              <a:rPr lang="zh-TW" altLang="en-US" sz="2800" dirty="0">
                <a:solidFill>
                  <a:schemeClr val="tx1"/>
                </a:solidFill>
                <a:highlight>
                  <a:srgbClr val="FFFF00"/>
                </a:highlight>
              </a:rPr>
              <a:t>正負</a:t>
            </a:r>
            <a:r>
              <a:rPr lang="en-US" altLang="zh-TW" sz="2800" dirty="0">
                <a:solidFill>
                  <a:schemeClr val="tx1"/>
                </a:solidFill>
                <a:highlight>
                  <a:srgbClr val="FFFF00"/>
                </a:highlight>
              </a:rPr>
              <a:t>4</a:t>
            </a:r>
            <a:r>
              <a:rPr lang="zh-TW" altLang="en-US" sz="2800" dirty="0">
                <a:solidFill>
                  <a:schemeClr val="tx1"/>
                </a:solidFill>
                <a:highlight>
                  <a:srgbClr val="FFFF00"/>
                </a:highlight>
              </a:rPr>
              <a:t>個</a:t>
            </a:r>
            <a:r>
              <a:rPr lang="en-US" altLang="zh-TW" sz="2800" dirty="0">
                <a:solidFill>
                  <a:schemeClr val="tx1"/>
                </a:solidFill>
                <a:highlight>
                  <a:srgbClr val="FFFF00"/>
                </a:highlight>
              </a:rPr>
              <a:t>Sigma</a:t>
            </a:r>
          </a:p>
          <a:p>
            <a:r>
              <a:rPr lang="en-US" sz="2800" dirty="0" err="1">
                <a:solidFill>
                  <a:schemeClr val="tx1"/>
                </a:solidFill>
                <a:highlight>
                  <a:srgbClr val="FFFF00"/>
                </a:highlight>
              </a:rPr>
              <a:t>Ppk</a:t>
            </a:r>
            <a:r>
              <a:rPr lang="en-US" sz="2800" dirty="0">
                <a:solidFill>
                  <a:schemeClr val="tx1"/>
                </a:solidFill>
                <a:highlight>
                  <a:srgbClr val="FFFF00"/>
                </a:highlight>
              </a:rPr>
              <a:t>=1.67</a:t>
            </a:r>
            <a:r>
              <a:rPr lang="zh-TW" altLang="en-US" sz="2800" dirty="0">
                <a:solidFill>
                  <a:schemeClr val="tx1"/>
                </a:solidFill>
              </a:rPr>
              <a:t>，代表產品規格比製程變異大</a:t>
            </a:r>
            <a:r>
              <a:rPr lang="en-US" altLang="zh-TW" sz="2800" dirty="0">
                <a:solidFill>
                  <a:schemeClr val="tx1"/>
                </a:solidFill>
              </a:rPr>
              <a:t>1.67</a:t>
            </a:r>
            <a:r>
              <a:rPr lang="zh-TW" altLang="en-US" sz="2800" dirty="0">
                <a:solidFill>
                  <a:schemeClr val="tx1"/>
                </a:solidFill>
              </a:rPr>
              <a:t>倍，產品規格為</a:t>
            </a:r>
            <a:r>
              <a:rPr lang="zh-TW" altLang="en-US" sz="2800" dirty="0">
                <a:solidFill>
                  <a:schemeClr val="tx1"/>
                </a:solidFill>
                <a:highlight>
                  <a:srgbClr val="FFFF00"/>
                </a:highlight>
              </a:rPr>
              <a:t>正負</a:t>
            </a:r>
            <a:r>
              <a:rPr lang="en-US" altLang="zh-TW" sz="2800" dirty="0">
                <a:solidFill>
                  <a:schemeClr val="tx1"/>
                </a:solidFill>
                <a:highlight>
                  <a:srgbClr val="FFFF00"/>
                </a:highlight>
              </a:rPr>
              <a:t>5</a:t>
            </a:r>
            <a:r>
              <a:rPr lang="zh-TW" altLang="en-US" sz="2800" dirty="0">
                <a:solidFill>
                  <a:schemeClr val="tx1"/>
                </a:solidFill>
                <a:highlight>
                  <a:srgbClr val="FFFF00"/>
                </a:highlight>
              </a:rPr>
              <a:t>個</a:t>
            </a:r>
            <a:r>
              <a:rPr lang="en-US" altLang="zh-TW" sz="2800" dirty="0">
                <a:solidFill>
                  <a:schemeClr val="tx1"/>
                </a:solidFill>
                <a:highlight>
                  <a:srgbClr val="FFFF00"/>
                </a:highlight>
              </a:rPr>
              <a:t>Sigma</a:t>
            </a:r>
          </a:p>
          <a:p>
            <a:r>
              <a:rPr lang="en-US" sz="2800" dirty="0" err="1">
                <a:solidFill>
                  <a:schemeClr val="tx1"/>
                </a:solidFill>
                <a:highlight>
                  <a:srgbClr val="FFFF00"/>
                </a:highlight>
              </a:rPr>
              <a:t>Ppk</a:t>
            </a:r>
            <a:r>
              <a:rPr lang="en-US" sz="2800" dirty="0">
                <a:solidFill>
                  <a:schemeClr val="tx1"/>
                </a:solidFill>
                <a:highlight>
                  <a:srgbClr val="FFFF00"/>
                </a:highlight>
              </a:rPr>
              <a:t>=2.00</a:t>
            </a:r>
            <a:r>
              <a:rPr lang="zh-TW" altLang="en-US" sz="2800" dirty="0">
                <a:solidFill>
                  <a:schemeClr val="tx1"/>
                </a:solidFill>
              </a:rPr>
              <a:t>，代表產品規格比製程變異大</a:t>
            </a:r>
            <a:r>
              <a:rPr lang="en-US" sz="2800" dirty="0">
                <a:solidFill>
                  <a:schemeClr val="tx1"/>
                </a:solidFill>
              </a:rPr>
              <a:t>2.00</a:t>
            </a:r>
            <a:r>
              <a:rPr lang="zh-TW" altLang="en-US" sz="2800" dirty="0">
                <a:solidFill>
                  <a:schemeClr val="tx1"/>
                </a:solidFill>
              </a:rPr>
              <a:t>倍，產品規格為</a:t>
            </a:r>
            <a:r>
              <a:rPr lang="zh-TW" altLang="en-US" sz="2800" dirty="0">
                <a:solidFill>
                  <a:schemeClr val="tx1"/>
                </a:solidFill>
                <a:highlight>
                  <a:srgbClr val="FFFF00"/>
                </a:highlight>
              </a:rPr>
              <a:t>正負</a:t>
            </a:r>
            <a:r>
              <a:rPr lang="en-US" altLang="zh-TW" sz="2800" dirty="0">
                <a:solidFill>
                  <a:schemeClr val="tx1"/>
                </a:solidFill>
                <a:highlight>
                  <a:srgbClr val="FFFF00"/>
                </a:highlight>
              </a:rPr>
              <a:t>6</a:t>
            </a:r>
            <a:r>
              <a:rPr lang="zh-TW" altLang="en-US" sz="2800" dirty="0">
                <a:solidFill>
                  <a:schemeClr val="tx1"/>
                </a:solidFill>
                <a:highlight>
                  <a:srgbClr val="FFFF00"/>
                </a:highlight>
              </a:rPr>
              <a:t>個</a:t>
            </a:r>
            <a:r>
              <a:rPr lang="en-US" altLang="zh-TW" sz="2800" dirty="0">
                <a:solidFill>
                  <a:schemeClr val="tx1"/>
                </a:solidFill>
                <a:highlight>
                  <a:srgbClr val="FFFF00"/>
                </a:highlight>
              </a:rPr>
              <a:t>Sigma</a:t>
            </a:r>
            <a:endParaRPr lang="en-US" sz="2800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5203124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D5A7C8C-5AFE-4524-A53F-7A9FF0ED7A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7076" y="1122363"/>
            <a:ext cx="11321935" cy="2684866"/>
          </a:xfrm>
        </p:spPr>
        <p:txBody>
          <a:bodyPr>
            <a:normAutofit fontScale="90000"/>
          </a:bodyPr>
          <a:lstStyle/>
          <a:p>
            <a:r>
              <a:rPr lang="zh-TW" altLang="en-US" sz="6600" b="1" dirty="0">
                <a:latin typeface="Arial" panose="020B0604020202020204" pitchFamily="34" charset="0"/>
                <a:cs typeface="Arial" panose="020B0604020202020204" pitchFamily="34" charset="0"/>
              </a:rPr>
              <a:t>新泉外壳尺寸</a:t>
            </a:r>
            <a:r>
              <a:rPr lang="en-US" altLang="zh-TW" sz="6600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zh-TW" altLang="en-US" sz="6600" b="1" dirty="0">
                <a:latin typeface="Arial" panose="020B0604020202020204" pitchFamily="34" charset="0"/>
                <a:cs typeface="Arial" panose="020B0604020202020204" pitchFamily="34" charset="0"/>
              </a:rPr>
              <a:t>平面度与轮廓度</a:t>
            </a:r>
            <a:r>
              <a:rPr lang="en-US" altLang="zh-TW" sz="66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br>
              <a:rPr lang="en-US" altLang="zh-TW" sz="66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zh-TW" altLang="en-US" sz="6600" b="1" dirty="0">
                <a:latin typeface="Arial" panose="020B0604020202020204" pitchFamily="34" charset="0"/>
                <a:cs typeface="Arial" panose="020B0604020202020204" pitchFamily="34" charset="0"/>
              </a:rPr>
              <a:t>对于佳明组装后尺寸</a:t>
            </a:r>
            <a:r>
              <a:rPr lang="en-US" altLang="zh-TW" sz="6600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zh-TW" altLang="en-US" sz="6600" b="1" dirty="0">
                <a:latin typeface="Arial" panose="020B0604020202020204" pitchFamily="34" charset="0"/>
                <a:cs typeface="Arial" panose="020B0604020202020204" pitchFamily="34" charset="0"/>
              </a:rPr>
              <a:t>间隙与面差</a:t>
            </a:r>
            <a:r>
              <a:rPr lang="en-US" altLang="zh-TW" sz="66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br>
              <a:rPr lang="en-US" altLang="zh-TW" sz="66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zh-TW" altLang="en-US" sz="6600" b="1" dirty="0">
                <a:latin typeface="Arial" panose="020B0604020202020204" pitchFamily="34" charset="0"/>
                <a:cs typeface="Arial" panose="020B0604020202020204" pitchFamily="34" charset="0"/>
              </a:rPr>
              <a:t>之相关分析</a:t>
            </a:r>
            <a:endParaRPr lang="en-US" sz="6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E4FA28E-130F-4295-A80F-36A8CC0406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02873" y="4497185"/>
            <a:ext cx="8537171" cy="1722274"/>
          </a:xfrm>
        </p:spPr>
        <p:txBody>
          <a:bodyPr>
            <a:noAutofit/>
          </a:bodyPr>
          <a:lstStyle/>
          <a:p>
            <a:pPr algn="l"/>
            <a:r>
              <a:rPr lang="en-US" altLang="zh-TW" sz="3200" b="1" dirty="0">
                <a:solidFill>
                  <a:srgbClr val="FF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1</a:t>
            </a:r>
            <a:r>
              <a:rPr lang="zh-TW" altLang="en-US" sz="3200" b="1" dirty="0">
                <a:solidFill>
                  <a:srgbClr val="FF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、</a:t>
            </a:r>
            <a:r>
              <a:rPr lang="zh-TW" altLang="en-US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相关系数</a:t>
            </a:r>
            <a:r>
              <a:rPr lang="en-US" altLang="zh-TW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zh-TW" altLang="en-US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判断是否强相关、正相关</a:t>
            </a:r>
            <a:endParaRPr lang="en-US" altLang="zh-TW" sz="32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algn="l"/>
            <a:r>
              <a:rPr lang="en-US" altLang="zh-TW" sz="3200" b="1" dirty="0">
                <a:solidFill>
                  <a:srgbClr val="FF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2</a:t>
            </a:r>
            <a:r>
              <a:rPr lang="zh-TW" altLang="en-US" sz="3200" b="1" dirty="0">
                <a:solidFill>
                  <a:srgbClr val="FF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、回归分析</a:t>
            </a:r>
            <a:r>
              <a:rPr lang="en-US" altLang="zh-TW" sz="3200" b="1" dirty="0">
                <a:solidFill>
                  <a:srgbClr val="FF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zh-TW" altLang="en-US" sz="3200" b="1" dirty="0">
                <a:solidFill>
                  <a:srgbClr val="FF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Wingdings" panose="05000000000000000000" pitchFamily="2" charset="2"/>
              </a:rPr>
              <a:t>建构模型以利预测</a:t>
            </a:r>
            <a:endParaRPr lang="en-US" altLang="zh-TW" sz="3200" b="1" dirty="0">
              <a:solidFill>
                <a:srgbClr val="FF0000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algn="l"/>
            <a:r>
              <a:rPr lang="en-US" altLang="zh-TW" sz="3200" b="1" dirty="0">
                <a:solidFill>
                  <a:srgbClr val="FF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Wingdings" panose="05000000000000000000" pitchFamily="2" charset="2"/>
              </a:rPr>
              <a:t>3</a:t>
            </a:r>
            <a:r>
              <a:rPr lang="zh-TW" altLang="en-US" sz="3200" b="1" dirty="0">
                <a:solidFill>
                  <a:srgbClr val="FF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Wingdings" panose="05000000000000000000" pitchFamily="2" charset="2"/>
              </a:rPr>
              <a:t>、依照建构的模型预测放宽规格下的不良率</a:t>
            </a:r>
            <a:endParaRPr lang="en-US" altLang="zh-TW" sz="3200" b="1" dirty="0">
              <a:solidFill>
                <a:srgbClr val="FF0000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algn="l"/>
            <a:r>
              <a:rPr lang="en-US" altLang="zh-TW" sz="3200" b="1" dirty="0">
                <a:solidFill>
                  <a:srgbClr val="FF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Wingdings" panose="05000000000000000000" pitchFamily="2" charset="2"/>
              </a:rPr>
              <a:t>	</a:t>
            </a:r>
            <a:endParaRPr lang="en-US" altLang="zh-TW" sz="3200" b="1" dirty="0">
              <a:solidFill>
                <a:srgbClr val="FF0000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70135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文件" ma:contentTypeID="0x01010061E4D93423C10F41A3326BA5F2D4FBDF" ma:contentTypeVersion="3" ma:contentTypeDescription="建立新的文件。" ma:contentTypeScope="" ma:versionID="b8b12f6638ef23ebc736457f82b48d12">
  <xsd:schema xmlns:xsd="http://www.w3.org/2001/XMLSchema" xmlns:xs="http://www.w3.org/2001/XMLSchema" xmlns:p="http://schemas.microsoft.com/office/2006/metadata/properties" xmlns:ns2="80947a15-52f9-4919-8af1-429a6075236b" targetNamespace="http://schemas.microsoft.com/office/2006/metadata/properties" ma:root="true" ma:fieldsID="56987de95a9b951975899db34c4f53c4" ns2:_="">
    <xsd:import namespace="80947a15-52f9-4919-8af1-429a6075236b"/>
    <xsd:element name="properties">
      <xsd:complexType>
        <xsd:sequence>
          <xsd:element name="documentManagement">
            <xsd:complexType>
              <xsd:all>
                <xsd:element ref="ns2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947a15-52f9-4919-8af1-429a6075236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共用對象: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內容類型" ma:readOnly="true"/>
        <xsd:element ref="dc:title" minOccurs="0" maxOccurs="1" ma:index="4" ma:displayName="標題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DEF6C8F-B056-4B46-8917-6D5C04497F7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9E7C148-2761-4278-9218-1B6E2710FA7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0947a15-52f9-4919-8af1-429a6075236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2AA04E0-BC7F-4D88-AA03-E99C1007D497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863</TotalTime>
  <Words>970</Words>
  <Application>Microsoft Office PowerPoint</Application>
  <PresentationFormat>寬螢幕</PresentationFormat>
  <Paragraphs>71</Paragraphs>
  <Slides>20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佈景主題</vt:lpstr>
      <vt:lpstr>新泉外壳尺寸分析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新泉外壳尺寸(平面度与轮廓度) 对于佳明组装后尺寸(间隙与面差) 之相关分析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结  论</vt:lpstr>
      <vt:lpstr>補充1：標準常態分配機率分佈應用於SPC</vt:lpstr>
      <vt:lpstr>補充2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新泉外壳尺寸分析</dc:title>
  <dc:creator>Yu, Arthur</dc:creator>
  <cp:lastModifiedBy>Wang, Cooper</cp:lastModifiedBy>
  <cp:revision>42</cp:revision>
  <dcterms:created xsi:type="dcterms:W3CDTF">2021-03-09T12:25:53Z</dcterms:created>
  <dcterms:modified xsi:type="dcterms:W3CDTF">2022-02-20T08:31:09Z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5c40789-df4c-4333-849e-954422aa3ae5_Enabled">
    <vt:lpwstr>true</vt:lpwstr>
  </property>
  <property fmtid="{D5CDD505-2E9C-101B-9397-08002B2CF9AE}" pid="3" name="MSIP_Label_85c40789-df4c-4333-849e-954422aa3ae5_SetDate">
    <vt:lpwstr>2021-04-13T07:39:21Z</vt:lpwstr>
  </property>
  <property fmtid="{D5CDD505-2E9C-101B-9397-08002B2CF9AE}" pid="4" name="MSIP_Label_85c40789-df4c-4333-849e-954422aa3ae5_Method">
    <vt:lpwstr>Privileged</vt:lpwstr>
  </property>
  <property fmtid="{D5CDD505-2E9C-101B-9397-08002B2CF9AE}" pid="5" name="MSIP_Label_85c40789-df4c-4333-849e-954422aa3ae5_Name">
    <vt:lpwstr>85c40789-df4c-4333-849e-954422aa3ae5</vt:lpwstr>
  </property>
  <property fmtid="{D5CDD505-2E9C-101B-9397-08002B2CF9AE}" pid="6" name="MSIP_Label_85c40789-df4c-4333-849e-954422aa3ae5_SiteId">
    <vt:lpwstr>38d0d425-ba52-4c0a-a03e-2a65c8e82e2d</vt:lpwstr>
  </property>
  <property fmtid="{D5CDD505-2E9C-101B-9397-08002B2CF9AE}" pid="7" name="MSIP_Label_85c40789-df4c-4333-849e-954422aa3ae5_ActionId">
    <vt:lpwstr>9fdc0403-2a63-4349-8db0-f7a8ad50c501</vt:lpwstr>
  </property>
  <property fmtid="{D5CDD505-2E9C-101B-9397-08002B2CF9AE}" pid="8" name="MSIP_Label_85c40789-df4c-4333-849e-954422aa3ae5_ContentBits">
    <vt:lpwstr>0</vt:lpwstr>
  </property>
  <property fmtid="{D5CDD505-2E9C-101B-9397-08002B2CF9AE}" pid="9" name="ContentTypeId">
    <vt:lpwstr>0x01010061E4D93423C10F41A3326BA5F2D4FBDF</vt:lpwstr>
  </property>
</Properties>
</file>