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A2539F2-EEF8-44BF-ACC1-9DE1040E4E71}" type="datetime">
              <a:rPr b="0" lang="en-CA" sz="1200" spc="-1" strike="noStrike">
                <a:solidFill>
                  <a:srgbClr val="8b8b8b"/>
                </a:solidFill>
                <a:latin typeface="Calibri"/>
              </a:rPr>
              <a:t>21-6-21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C7B713D-B079-481B-9339-8F4FE12353B9}" type="slidenum">
              <a:rPr b="0" lang="en-CA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3" descr=""/>
          <p:cNvPicPr/>
          <p:nvPr/>
        </p:nvPicPr>
        <p:blipFill>
          <a:blip r:embed="rId1"/>
          <a:stretch/>
        </p:blipFill>
        <p:spPr>
          <a:xfrm>
            <a:off x="2410920" y="1482840"/>
            <a:ext cx="7370280" cy="499176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2410920" y="1482840"/>
            <a:ext cx="7370280" cy="4991760"/>
          </a:xfrm>
          <a:prstGeom prst="rect">
            <a:avLst/>
          </a:prstGeom>
          <a:noFill/>
          <a:ln w="5724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2"/>
          <p:cNvSpPr/>
          <p:nvPr/>
        </p:nvSpPr>
        <p:spPr>
          <a:xfrm flipH="1" flipV="1">
            <a:off x="1626840" y="1227600"/>
            <a:ext cx="783720" cy="331200"/>
          </a:xfrm>
          <a:prstGeom prst="line">
            <a:avLst/>
          </a:prstGeom>
          <a:ln w="5724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3"/>
          <p:cNvSpPr/>
          <p:nvPr/>
        </p:nvSpPr>
        <p:spPr>
          <a:xfrm>
            <a:off x="390240" y="957960"/>
            <a:ext cx="1297080" cy="8967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(1)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Instance of class </a:t>
            </a: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Window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2541240" y="2037960"/>
            <a:ext cx="5668920" cy="2063520"/>
          </a:xfrm>
          <a:prstGeom prst="rect">
            <a:avLst/>
          </a:prstGeom>
          <a:solidFill>
            <a:srgbClr val="4472c4">
              <a:alpha val="30000"/>
            </a:srgbClr>
          </a:solidFill>
          <a:ln w="3816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5"/>
          <p:cNvSpPr/>
          <p:nvPr/>
        </p:nvSpPr>
        <p:spPr>
          <a:xfrm>
            <a:off x="2615400" y="4356720"/>
            <a:ext cx="5668920" cy="2063520"/>
          </a:xfrm>
          <a:prstGeom prst="rect">
            <a:avLst/>
          </a:prstGeom>
          <a:solidFill>
            <a:srgbClr val="4472c4">
              <a:alpha val="30000"/>
            </a:srgbClr>
          </a:solidFill>
          <a:ln w="3816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Line 6"/>
          <p:cNvSpPr/>
          <p:nvPr/>
        </p:nvSpPr>
        <p:spPr>
          <a:xfrm flipH="1">
            <a:off x="1559880" y="3069720"/>
            <a:ext cx="981360" cy="1123200"/>
          </a:xfrm>
          <a:prstGeom prst="line">
            <a:avLst/>
          </a:prstGeom>
          <a:ln w="5724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Line 7"/>
          <p:cNvSpPr/>
          <p:nvPr/>
        </p:nvSpPr>
        <p:spPr>
          <a:xfrm flipH="1" flipV="1">
            <a:off x="1559880" y="4192920"/>
            <a:ext cx="1055520" cy="1195560"/>
          </a:xfrm>
          <a:prstGeom prst="line">
            <a:avLst/>
          </a:prstGeom>
          <a:ln w="5724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8"/>
          <p:cNvSpPr/>
          <p:nvPr/>
        </p:nvSpPr>
        <p:spPr>
          <a:xfrm>
            <a:off x="156600" y="3708720"/>
            <a:ext cx="1406160" cy="8967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(2) Instances of class </a:t>
            </a: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CardsField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50" name="CustomShape 9"/>
          <p:cNvSpPr/>
          <p:nvPr/>
        </p:nvSpPr>
        <p:spPr>
          <a:xfrm>
            <a:off x="2628360" y="2360160"/>
            <a:ext cx="1220400" cy="16542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  <a:alpha val="3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0"/>
          <p:cNvSpPr/>
          <p:nvPr/>
        </p:nvSpPr>
        <p:spPr>
          <a:xfrm>
            <a:off x="4024080" y="2360160"/>
            <a:ext cx="1220400" cy="16542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  <a:alpha val="3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1"/>
          <p:cNvSpPr/>
          <p:nvPr/>
        </p:nvSpPr>
        <p:spPr>
          <a:xfrm>
            <a:off x="5384160" y="2360160"/>
            <a:ext cx="1220400" cy="16542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  <a:alpha val="3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12"/>
          <p:cNvSpPr/>
          <p:nvPr/>
        </p:nvSpPr>
        <p:spPr>
          <a:xfrm>
            <a:off x="6797520" y="2341440"/>
            <a:ext cx="1220400" cy="16542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  <a:alpha val="3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3"/>
          <p:cNvSpPr/>
          <p:nvPr/>
        </p:nvSpPr>
        <p:spPr>
          <a:xfrm>
            <a:off x="2689560" y="4605840"/>
            <a:ext cx="1220400" cy="1654200"/>
          </a:xfrm>
          <a:prstGeom prst="roundRect">
            <a:avLst>
              <a:gd name="adj" fmla="val 16667"/>
            </a:avLst>
          </a:prstGeom>
          <a:solidFill>
            <a:srgbClr val="c345ba">
              <a:alpha val="30000"/>
            </a:srgb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14"/>
          <p:cNvSpPr/>
          <p:nvPr/>
        </p:nvSpPr>
        <p:spPr>
          <a:xfrm>
            <a:off x="4019040" y="4605840"/>
            <a:ext cx="1220400" cy="1654200"/>
          </a:xfrm>
          <a:prstGeom prst="roundRect">
            <a:avLst>
              <a:gd name="adj" fmla="val 16667"/>
            </a:avLst>
          </a:prstGeom>
          <a:solidFill>
            <a:srgbClr val="c345ba">
              <a:alpha val="30000"/>
            </a:srgb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5"/>
          <p:cNvSpPr/>
          <p:nvPr/>
        </p:nvSpPr>
        <p:spPr>
          <a:xfrm>
            <a:off x="5361840" y="4605840"/>
            <a:ext cx="1220400" cy="1654200"/>
          </a:xfrm>
          <a:prstGeom prst="roundRect">
            <a:avLst>
              <a:gd name="adj" fmla="val 16667"/>
            </a:avLst>
          </a:prstGeom>
          <a:solidFill>
            <a:srgbClr val="c345ba">
              <a:alpha val="30000"/>
            </a:srgb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16"/>
          <p:cNvSpPr/>
          <p:nvPr/>
        </p:nvSpPr>
        <p:spPr>
          <a:xfrm>
            <a:off x="6785640" y="4605840"/>
            <a:ext cx="1220400" cy="1654200"/>
          </a:xfrm>
          <a:prstGeom prst="roundRect">
            <a:avLst>
              <a:gd name="adj" fmla="val 16667"/>
            </a:avLst>
          </a:prstGeom>
          <a:solidFill>
            <a:srgbClr val="c345ba">
              <a:alpha val="30000"/>
            </a:srgb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Line 17"/>
          <p:cNvSpPr/>
          <p:nvPr/>
        </p:nvSpPr>
        <p:spPr>
          <a:xfrm flipV="1">
            <a:off x="3238560" y="1020600"/>
            <a:ext cx="1086120" cy="1339200"/>
          </a:xfrm>
          <a:prstGeom prst="line">
            <a:avLst/>
          </a:prstGeom>
          <a:ln w="3816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Line 18"/>
          <p:cNvSpPr/>
          <p:nvPr/>
        </p:nvSpPr>
        <p:spPr>
          <a:xfrm flipH="1" flipV="1">
            <a:off x="4323960" y="1020600"/>
            <a:ext cx="3083760" cy="1320840"/>
          </a:xfrm>
          <a:prstGeom prst="line">
            <a:avLst/>
          </a:prstGeom>
          <a:ln w="3816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Line 19"/>
          <p:cNvSpPr/>
          <p:nvPr/>
        </p:nvSpPr>
        <p:spPr>
          <a:xfrm flipH="1" flipV="1">
            <a:off x="4347720" y="1020600"/>
            <a:ext cx="286560" cy="1339200"/>
          </a:xfrm>
          <a:prstGeom prst="line">
            <a:avLst/>
          </a:prstGeom>
          <a:ln w="3816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Line 20"/>
          <p:cNvSpPr/>
          <p:nvPr/>
        </p:nvSpPr>
        <p:spPr>
          <a:xfrm flipH="1" flipV="1">
            <a:off x="4329000" y="1020600"/>
            <a:ext cx="1665360" cy="1339200"/>
          </a:xfrm>
          <a:prstGeom prst="line">
            <a:avLst/>
          </a:prstGeom>
          <a:ln w="3816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Line 21"/>
          <p:cNvSpPr/>
          <p:nvPr/>
        </p:nvSpPr>
        <p:spPr>
          <a:xfrm>
            <a:off x="3299760" y="4605480"/>
            <a:ext cx="7178760" cy="578160"/>
          </a:xfrm>
          <a:prstGeom prst="line">
            <a:avLst/>
          </a:prstGeom>
          <a:ln w="3816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Line 22"/>
          <p:cNvSpPr/>
          <p:nvPr/>
        </p:nvSpPr>
        <p:spPr>
          <a:xfrm>
            <a:off x="4629240" y="4605480"/>
            <a:ext cx="5849280" cy="578160"/>
          </a:xfrm>
          <a:prstGeom prst="line">
            <a:avLst/>
          </a:prstGeom>
          <a:ln w="3816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Line 23"/>
          <p:cNvSpPr/>
          <p:nvPr/>
        </p:nvSpPr>
        <p:spPr>
          <a:xfrm>
            <a:off x="5972040" y="4605480"/>
            <a:ext cx="4531680" cy="578160"/>
          </a:xfrm>
          <a:prstGeom prst="line">
            <a:avLst/>
          </a:prstGeom>
          <a:ln w="3816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Line 24"/>
          <p:cNvSpPr/>
          <p:nvPr/>
        </p:nvSpPr>
        <p:spPr>
          <a:xfrm>
            <a:off x="7395840" y="4605480"/>
            <a:ext cx="3107880" cy="578160"/>
          </a:xfrm>
          <a:prstGeom prst="line">
            <a:avLst/>
          </a:prstGeom>
          <a:ln w="3816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25"/>
          <p:cNvSpPr/>
          <p:nvPr/>
        </p:nvSpPr>
        <p:spPr>
          <a:xfrm>
            <a:off x="3148200" y="159120"/>
            <a:ext cx="2717280" cy="896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(3) Instances of class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Card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owned by “Dealer_” CardsField instance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67" name="CustomShape 26"/>
          <p:cNvSpPr/>
          <p:nvPr/>
        </p:nvSpPr>
        <p:spPr>
          <a:xfrm>
            <a:off x="10134000" y="4157280"/>
            <a:ext cx="1648440" cy="1989720"/>
          </a:xfrm>
          <a:prstGeom prst="rect">
            <a:avLst/>
          </a:prstGeom>
          <a:solidFill>
            <a:srgbClr val="c345ba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(4) Instances of class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Card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owned by “Player_” CardsField instance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3" descr=""/>
          <p:cNvPicPr/>
          <p:nvPr/>
        </p:nvPicPr>
        <p:blipFill>
          <a:blip r:embed="rId1"/>
          <a:stretch/>
        </p:blipFill>
        <p:spPr>
          <a:xfrm>
            <a:off x="2410920" y="1482840"/>
            <a:ext cx="7370280" cy="4991760"/>
          </a:xfrm>
          <a:prstGeom prst="rect">
            <a:avLst/>
          </a:prstGeom>
          <a:ln>
            <a:noFill/>
          </a:ln>
        </p:spPr>
      </p:pic>
      <p:sp>
        <p:nvSpPr>
          <p:cNvPr id="69" name="CustomShape 1"/>
          <p:cNvSpPr/>
          <p:nvPr/>
        </p:nvSpPr>
        <p:spPr>
          <a:xfrm>
            <a:off x="8497800" y="5631840"/>
            <a:ext cx="1018440" cy="661320"/>
          </a:xfrm>
          <a:prstGeom prst="rect">
            <a:avLst/>
          </a:prstGeom>
          <a:solidFill>
            <a:srgbClr val="ed7d31">
              <a:alpha val="40000"/>
            </a:srgb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70" name="CustomShape 2"/>
          <p:cNvSpPr/>
          <p:nvPr/>
        </p:nvSpPr>
        <p:spPr>
          <a:xfrm>
            <a:off x="10014120" y="5553360"/>
            <a:ext cx="1717920" cy="43956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100" spc="-1" strike="noStrike">
                <a:solidFill>
                  <a:srgbClr val="ffffff"/>
                </a:solidFill>
                <a:latin typeface="Calibri"/>
              </a:rPr>
              <a:t>QGroupBox </a:t>
            </a:r>
            <a:r>
              <a:rPr b="1" lang="en-CA" sz="1100" spc="-1" strike="noStrike">
                <a:solidFill>
                  <a:srgbClr val="ffffff"/>
                </a:solidFill>
                <a:latin typeface="Calibri"/>
              </a:rPr>
              <a:t>*PlayersFundPrompt_</a:t>
            </a:r>
            <a:endParaRPr b="0" lang="en-CA" sz="1100" spc="-1" strike="noStrike">
              <a:latin typeface="Arial"/>
            </a:endParaRPr>
          </a:p>
        </p:txBody>
      </p:sp>
      <p:sp>
        <p:nvSpPr>
          <p:cNvPr id="71" name="Line 3"/>
          <p:cNvSpPr/>
          <p:nvPr/>
        </p:nvSpPr>
        <p:spPr>
          <a:xfrm flipV="1">
            <a:off x="9516600" y="5772960"/>
            <a:ext cx="497160" cy="189360"/>
          </a:xfrm>
          <a:prstGeom prst="line">
            <a:avLst/>
          </a:prstGeom>
          <a:ln w="2844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72" name="CustomShape 4"/>
          <p:cNvSpPr/>
          <p:nvPr/>
        </p:nvSpPr>
        <p:spPr>
          <a:xfrm>
            <a:off x="2410920" y="1482840"/>
            <a:ext cx="7370280" cy="4991760"/>
          </a:xfrm>
          <a:prstGeom prst="rect">
            <a:avLst/>
          </a:prstGeom>
          <a:noFill/>
          <a:ln w="5724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Line 5"/>
          <p:cNvSpPr/>
          <p:nvPr/>
        </p:nvSpPr>
        <p:spPr>
          <a:xfrm flipH="1" flipV="1">
            <a:off x="1626840" y="1227600"/>
            <a:ext cx="783720" cy="331200"/>
          </a:xfrm>
          <a:prstGeom prst="line">
            <a:avLst/>
          </a:prstGeom>
          <a:ln w="5724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6"/>
          <p:cNvSpPr/>
          <p:nvPr/>
        </p:nvSpPr>
        <p:spPr>
          <a:xfrm>
            <a:off x="390240" y="957960"/>
            <a:ext cx="1297080" cy="8967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QGridLayout</a:t>
            </a:r>
            <a:r>
              <a:rPr b="1" lang="en-US" sz="1600" spc="-1" strike="noStrike">
                <a:solidFill>
                  <a:srgbClr val="ffffff"/>
                </a:solidFill>
                <a:latin typeface="Calibri"/>
              </a:rPr>
              <a:t> *GameGrid_</a:t>
            </a:r>
            <a:endParaRPr b="0" lang="en-CA" sz="1600" spc="-1" strike="noStrike">
              <a:latin typeface="Arial"/>
            </a:endParaRPr>
          </a:p>
        </p:txBody>
      </p:sp>
      <p:sp>
        <p:nvSpPr>
          <p:cNvPr id="75" name="CustomShape 7"/>
          <p:cNvSpPr/>
          <p:nvPr/>
        </p:nvSpPr>
        <p:spPr>
          <a:xfrm>
            <a:off x="2541240" y="2037960"/>
            <a:ext cx="5668920" cy="2063520"/>
          </a:xfrm>
          <a:prstGeom prst="rect">
            <a:avLst/>
          </a:prstGeom>
          <a:solidFill>
            <a:srgbClr val="4472c4">
              <a:alpha val="30000"/>
            </a:srgbClr>
          </a:solidFill>
          <a:ln w="3816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8"/>
          <p:cNvSpPr/>
          <p:nvPr/>
        </p:nvSpPr>
        <p:spPr>
          <a:xfrm>
            <a:off x="2615400" y="4356720"/>
            <a:ext cx="5668920" cy="2063520"/>
          </a:xfrm>
          <a:prstGeom prst="rect">
            <a:avLst/>
          </a:prstGeom>
          <a:solidFill>
            <a:srgbClr val="4472c4">
              <a:alpha val="30000"/>
            </a:srgbClr>
          </a:solidFill>
          <a:ln w="3816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Line 9"/>
          <p:cNvSpPr/>
          <p:nvPr/>
        </p:nvSpPr>
        <p:spPr>
          <a:xfrm flipH="1">
            <a:off x="1906920" y="3069720"/>
            <a:ext cx="634320" cy="238320"/>
          </a:xfrm>
          <a:prstGeom prst="line">
            <a:avLst/>
          </a:prstGeom>
          <a:ln w="5724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Line 10"/>
          <p:cNvSpPr/>
          <p:nvPr/>
        </p:nvSpPr>
        <p:spPr>
          <a:xfrm flipH="1">
            <a:off x="1878120" y="5522040"/>
            <a:ext cx="702360" cy="128520"/>
          </a:xfrm>
          <a:prstGeom prst="line">
            <a:avLst/>
          </a:prstGeom>
          <a:ln w="5724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11"/>
          <p:cNvSpPr/>
          <p:nvPr/>
        </p:nvSpPr>
        <p:spPr>
          <a:xfrm>
            <a:off x="153720" y="5409000"/>
            <a:ext cx="1724040" cy="4831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000" spc="-1" strike="noStrike">
                <a:solidFill>
                  <a:srgbClr val="ffffff"/>
                </a:solidFill>
                <a:latin typeface="Calibri"/>
              </a:rPr>
              <a:t>QGroupBox</a:t>
            </a:r>
            <a:r>
              <a:rPr b="1" lang="en-CA" sz="1000" spc="-1" strike="noStrike">
                <a:solidFill>
                  <a:srgbClr val="ffffff"/>
                </a:solidFill>
                <a:latin typeface="Calibri"/>
              </a:rPr>
              <a:t> *PlayersCardPrompt_</a:t>
            </a:r>
            <a:endParaRPr b="0" lang="en-CA" sz="1000" spc="-1" strike="noStrike">
              <a:latin typeface="Arial"/>
            </a:endParaRPr>
          </a:p>
        </p:txBody>
      </p:sp>
      <p:sp>
        <p:nvSpPr>
          <p:cNvPr id="80" name="CustomShape 12"/>
          <p:cNvSpPr/>
          <p:nvPr/>
        </p:nvSpPr>
        <p:spPr>
          <a:xfrm>
            <a:off x="2628360" y="2360160"/>
            <a:ext cx="1220400" cy="16542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  <a:alpha val="3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385623"/>
                </a:solidFill>
                <a:highlight>
                  <a:srgbClr val="ffff00"/>
                </a:highlight>
                <a:latin typeface="Calibri"/>
              </a:rPr>
              <a:t>QLabel *ParticipantCards_[0] Owned by Dealer_</a:t>
            </a:r>
            <a:endParaRPr b="0" lang="en-CA" sz="1000" spc="-1" strike="noStrike">
              <a:latin typeface="Arial"/>
            </a:endParaRPr>
          </a:p>
        </p:txBody>
      </p:sp>
      <p:sp>
        <p:nvSpPr>
          <p:cNvPr id="81" name="CustomShape 13"/>
          <p:cNvSpPr/>
          <p:nvPr/>
        </p:nvSpPr>
        <p:spPr>
          <a:xfrm>
            <a:off x="4024080" y="2360160"/>
            <a:ext cx="1220400" cy="16542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  <a:alpha val="3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385623"/>
                </a:solidFill>
                <a:highlight>
                  <a:srgbClr val="ffff00"/>
                </a:highlight>
                <a:latin typeface="Calibri"/>
              </a:rPr>
              <a:t>QLabel *ParticipantCards_[1] Owned by Dealer_</a:t>
            </a:r>
            <a:endParaRPr b="0" lang="en-CA" sz="1000" spc="-1" strike="noStrike">
              <a:latin typeface="Arial"/>
            </a:endParaRPr>
          </a:p>
        </p:txBody>
      </p:sp>
      <p:sp>
        <p:nvSpPr>
          <p:cNvPr id="82" name="CustomShape 14"/>
          <p:cNvSpPr/>
          <p:nvPr/>
        </p:nvSpPr>
        <p:spPr>
          <a:xfrm>
            <a:off x="5384160" y="2360160"/>
            <a:ext cx="1216800" cy="16542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  <a:alpha val="3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385623"/>
                </a:solidFill>
                <a:highlight>
                  <a:srgbClr val="ffff00"/>
                </a:highlight>
                <a:latin typeface="Calibri"/>
              </a:rPr>
              <a:t>QLabel *ParticipantCards_[2] Owned by Dealer_</a:t>
            </a:r>
            <a:endParaRPr b="0" lang="en-CA" sz="1000" spc="-1" strike="noStrike">
              <a:latin typeface="Arial"/>
            </a:endParaRPr>
          </a:p>
        </p:txBody>
      </p:sp>
      <p:sp>
        <p:nvSpPr>
          <p:cNvPr id="83" name="CustomShape 15"/>
          <p:cNvSpPr/>
          <p:nvPr/>
        </p:nvSpPr>
        <p:spPr>
          <a:xfrm>
            <a:off x="6797520" y="2341440"/>
            <a:ext cx="1220400" cy="16542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  <a:alpha val="3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385623"/>
                </a:solidFill>
                <a:highlight>
                  <a:srgbClr val="ffff00"/>
                </a:highlight>
                <a:latin typeface="Calibri"/>
              </a:rPr>
              <a:t>QLabel *ParticipantCards_[3] Owned by Dealer_</a:t>
            </a:r>
            <a:endParaRPr b="0" lang="en-CA" sz="1000" spc="-1" strike="noStrike">
              <a:latin typeface="Arial"/>
            </a:endParaRPr>
          </a:p>
        </p:txBody>
      </p:sp>
      <p:sp>
        <p:nvSpPr>
          <p:cNvPr id="84" name="CustomShape 16"/>
          <p:cNvSpPr/>
          <p:nvPr/>
        </p:nvSpPr>
        <p:spPr>
          <a:xfrm>
            <a:off x="2689560" y="4605840"/>
            <a:ext cx="1220400" cy="1654200"/>
          </a:xfrm>
          <a:prstGeom prst="roundRect">
            <a:avLst>
              <a:gd name="adj" fmla="val 16667"/>
            </a:avLst>
          </a:prstGeom>
          <a:solidFill>
            <a:srgbClr val="c345ba">
              <a:alpha val="30000"/>
            </a:srgb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385623"/>
                </a:solidFill>
                <a:highlight>
                  <a:srgbClr val="ff00ff"/>
                </a:highlight>
                <a:latin typeface="Calibri"/>
              </a:rPr>
              <a:t>QLabel *ParticipantCards_[0] Owned by Player_</a:t>
            </a:r>
            <a:endParaRPr b="0" lang="en-CA" sz="1000" spc="-1" strike="noStrike">
              <a:latin typeface="Arial"/>
            </a:endParaRPr>
          </a:p>
        </p:txBody>
      </p:sp>
      <p:sp>
        <p:nvSpPr>
          <p:cNvPr id="85" name="CustomShape 17"/>
          <p:cNvSpPr/>
          <p:nvPr/>
        </p:nvSpPr>
        <p:spPr>
          <a:xfrm>
            <a:off x="4019040" y="4605840"/>
            <a:ext cx="1269720" cy="1654200"/>
          </a:xfrm>
          <a:prstGeom prst="roundRect">
            <a:avLst>
              <a:gd name="adj" fmla="val 16667"/>
            </a:avLst>
          </a:prstGeom>
          <a:solidFill>
            <a:srgbClr val="c345ba">
              <a:alpha val="30000"/>
            </a:srgb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385623"/>
                </a:solidFill>
                <a:highlight>
                  <a:srgbClr val="ff00ff"/>
                </a:highlight>
                <a:latin typeface="Calibri"/>
              </a:rPr>
              <a:t>QLabel *ParticipantCards_[1] Owned by Player_</a:t>
            </a:r>
            <a:endParaRPr b="0" lang="en-CA" sz="1050" spc="-1" strike="noStrike">
              <a:latin typeface="Arial"/>
            </a:endParaRPr>
          </a:p>
        </p:txBody>
      </p:sp>
      <p:sp>
        <p:nvSpPr>
          <p:cNvPr id="86" name="CustomShape 18"/>
          <p:cNvSpPr/>
          <p:nvPr/>
        </p:nvSpPr>
        <p:spPr>
          <a:xfrm>
            <a:off x="5361840" y="4605840"/>
            <a:ext cx="1220400" cy="1654200"/>
          </a:xfrm>
          <a:prstGeom prst="roundRect">
            <a:avLst>
              <a:gd name="adj" fmla="val 16667"/>
            </a:avLst>
          </a:prstGeom>
          <a:solidFill>
            <a:srgbClr val="c345ba">
              <a:alpha val="30000"/>
            </a:srgb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385623"/>
                </a:solidFill>
                <a:highlight>
                  <a:srgbClr val="ff00ff"/>
                </a:highlight>
                <a:latin typeface="Calibri"/>
              </a:rPr>
              <a:t>QLabel *ParticipantCards_[2] Owned by Player_</a:t>
            </a:r>
            <a:endParaRPr b="0" lang="en-CA" sz="1000" spc="-1" strike="noStrike">
              <a:latin typeface="Arial"/>
            </a:endParaRPr>
          </a:p>
        </p:txBody>
      </p:sp>
      <p:sp>
        <p:nvSpPr>
          <p:cNvPr id="87" name="CustomShape 19"/>
          <p:cNvSpPr/>
          <p:nvPr/>
        </p:nvSpPr>
        <p:spPr>
          <a:xfrm>
            <a:off x="6785640" y="4605840"/>
            <a:ext cx="1312920" cy="1654200"/>
          </a:xfrm>
          <a:prstGeom prst="roundRect">
            <a:avLst>
              <a:gd name="adj" fmla="val 16667"/>
            </a:avLst>
          </a:prstGeom>
          <a:solidFill>
            <a:srgbClr val="c345ba">
              <a:alpha val="30000"/>
            </a:srgb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385623"/>
                </a:solidFill>
                <a:highlight>
                  <a:srgbClr val="ff00ff"/>
                </a:highlight>
                <a:latin typeface="Calibri"/>
              </a:rPr>
              <a:t>QLabel *ParticipantCards_[3] Owned by Player_</a:t>
            </a:r>
            <a:endParaRPr b="0" lang="en-CA" sz="1100" spc="-1" strike="noStrike">
              <a:latin typeface="Arial"/>
            </a:endParaRPr>
          </a:p>
        </p:txBody>
      </p:sp>
      <p:sp>
        <p:nvSpPr>
          <p:cNvPr id="88" name="CustomShape 20"/>
          <p:cNvSpPr/>
          <p:nvPr/>
        </p:nvSpPr>
        <p:spPr>
          <a:xfrm>
            <a:off x="182880" y="3066480"/>
            <a:ext cx="1724040" cy="4831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60"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000" spc="-1" strike="noStrike">
                <a:solidFill>
                  <a:srgbClr val="ffffff"/>
                </a:solidFill>
                <a:latin typeface="Calibri"/>
              </a:rPr>
              <a:t>QGroupBox</a:t>
            </a:r>
            <a:r>
              <a:rPr b="1" lang="en-CA" sz="1000" spc="-1" strike="noStrike">
                <a:solidFill>
                  <a:srgbClr val="ffffff"/>
                </a:solidFill>
                <a:latin typeface="Calibri"/>
              </a:rPr>
              <a:t> *DealersCardPrompt_</a:t>
            </a:r>
            <a:endParaRPr b="0" lang="en-CA" sz="1000" spc="-1" strike="noStrike">
              <a:latin typeface="Arial"/>
            </a:endParaRPr>
          </a:p>
        </p:txBody>
      </p:sp>
      <p:sp>
        <p:nvSpPr>
          <p:cNvPr id="89" name="CustomShape 21"/>
          <p:cNvSpPr/>
          <p:nvPr/>
        </p:nvSpPr>
        <p:spPr>
          <a:xfrm>
            <a:off x="8482320" y="2116080"/>
            <a:ext cx="1018440" cy="661320"/>
          </a:xfrm>
          <a:prstGeom prst="rect">
            <a:avLst/>
          </a:prstGeom>
          <a:solidFill>
            <a:srgbClr val="ed7d31">
              <a:alpha val="40000"/>
            </a:srgb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90" name="CustomShape 22"/>
          <p:cNvSpPr/>
          <p:nvPr/>
        </p:nvSpPr>
        <p:spPr>
          <a:xfrm>
            <a:off x="9998280" y="2037960"/>
            <a:ext cx="1717920" cy="43956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100" spc="-1" strike="noStrike">
                <a:solidFill>
                  <a:srgbClr val="ffffff"/>
                </a:solidFill>
                <a:latin typeface="Calibri"/>
              </a:rPr>
              <a:t>QGroupBox </a:t>
            </a:r>
            <a:r>
              <a:rPr b="1" lang="en-CA" sz="1100" spc="-1" strike="noStrike">
                <a:solidFill>
                  <a:srgbClr val="ffffff"/>
                </a:solidFill>
                <a:latin typeface="Calibri"/>
              </a:rPr>
              <a:t>*DealersFundPrompt_</a:t>
            </a:r>
            <a:endParaRPr b="0" lang="en-CA" sz="1100" spc="-1" strike="noStrike">
              <a:latin typeface="Arial"/>
            </a:endParaRPr>
          </a:p>
        </p:txBody>
      </p:sp>
      <p:sp>
        <p:nvSpPr>
          <p:cNvPr id="91" name="Line 23"/>
          <p:cNvSpPr/>
          <p:nvPr/>
        </p:nvSpPr>
        <p:spPr>
          <a:xfrm flipV="1">
            <a:off x="9500760" y="2257560"/>
            <a:ext cx="497160" cy="189360"/>
          </a:xfrm>
          <a:prstGeom prst="line">
            <a:avLst/>
          </a:prstGeom>
          <a:ln w="2844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92" name="CustomShape 24"/>
          <p:cNvSpPr/>
          <p:nvPr/>
        </p:nvSpPr>
        <p:spPr>
          <a:xfrm>
            <a:off x="8489160" y="3296160"/>
            <a:ext cx="1018440" cy="661320"/>
          </a:xfrm>
          <a:prstGeom prst="rect">
            <a:avLst/>
          </a:prstGeom>
          <a:solidFill>
            <a:srgbClr val="ed7d31">
              <a:alpha val="40000"/>
            </a:srgb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93" name="CustomShape 25"/>
          <p:cNvSpPr/>
          <p:nvPr/>
        </p:nvSpPr>
        <p:spPr>
          <a:xfrm>
            <a:off x="10005480" y="3217680"/>
            <a:ext cx="1717920" cy="43956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100" spc="-1" strike="noStrike">
                <a:solidFill>
                  <a:srgbClr val="ffffff"/>
                </a:solidFill>
                <a:latin typeface="Calibri"/>
              </a:rPr>
              <a:t>QGroupBox </a:t>
            </a:r>
            <a:r>
              <a:rPr b="1" lang="en-CA" sz="1100" spc="-1" strike="noStrike">
                <a:solidFill>
                  <a:srgbClr val="ffffff"/>
                </a:solidFill>
                <a:latin typeface="Calibri"/>
              </a:rPr>
              <a:t>*ScoreBoardPrompt_</a:t>
            </a:r>
            <a:endParaRPr b="0" lang="en-CA" sz="1100" spc="-1" strike="noStrike">
              <a:latin typeface="Arial"/>
            </a:endParaRPr>
          </a:p>
        </p:txBody>
      </p:sp>
      <p:sp>
        <p:nvSpPr>
          <p:cNvPr id="94" name="Line 26"/>
          <p:cNvSpPr/>
          <p:nvPr/>
        </p:nvSpPr>
        <p:spPr>
          <a:xfrm flipV="1">
            <a:off x="9507960" y="3437640"/>
            <a:ext cx="497160" cy="189360"/>
          </a:xfrm>
          <a:prstGeom prst="line">
            <a:avLst/>
          </a:prstGeom>
          <a:ln w="2844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95" name="CustomShape 27"/>
          <p:cNvSpPr/>
          <p:nvPr/>
        </p:nvSpPr>
        <p:spPr>
          <a:xfrm>
            <a:off x="8489160" y="4464360"/>
            <a:ext cx="1018440" cy="661320"/>
          </a:xfrm>
          <a:prstGeom prst="rect">
            <a:avLst/>
          </a:prstGeom>
          <a:solidFill>
            <a:srgbClr val="ed7d31">
              <a:alpha val="40000"/>
            </a:srgb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96" name="CustomShape 28"/>
          <p:cNvSpPr/>
          <p:nvPr/>
        </p:nvSpPr>
        <p:spPr>
          <a:xfrm>
            <a:off x="10014120" y="4162680"/>
            <a:ext cx="1933920" cy="102708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100" spc="-1" strike="noStrike">
                <a:solidFill>
                  <a:srgbClr val="ffffff"/>
                </a:solidFill>
                <a:latin typeface="Calibri"/>
              </a:rPr>
              <a:t>QGroupBox </a:t>
            </a:r>
            <a:r>
              <a:rPr b="1" lang="en-CA" sz="1100" spc="-1" strike="noStrike">
                <a:solidFill>
                  <a:srgbClr val="ffffff"/>
                </a:solidFill>
                <a:latin typeface="Calibri"/>
              </a:rPr>
              <a:t>*HitNStayPrompt_</a:t>
            </a:r>
            <a:endParaRPr b="0" lang="en-CA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100" spc="-1" strike="noStrike">
                <a:solidFill>
                  <a:srgbClr val="ffffff"/>
                </a:solidFill>
                <a:latin typeface="Calibri"/>
              </a:rPr>
              <a:t>Here, we will have </a:t>
            </a:r>
            <a:r>
              <a:rPr b="1" lang="en-CA" sz="1100" spc="-1" strike="noStrike">
                <a:solidFill>
                  <a:srgbClr val="ffffff"/>
                </a:solidFill>
                <a:latin typeface="Calibri"/>
              </a:rPr>
              <a:t>*FirstBetPrompt_ </a:t>
            </a:r>
            <a:r>
              <a:rPr b="0" lang="en-CA" sz="1100" spc="-1" strike="noStrike">
                <a:solidFill>
                  <a:srgbClr val="ffffff"/>
                </a:solidFill>
                <a:latin typeface="Calibri"/>
              </a:rPr>
              <a:t>and </a:t>
            </a:r>
            <a:r>
              <a:rPr b="1" lang="en-CA" sz="1100" spc="-1" strike="noStrike">
                <a:solidFill>
                  <a:srgbClr val="ffffff"/>
                </a:solidFill>
                <a:latin typeface="Calibri"/>
              </a:rPr>
              <a:t>*MessageBoxPrompt_ </a:t>
            </a:r>
            <a:r>
              <a:rPr b="0" lang="en-CA" sz="1100" spc="-1" strike="noStrike">
                <a:solidFill>
                  <a:srgbClr val="ffffff"/>
                </a:solidFill>
                <a:latin typeface="Calibri"/>
              </a:rPr>
              <a:t>as well</a:t>
            </a:r>
            <a:endParaRPr b="0" lang="en-CA" sz="1100" spc="-1" strike="noStrike">
              <a:latin typeface="Arial"/>
            </a:endParaRPr>
          </a:p>
        </p:txBody>
      </p:sp>
      <p:sp>
        <p:nvSpPr>
          <p:cNvPr id="97" name="Line 29"/>
          <p:cNvSpPr/>
          <p:nvPr/>
        </p:nvSpPr>
        <p:spPr>
          <a:xfrm flipV="1">
            <a:off x="9507960" y="4676400"/>
            <a:ext cx="505800" cy="118800"/>
          </a:xfrm>
          <a:prstGeom prst="line">
            <a:avLst/>
          </a:prstGeom>
          <a:ln w="2844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008000" y="1093320"/>
            <a:ext cx="6989760" cy="473868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8136000" y="2280600"/>
            <a:ext cx="3305880" cy="2255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168560" y="1251000"/>
            <a:ext cx="7183440" cy="486900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8659080" y="2448000"/>
            <a:ext cx="2932920" cy="208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800000" y="892800"/>
            <a:ext cx="5976000" cy="407520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7980840" y="2068920"/>
            <a:ext cx="2819160" cy="1819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1453</TotalTime>
  <Application>LibreOffice/6.4.7.2$Linux_X86_64 LibreOffice_project/40$Build-2</Application>
  <Words>164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2021-06-18T04:23:14Z</dcterms:created>
  <dc:creator>Chirag Paladiya</dc:creator>
  <dc:description/>
  <dc:language>en-CA</dc:language>
  <cp:lastModifiedBy/>
  <dcterms:modified xsi:type="dcterms:W3CDTF">2021-06-21T20:12:04Z</dcterms:modified>
  <cp:revision>18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