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5" r:id="rId2"/>
    <p:sldId id="260" r:id="rId3"/>
    <p:sldId id="261" r:id="rId4"/>
    <p:sldId id="256" r:id="rId5"/>
    <p:sldId id="262" r:id="rId6"/>
    <p:sldId id="259" r:id="rId7"/>
    <p:sldId id="304" r:id="rId8"/>
    <p:sldId id="30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F1D3A-4F0D-4E4F-A96C-F0920CA0B175}" v="10" dt="2020-05-23T20:53:24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55"/>
    <p:restoredTop sz="94633"/>
  </p:normalViewPr>
  <p:slideViewPr>
    <p:cSldViewPr snapToGrid="0" snapToObjects="1">
      <p:cViewPr varScale="1">
        <p:scale>
          <a:sx n="71" d="100"/>
          <a:sy n="71" d="100"/>
        </p:scale>
        <p:origin x="200" y="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Pecaut" userId="90d64848-d493-4b9c-8491-eca0ba5d95a7" providerId="ADAL" clId="{4E9F1D3A-4F0D-4E4F-A96C-F0920CA0B175}"/>
    <pc:docChg chg="delSld modSld sldOrd">
      <pc:chgData name="Chris Pecaut" userId="90d64848-d493-4b9c-8491-eca0ba5d95a7" providerId="ADAL" clId="{4E9F1D3A-4F0D-4E4F-A96C-F0920CA0B175}" dt="2020-05-23T20:53:28.138" v="1" actId="2696"/>
      <pc:docMkLst>
        <pc:docMk/>
      </pc:docMkLst>
      <pc:sldChg chg="ord">
        <pc:chgData name="Chris Pecaut" userId="90d64848-d493-4b9c-8491-eca0ba5d95a7" providerId="ADAL" clId="{4E9F1D3A-4F0D-4E4F-A96C-F0920CA0B175}" dt="2020-05-23T20:53:24.685" v="0"/>
        <pc:sldMkLst>
          <pc:docMk/>
          <pc:sldMk cId="2117768653" sldId="256"/>
        </pc:sldMkLst>
      </pc:sldChg>
      <pc:sldChg chg="del">
        <pc:chgData name="Chris Pecaut" userId="90d64848-d493-4b9c-8491-eca0ba5d95a7" providerId="ADAL" clId="{4E9F1D3A-4F0D-4E4F-A96C-F0920CA0B175}" dt="2020-05-23T20:53:28.138" v="1" actId="2696"/>
        <pc:sldMkLst>
          <pc:docMk/>
          <pc:sldMk cId="2904251177" sldId="30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49B3-CFDF-A14C-87D4-4D3689102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2D2EA-5AEA-9D4E-BAB1-B1345D42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BB2D3-9309-3242-A57A-EC2F2803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4859-3284-8349-A65D-C25BF1517D48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C606-A058-EA46-AA67-0BEF3636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D9427-B9DE-A34E-A38F-A13035E4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FFF-E959-C74D-887F-35C3CC41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FEC1-1AFE-3842-BB1A-2E8FA8AC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0D593-A3D8-144A-9240-B857F4BE5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322E-477A-3F41-9C9E-5E8476AE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4859-3284-8349-A65D-C25BF1517D48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11C0E-316A-9E42-86F0-8248F512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BAC7-1BBC-6649-B137-B4326DDF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FFF-E959-C74D-887F-35C3CC41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4EA13-21AE-0445-917E-42B02DB5F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E675E-C9C1-C549-80DA-744D9F27B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DEC2-C28D-BE4F-BF66-A47B09EC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4859-3284-8349-A65D-C25BF1517D48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CFE9A-518F-7A41-9D42-3E45BF96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7536A-E354-2E40-9A94-C169D755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FFF-E959-C74D-887F-35C3CC41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1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0631-B5C5-1840-B559-3B27951B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0111-D03A-3A4F-83EF-F78E78AA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70B9C-FB9A-DA4C-ACE6-DE6CDF95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4859-3284-8349-A65D-C25BF1517D48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F08B-0AA5-0D41-9016-1585E54A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B8C5-4B8F-5C42-9A65-14EC86CD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FFF-E959-C74D-887F-35C3CC41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3A70-989E-1942-A8B1-59C9364C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E49E-C9F2-FA49-8D0C-EB40BB1A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19274-B6FE-254A-A4F9-8C3C8A3B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4859-3284-8349-A65D-C25BF1517D48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A6660-FA47-5B41-AD12-E36B6C5C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0EA81-8DDF-FB48-951F-EABD6615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FFF-E959-C74D-887F-35C3CC41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4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67E2-849E-D843-93FE-70CE017E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0233A-B251-3A4F-AB7B-BB184A8B0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86381-7951-C64B-B345-2C7064B2E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AC314-92F0-BB47-8190-61D9DC2C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4859-3284-8349-A65D-C25BF1517D48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2030A-F9A8-7344-9303-EE2E6B12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C50DD-DC12-2548-855C-442140CB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FFF-E959-C74D-887F-35C3CC41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BF79-CEFF-8348-AECD-ACCCEEC2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E1F7-F509-F34D-AAAA-A577CFBA4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D7D5E-6156-0A4C-AACB-6F8F91E4E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F2F5E-C310-B64E-B130-1EE2DE575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B7C33-9AAA-6D45-B7F6-4C30A653D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253D8-D2D7-0A4D-AA15-49E94596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4859-3284-8349-A65D-C25BF1517D48}" type="datetimeFigureOut">
              <a:rPr lang="en-US" smtClean="0"/>
              <a:t>7/2/20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4741E-8202-7F46-A4B9-A0E92D6A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C61C0-7C2A-6944-9435-7AE09A47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FFF-E959-C74D-887F-35C3CC41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8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F389-E9FE-D14A-BF78-6D1E6813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D5121-1BA7-9540-AD74-EA4E3933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4859-3284-8349-A65D-C25BF1517D48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5CCE2-3476-BE44-AEEA-B7E6F778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EDFB0-1770-154A-961D-EF8DFCAF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FFF-E959-C74D-887F-35C3CC41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1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DE9BD-E286-474C-BF01-CBC808A2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4859-3284-8349-A65D-C25BF1517D48}" type="datetimeFigureOut">
              <a:rPr lang="en-US" smtClean="0"/>
              <a:t>7/2/20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45C0D-759C-D241-AC90-77971A79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24D70-B279-234D-82C4-CE9F1426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FFF-E959-C74D-887F-35C3CC41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8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5BF6-BE25-9F4D-AAC3-A9F7615D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DD01-FD8F-3744-8C69-2EA610430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117D5-D510-744F-99B4-D6200A6E4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15924-C550-DC49-929F-CCD689DF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4859-3284-8349-A65D-C25BF1517D48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F3F6-2F41-5F40-84B5-E1C0EE27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7F646-CFE3-D04F-B9CC-2711AFCC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FFF-E959-C74D-887F-35C3CC41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D883-028F-D440-8659-D373F5F4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E0E81-207C-8943-A2E7-904E400E0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96FEE-F74D-8A41-B2AF-67910991D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83C65-80BC-F341-BAA2-D046FC23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4859-3284-8349-A65D-C25BF1517D48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78275-7376-F84B-8C4C-23928644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155E1-9915-8443-A39D-7973BF24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80FFF-E959-C74D-887F-35C3CC41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6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57D9E-6B80-FE43-8B60-DB91BEC4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07B99-7F13-FC42-9C9C-4B411794F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3A79D-3E6B-7743-9887-5BAF701F5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4859-3284-8349-A65D-C25BF1517D48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1594A-CA4D-0743-B208-322DB7F2C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25945-A84C-5949-AE06-4FA8AB22C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80FFF-E959-C74D-887F-35C3CC41E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6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6E690-B60A-7D4C-82AD-E066E622D146}"/>
              </a:ext>
            </a:extLst>
          </p:cNvPr>
          <p:cNvSpPr txBox="1"/>
          <p:nvPr/>
        </p:nvSpPr>
        <p:spPr>
          <a:xfrm>
            <a:off x="2960270" y="2547256"/>
            <a:ext cx="62714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Sample Portfolio</a:t>
            </a:r>
          </a:p>
          <a:p>
            <a:pPr algn="ctr"/>
            <a:r>
              <a:rPr lang="en-US" sz="4800" dirty="0"/>
              <a:t>Chris Pecaut - June 2020</a:t>
            </a:r>
          </a:p>
        </p:txBody>
      </p:sp>
    </p:spTree>
    <p:extLst>
      <p:ext uri="{BB962C8B-B14F-4D97-AF65-F5344CB8AC3E}">
        <p14:creationId xmlns:p14="http://schemas.microsoft.com/office/powerpoint/2010/main" val="314938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533401"/>
            <a:ext cx="7501965" cy="57969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ECF2-2DE8-44B1-8FF9-36E62EA3039B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4221698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2,234</a:t>
            </a:r>
            <a:endParaRPr kumimoji="1"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60749" y="2861915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5,280</a:t>
            </a:r>
            <a:endParaRPr kumimoji="1"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69724" y="2163413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7,334</a:t>
            </a:r>
            <a:endParaRPr kumimoji="1"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95690" y="1990732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8,223</a:t>
            </a:r>
            <a:endParaRPr kumimoji="1"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409017" y="2140128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8,076</a:t>
            </a:r>
            <a:endParaRPr kumimoji="1"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724400" y="2290409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7,003</a:t>
            </a:r>
            <a:endParaRPr kumimoji="1"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72835" y="2818604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4,231</a:t>
            </a:r>
            <a:endParaRPr kumimoji="1"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381547" y="2899361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3,435</a:t>
            </a:r>
            <a:endParaRPr kumimoji="1" lang="zh-CN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0" y="3021152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2,876</a:t>
            </a:r>
            <a:endParaRPr kumimoji="1"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035427" y="3173552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2,304</a:t>
            </a:r>
            <a:endParaRPr kumimoji="1" lang="zh-CN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75774" y="3518381"/>
            <a:ext cx="369332" cy="4449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200" dirty="0"/>
              <a:t>1,680</a:t>
            </a:r>
            <a:endParaRPr kumimoji="1"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697438" y="3825220"/>
            <a:ext cx="369332" cy="4449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200" dirty="0"/>
              <a:t>1,191</a:t>
            </a:r>
            <a:endParaRPr kumimoji="1"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065763" y="4231831"/>
            <a:ext cx="307777" cy="2462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800" dirty="0"/>
              <a:t>616</a:t>
            </a:r>
            <a:endParaRPr kumimoji="1" lang="zh-CN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3167931" y="4863581"/>
            <a:ext cx="338554" cy="3872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000" dirty="0"/>
              <a:t>1,361</a:t>
            </a:r>
            <a:endParaRPr kumimoji="1"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470679" y="4154880"/>
            <a:ext cx="369332" cy="4449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200" dirty="0"/>
              <a:t>2,603</a:t>
            </a:r>
            <a:endParaRPr kumimoji="1"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790461" y="4010949"/>
            <a:ext cx="369332" cy="4449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200" dirty="0"/>
              <a:t>2,992</a:t>
            </a:r>
            <a:endParaRPr kumimoji="1"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114800" y="3991410"/>
            <a:ext cx="369332" cy="4449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200" dirty="0"/>
              <a:t>3,015</a:t>
            </a:r>
            <a:endParaRPr kumimoji="1"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432626" y="4080636"/>
            <a:ext cx="369332" cy="4449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200" dirty="0"/>
              <a:t>2,710</a:t>
            </a:r>
            <a:endParaRPr kumimoji="1" lang="zh-CN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761522" y="4041558"/>
            <a:ext cx="369332" cy="4449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200" dirty="0"/>
              <a:t>2,626</a:t>
            </a:r>
            <a:endParaRPr kumimoji="1"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079348" y="4091706"/>
            <a:ext cx="369332" cy="4449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200" dirty="0"/>
              <a:t>2,296</a:t>
            </a:r>
            <a:endParaRPr kumimoji="1"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734539" y="4017462"/>
            <a:ext cx="369332" cy="4449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200" dirty="0"/>
              <a:t>2,261</a:t>
            </a:r>
            <a:endParaRPr kumimoji="1"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5403687" y="3997923"/>
            <a:ext cx="369332" cy="4449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200" dirty="0"/>
              <a:t>2,355</a:t>
            </a:r>
            <a:endParaRPr kumimoji="1"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050409" y="4085193"/>
            <a:ext cx="369332" cy="4449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200" dirty="0"/>
              <a:t>2,114</a:t>
            </a:r>
            <a:endParaRPr kumimoji="1"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387774" y="4176375"/>
            <a:ext cx="369332" cy="4449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200" dirty="0"/>
              <a:t>1,795</a:t>
            </a:r>
            <a:endParaRPr kumimoji="1"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99087" y="4339845"/>
            <a:ext cx="369332" cy="44499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200" dirty="0"/>
              <a:t>1,486</a:t>
            </a:r>
            <a:endParaRPr kumimoji="1" lang="zh-CN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057430" y="4528306"/>
            <a:ext cx="323165" cy="3520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900" dirty="0"/>
              <a:t>1,180</a:t>
            </a:r>
            <a:endParaRPr kumimoji="1" lang="zh-CN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3230641" y="4724400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6</a:t>
            </a:r>
            <a:endParaRPr kumimoji="1" lang="zh-CN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3499153" y="3868057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13</a:t>
            </a:r>
            <a:endParaRPr kumimoji="1" lang="zh-CN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822097" y="3645505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25</a:t>
            </a:r>
            <a:endParaRPr kumimoji="1" lang="zh-CN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142617" y="3627361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79</a:t>
            </a:r>
            <a:endParaRPr kumimoji="1" lang="zh-CN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770360" y="3693889"/>
            <a:ext cx="379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251</a:t>
            </a:r>
            <a:endParaRPr kumimoji="1" lang="zh-CN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090880" y="3751945"/>
            <a:ext cx="379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504</a:t>
            </a:r>
            <a:endParaRPr kumimoji="1" lang="zh-CN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412624" y="3657601"/>
            <a:ext cx="379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469</a:t>
            </a:r>
            <a:endParaRPr kumimoji="1" lang="zh-CN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742816" y="3679369"/>
            <a:ext cx="379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508</a:t>
            </a:r>
            <a:endParaRPr kumimoji="1" lang="zh-CN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6071808" y="3745897"/>
            <a:ext cx="379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469</a:t>
            </a:r>
            <a:endParaRPr kumimoji="1" lang="zh-CN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6385080" y="3944257"/>
            <a:ext cx="379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351</a:t>
            </a:r>
            <a:endParaRPr kumimoji="1" lang="zh-CN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6705600" y="4166809"/>
            <a:ext cx="379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321</a:t>
            </a:r>
            <a:endParaRPr kumimoji="1" lang="zh-CN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7064832" y="4379689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150</a:t>
            </a:r>
            <a:endParaRPr kumimoji="1" lang="zh-CN" alt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3202513" y="5196418"/>
            <a:ext cx="301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180</a:t>
            </a:r>
            <a:endParaRPr kumimoji="1" lang="zh-CN" altLang="en-US" sz="600" dirty="0"/>
          </a:p>
        </p:txBody>
      </p:sp>
      <p:sp>
        <p:nvSpPr>
          <p:cNvPr id="50" name="TextBox 49"/>
          <p:cNvSpPr txBox="1"/>
          <p:nvPr/>
        </p:nvSpPr>
        <p:spPr>
          <a:xfrm>
            <a:off x="3197625" y="5286610"/>
            <a:ext cx="301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258</a:t>
            </a:r>
            <a:endParaRPr kumimoji="1" lang="zh-CN" altLang="en-US" sz="600" dirty="0"/>
          </a:p>
        </p:txBody>
      </p:sp>
      <p:sp>
        <p:nvSpPr>
          <p:cNvPr id="51" name="TextBox 50"/>
          <p:cNvSpPr txBox="1"/>
          <p:nvPr/>
        </p:nvSpPr>
        <p:spPr>
          <a:xfrm>
            <a:off x="3494616" y="4790016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386</a:t>
            </a:r>
            <a:endParaRPr kumimoji="1" lang="zh-CN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3489728" y="4920190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433</a:t>
            </a:r>
            <a:endParaRPr kumimoji="1" lang="zh-CN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3817404" y="4697940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459</a:t>
            </a:r>
            <a:endParaRPr kumimoji="1" lang="zh-CN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3816360" y="4843990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464</a:t>
            </a:r>
            <a:endParaRPr kumimoji="1" lang="zh-CN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4148664" y="4700052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450</a:t>
            </a:r>
            <a:endParaRPr kumimoji="1" lang="zh-CN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4149068" y="4846102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457</a:t>
            </a:r>
            <a:endParaRPr kumimoji="1" lang="zh-CN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4460868" y="4697940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404</a:t>
            </a:r>
            <a:endParaRPr kumimoji="1" lang="zh-CN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4461272" y="4838698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435</a:t>
            </a:r>
            <a:endParaRPr kumimoji="1" lang="zh-CN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4792128" y="4676772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416</a:t>
            </a:r>
            <a:endParaRPr kumimoji="1" lang="zh-CN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4792532" y="4812238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450</a:t>
            </a:r>
            <a:endParaRPr kumimoji="1" lang="zh-CN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5123388" y="4642908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330</a:t>
            </a:r>
            <a:endParaRPr kumimoji="1" lang="zh-CN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5118500" y="4778374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485</a:t>
            </a:r>
            <a:endParaRPr kumimoji="1" lang="zh-CN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5446176" y="4566708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321</a:t>
            </a:r>
            <a:endParaRPr kumimoji="1" lang="zh-CN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5441288" y="4696882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480</a:t>
            </a:r>
            <a:endParaRPr kumimoji="1" lang="zh-CN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5772144" y="4552944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317</a:t>
            </a:r>
            <a:endParaRPr kumimoji="1" lang="zh-CN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5767256" y="4688410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488</a:t>
            </a:r>
            <a:endParaRPr kumimoji="1" lang="zh-CN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6092820" y="4566708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264</a:t>
            </a:r>
            <a:endParaRPr kumimoji="1" lang="zh-CN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6093224" y="4691590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481</a:t>
            </a:r>
            <a:endParaRPr kumimoji="1" lang="zh-CN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6427260" y="4632324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227</a:t>
            </a:r>
            <a:endParaRPr kumimoji="1" lang="zh-CN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6422372" y="4751914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443</a:t>
            </a:r>
            <a:endParaRPr kumimoji="1" lang="zh-CN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6746868" y="4734984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199</a:t>
            </a:r>
            <a:endParaRPr kumimoji="1" lang="zh-CN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6752564" y="4843990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150</a:t>
            </a:r>
            <a:endParaRPr kumimoji="1" lang="zh-CN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7078128" y="4814894"/>
            <a:ext cx="301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150</a:t>
            </a:r>
            <a:endParaRPr kumimoji="1" lang="zh-CN" altLang="en-US" sz="600" dirty="0"/>
          </a:p>
        </p:txBody>
      </p:sp>
      <p:sp>
        <p:nvSpPr>
          <p:cNvPr id="74" name="TextBox 73"/>
          <p:cNvSpPr txBox="1"/>
          <p:nvPr/>
        </p:nvSpPr>
        <p:spPr>
          <a:xfrm>
            <a:off x="7073240" y="4899022"/>
            <a:ext cx="301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371</a:t>
            </a:r>
            <a:endParaRPr kumimoji="1" lang="zh-CN" altLang="en-US" sz="600" dirty="0"/>
          </a:p>
        </p:txBody>
      </p:sp>
      <p:sp>
        <p:nvSpPr>
          <p:cNvPr id="76" name="TextBox 75"/>
          <p:cNvSpPr txBox="1"/>
          <p:nvPr/>
        </p:nvSpPr>
        <p:spPr>
          <a:xfrm>
            <a:off x="3188606" y="5398263"/>
            <a:ext cx="292388" cy="22698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700" dirty="0"/>
              <a:t>595</a:t>
            </a:r>
            <a:endParaRPr kumimoji="1" lang="zh-CN" altLang="en-US" sz="700" dirty="0"/>
          </a:p>
        </p:txBody>
      </p:sp>
      <p:sp>
        <p:nvSpPr>
          <p:cNvPr id="77" name="TextBox 76"/>
          <p:cNvSpPr txBox="1"/>
          <p:nvPr/>
        </p:nvSpPr>
        <p:spPr>
          <a:xfrm>
            <a:off x="3499153" y="5103594"/>
            <a:ext cx="323165" cy="3520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900" dirty="0"/>
              <a:t>1,113</a:t>
            </a:r>
            <a:endParaRPr kumimoji="1" lang="zh-CN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3822097" y="5051586"/>
            <a:ext cx="323165" cy="3520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900" dirty="0"/>
              <a:t>1,198</a:t>
            </a:r>
            <a:endParaRPr kumimoji="1" lang="zh-CN" alt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4145041" y="5045538"/>
            <a:ext cx="323165" cy="3520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900" dirty="0"/>
              <a:t>1,179</a:t>
            </a:r>
            <a:endParaRPr kumimoji="1" lang="zh-CN" altLang="en-US" sz="900" dirty="0"/>
          </a:p>
        </p:txBody>
      </p:sp>
      <p:sp>
        <p:nvSpPr>
          <p:cNvPr id="80" name="TextBox 79"/>
          <p:cNvSpPr txBox="1"/>
          <p:nvPr/>
        </p:nvSpPr>
        <p:spPr>
          <a:xfrm>
            <a:off x="4471609" y="5017722"/>
            <a:ext cx="323165" cy="3520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900" dirty="0"/>
              <a:t>1,196</a:t>
            </a:r>
            <a:endParaRPr kumimoji="1" lang="zh-CN" alt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4800601" y="5015298"/>
            <a:ext cx="323165" cy="3520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900" dirty="0"/>
              <a:t>1,233</a:t>
            </a:r>
            <a:endParaRPr kumimoji="1" lang="zh-CN" alt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5117497" y="4993530"/>
            <a:ext cx="323165" cy="3520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900" dirty="0"/>
              <a:t>1,264</a:t>
            </a:r>
            <a:endParaRPr kumimoji="1" lang="zh-CN" alt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5450113" y="4935474"/>
            <a:ext cx="323165" cy="3520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900" dirty="0"/>
              <a:t>1,362</a:t>
            </a:r>
            <a:endParaRPr kumimoji="1" lang="zh-CN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5769433" y="4917330"/>
            <a:ext cx="323165" cy="3520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900" dirty="0"/>
              <a:t>1,360</a:t>
            </a:r>
            <a:endParaRPr kumimoji="1" lang="zh-CN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6418945" y="4964686"/>
            <a:ext cx="323165" cy="3520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900" dirty="0"/>
              <a:t>1,260</a:t>
            </a:r>
            <a:endParaRPr kumimoji="1" lang="zh-CN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6745513" y="5022742"/>
            <a:ext cx="323165" cy="3520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900" dirty="0"/>
              <a:t>1,095</a:t>
            </a:r>
            <a:endParaRPr kumimoji="1" lang="zh-CN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7068457" y="5076640"/>
            <a:ext cx="323165" cy="26545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900" dirty="0"/>
              <a:t>981</a:t>
            </a:r>
            <a:endParaRPr kumimoji="1" lang="zh-CN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6102049" y="4934446"/>
            <a:ext cx="323165" cy="3520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900" dirty="0"/>
              <a:t>1,330</a:t>
            </a:r>
            <a:endParaRPr kumimoji="1" lang="zh-CN" alt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3200702" y="5538711"/>
            <a:ext cx="2872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103</a:t>
            </a:r>
            <a:endParaRPr kumimoji="1" lang="zh-CN" altLang="en-US" sz="500" dirty="0"/>
          </a:p>
        </p:txBody>
      </p:sp>
      <p:sp>
        <p:nvSpPr>
          <p:cNvPr id="92" name="TextBox 91"/>
          <p:cNvSpPr txBox="1"/>
          <p:nvPr/>
        </p:nvSpPr>
        <p:spPr>
          <a:xfrm>
            <a:off x="3505200" y="5394806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258</a:t>
            </a:r>
            <a:endParaRPr kumimoji="1" lang="zh-CN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3834192" y="5352470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284</a:t>
            </a:r>
            <a:endParaRPr kumimoji="1" lang="zh-CN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4151088" y="5342798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271</a:t>
            </a:r>
            <a:endParaRPr kumimoji="1" lang="zh-CN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4483557" y="5336750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293</a:t>
            </a:r>
            <a:endParaRPr kumimoji="1" lang="zh-CN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4810427" y="5327829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308</a:t>
            </a:r>
            <a:endParaRPr kumimoji="1" lang="zh-CN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5133371" y="5309685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332</a:t>
            </a:r>
            <a:endParaRPr kumimoji="1" lang="zh-CN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5456160" y="5276270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399</a:t>
            </a:r>
            <a:endParaRPr kumimoji="1" lang="zh-CN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5763384" y="5270222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411</a:t>
            </a:r>
            <a:endParaRPr kumimoji="1" lang="zh-CN" altLang="en-US" sz="800" dirty="0"/>
          </a:p>
        </p:txBody>
      </p:sp>
      <p:sp>
        <p:nvSpPr>
          <p:cNvPr id="100" name="TextBox 99"/>
          <p:cNvSpPr txBox="1"/>
          <p:nvPr/>
        </p:nvSpPr>
        <p:spPr>
          <a:xfrm>
            <a:off x="6105974" y="5260852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419</a:t>
            </a:r>
            <a:endParaRPr kumimoji="1" lang="zh-CN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435268" y="5282318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367</a:t>
            </a:r>
            <a:endParaRPr kumimoji="1" lang="zh-CN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764260" y="5306510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333</a:t>
            </a:r>
            <a:endParaRPr kumimoji="1" lang="zh-CN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068456" y="5312558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336</a:t>
            </a:r>
            <a:endParaRPr kumimoji="1" lang="zh-CN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508375" y="5520141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622</a:t>
            </a:r>
            <a:endParaRPr kumimoji="1" lang="zh-CN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828446" y="5504119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725</a:t>
            </a:r>
            <a:endParaRPr kumimoji="1" lang="zh-CN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151088" y="5495198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765</a:t>
            </a:r>
            <a:endParaRPr kumimoji="1" lang="zh-CN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1133" y="5492023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772</a:t>
            </a:r>
            <a:endParaRPr kumimoji="1" lang="zh-CN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810125" y="5489150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792</a:t>
            </a:r>
            <a:endParaRPr kumimoji="1" lang="zh-CN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136693" y="5486726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831</a:t>
            </a:r>
            <a:endParaRPr kumimoji="1" lang="zh-CN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456013" y="5471006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916</a:t>
            </a:r>
            <a:endParaRPr kumimoji="1" lang="zh-CN" alt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776386" y="5465260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923</a:t>
            </a:r>
            <a:endParaRPr kumimoji="1" lang="zh-CN" alt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093731" y="5462689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945</a:t>
            </a:r>
            <a:endParaRPr kumimoji="1" lang="zh-CN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426045" y="5471006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915</a:t>
            </a:r>
            <a:endParaRPr kumimoji="1" lang="zh-CN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757910" y="5482800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848</a:t>
            </a:r>
            <a:endParaRPr kumimoji="1" lang="zh-CN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082062" y="5489901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831</a:t>
            </a:r>
            <a:endParaRPr kumimoji="1" lang="zh-CN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197225" y="5606535"/>
            <a:ext cx="2872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313</a:t>
            </a:r>
            <a:endParaRPr kumimoji="1" lang="zh-CN" altLang="en-US" sz="500" dirty="0"/>
          </a:p>
        </p:txBody>
      </p:sp>
      <p:grpSp>
        <p:nvGrpSpPr>
          <p:cNvPr id="196" name="Group 195"/>
          <p:cNvGrpSpPr/>
          <p:nvPr/>
        </p:nvGrpSpPr>
        <p:grpSpPr>
          <a:xfrm>
            <a:off x="3170382" y="5720471"/>
            <a:ext cx="6594612" cy="256145"/>
            <a:chOff x="1646382" y="5720470"/>
            <a:chExt cx="6594612" cy="256145"/>
          </a:xfrm>
        </p:grpSpPr>
        <p:sp>
          <p:nvSpPr>
            <p:cNvPr id="130" name="TextBox 129"/>
            <p:cNvSpPr txBox="1"/>
            <p:nvPr/>
          </p:nvSpPr>
          <p:spPr>
            <a:xfrm>
              <a:off x="1646382" y="5730394"/>
              <a:ext cx="3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0000FF"/>
                  </a:solidFill>
                </a:rPr>
                <a:t>4%</a:t>
              </a:r>
              <a:endParaRPr kumimoji="1" lang="zh-CN" alt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973503" y="5730394"/>
              <a:ext cx="3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0000FF"/>
                  </a:solidFill>
                </a:rPr>
                <a:t>8%</a:t>
              </a:r>
              <a:endParaRPr kumimoji="1" lang="zh-CN" alt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279073" y="5729624"/>
              <a:ext cx="40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0000FF"/>
                  </a:solidFill>
                </a:rPr>
                <a:t>11%</a:t>
              </a:r>
              <a:endParaRPr kumimoji="1" lang="zh-CN" alt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590030" y="5729624"/>
              <a:ext cx="40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0000FF"/>
                  </a:solidFill>
                </a:rPr>
                <a:t>11%</a:t>
              </a:r>
              <a:endParaRPr kumimoji="1" lang="zh-CN" alt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918691" y="5729624"/>
              <a:ext cx="40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0000FF"/>
                  </a:solidFill>
                </a:rPr>
                <a:t>11%</a:t>
              </a:r>
              <a:endParaRPr kumimoji="1" lang="zh-CN" alt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31848" y="5720470"/>
              <a:ext cx="40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0000FF"/>
                  </a:solidFill>
                </a:rPr>
                <a:t>10%</a:t>
              </a:r>
              <a:endParaRPr kumimoji="1" lang="zh-CN" alt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604491" y="5720470"/>
              <a:ext cx="3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0000FF"/>
                  </a:solidFill>
                </a:rPr>
                <a:t>8%</a:t>
              </a:r>
              <a:endParaRPr kumimoji="1" lang="zh-CN" alt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916988" y="5722697"/>
              <a:ext cx="3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0000FF"/>
                  </a:solidFill>
                </a:rPr>
                <a:t>8%</a:t>
              </a:r>
              <a:endParaRPr kumimoji="1" lang="zh-CN" alt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237842" y="5720470"/>
              <a:ext cx="3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0000FF"/>
                  </a:solidFill>
                </a:rPr>
                <a:t>7%</a:t>
              </a:r>
              <a:endParaRPr kumimoji="1" lang="zh-CN" alt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558036" y="5722697"/>
              <a:ext cx="3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0000FF"/>
                  </a:solidFill>
                </a:rPr>
                <a:t>7%</a:t>
              </a:r>
              <a:endParaRPr kumimoji="1" lang="zh-CN" alt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900551" y="5722697"/>
              <a:ext cx="3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0000FF"/>
                  </a:solidFill>
                </a:rPr>
                <a:t>6%</a:t>
              </a:r>
              <a:endParaRPr kumimoji="1" lang="zh-CN" alt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220745" y="5720470"/>
              <a:ext cx="3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0000FF"/>
                  </a:solidFill>
                </a:rPr>
                <a:t>5%</a:t>
              </a:r>
              <a:endParaRPr kumimoji="1" lang="zh-CN" alt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533242" y="5730394"/>
              <a:ext cx="341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0000FF"/>
                  </a:solidFill>
                </a:rPr>
                <a:t>4%</a:t>
              </a:r>
              <a:endParaRPr kumimoji="1" lang="zh-CN" altLang="en-US" sz="1000" dirty="0">
                <a:solidFill>
                  <a:srgbClr val="0000FF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845079" y="5745788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rgbClr val="0000FF"/>
                  </a:solidFill>
                </a:rPr>
                <a:t>0.7%</a:t>
              </a:r>
              <a:endParaRPr kumimoji="1" lang="zh-CN" altLang="en-US" sz="800" dirty="0">
                <a:solidFill>
                  <a:srgbClr val="0000FF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188254" y="5758955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>
                  <a:solidFill>
                    <a:srgbClr val="0000FF"/>
                  </a:solidFill>
                </a:rPr>
                <a:t>0.09%</a:t>
              </a:r>
              <a:endParaRPr kumimoji="1" lang="zh-CN" altLang="en-US" sz="700" dirty="0">
                <a:solidFill>
                  <a:srgbClr val="0000FF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484697" y="5758955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>
                  <a:solidFill>
                    <a:srgbClr val="0000FF"/>
                  </a:solidFill>
                </a:rPr>
                <a:t>0.06%</a:t>
              </a:r>
              <a:endParaRPr kumimoji="1" lang="zh-CN" altLang="en-US" sz="700" dirty="0">
                <a:solidFill>
                  <a:srgbClr val="0000FF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804891" y="5760412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>
                  <a:solidFill>
                    <a:srgbClr val="0000FF"/>
                  </a:solidFill>
                </a:rPr>
                <a:t>0.04%</a:t>
              </a:r>
              <a:endParaRPr kumimoji="1" lang="zh-CN" altLang="en-US" sz="700" dirty="0">
                <a:solidFill>
                  <a:srgbClr val="0000FF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162800" y="5761182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>
                  <a:solidFill>
                    <a:srgbClr val="0000FF"/>
                  </a:solidFill>
                </a:rPr>
                <a:t>0.02%</a:t>
              </a:r>
              <a:endParaRPr kumimoji="1" lang="zh-CN" altLang="en-US" sz="700" dirty="0">
                <a:solidFill>
                  <a:srgbClr val="0000FF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446049" y="5759642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>
                  <a:solidFill>
                    <a:srgbClr val="0000FF"/>
                  </a:solidFill>
                </a:rPr>
                <a:t>0.02%</a:t>
              </a:r>
              <a:endParaRPr kumimoji="1" lang="zh-CN" altLang="en-US" sz="700" dirty="0">
                <a:solidFill>
                  <a:srgbClr val="0000FF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787024" y="5760412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00" dirty="0">
                  <a:solidFill>
                    <a:srgbClr val="0000FF"/>
                  </a:solidFill>
                </a:rPr>
                <a:t>0.005%</a:t>
              </a:r>
              <a:endParaRPr kumimoji="1" lang="zh-CN" altLang="en-US" sz="7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4457315" y="3718407"/>
            <a:ext cx="379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156</a:t>
            </a:r>
            <a:endParaRPr kumimoji="1" lang="zh-CN" altLang="en-US" sz="1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108806" y="3877734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5,050</a:t>
            </a:r>
            <a:endParaRPr kumimoji="1" lang="zh-CN" altLang="en-US" sz="10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390516" y="2049704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10,710</a:t>
            </a:r>
            <a:endParaRPr kumimoji="1" lang="zh-CN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3711480" y="1134534"/>
            <a:ext cx="541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13,481</a:t>
            </a:r>
            <a:endParaRPr kumimoji="1" lang="zh-CN" altLang="en-US" sz="1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045748" y="842901"/>
            <a:ext cx="541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14,439</a:t>
            </a:r>
            <a:endParaRPr kumimoji="1" lang="zh-CN" altLang="en-US" sz="1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4382876" y="956816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14,402</a:t>
            </a:r>
            <a:endParaRPr kumimoji="1" lang="zh-CN" altLang="en-US" sz="1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709777" y="1241522"/>
            <a:ext cx="541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13,079</a:t>
            </a:r>
            <a:endParaRPr kumimoji="1" lang="zh-CN" altLang="en-US" sz="10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014577" y="2148225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10,273</a:t>
            </a:r>
            <a:endParaRPr kumimoji="1" lang="zh-CN" altLang="en-US" sz="1000" dirty="0"/>
          </a:p>
        </p:txBody>
      </p:sp>
      <p:sp>
        <p:nvSpPr>
          <p:cNvPr id="162" name="TextBox 161"/>
          <p:cNvSpPr txBox="1"/>
          <p:nvPr/>
        </p:nvSpPr>
        <p:spPr>
          <a:xfrm>
            <a:off x="5379412" y="2339110"/>
            <a:ext cx="476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9,737</a:t>
            </a:r>
            <a:endParaRPr kumimoji="1" lang="zh-CN" altLang="en-US" sz="10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695550" y="25416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9,144</a:t>
            </a:r>
            <a:endParaRPr kumimoji="1" lang="zh-CN" altLang="en-US" sz="1000" dirty="0"/>
          </a:p>
        </p:txBody>
      </p:sp>
      <p:sp>
        <p:nvSpPr>
          <p:cNvPr id="164" name="TextBox 163"/>
          <p:cNvSpPr txBox="1"/>
          <p:nvPr/>
        </p:nvSpPr>
        <p:spPr>
          <a:xfrm>
            <a:off x="6027497" y="2812474"/>
            <a:ext cx="476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8,327</a:t>
            </a:r>
            <a:endParaRPr kumimoji="1" lang="zh-CN" altLang="en-US" sz="10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347691" y="3251283"/>
            <a:ext cx="476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7,038</a:t>
            </a:r>
            <a:endParaRPr kumimoji="1" lang="zh-CN" altLang="en-US" sz="1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675582" y="3627583"/>
            <a:ext cx="476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5,865</a:t>
            </a:r>
            <a:endParaRPr kumimoji="1" lang="zh-CN" alt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003473" y="3993189"/>
            <a:ext cx="4766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4,615</a:t>
            </a:r>
            <a:endParaRPr kumimoji="1" lang="zh-CN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368309" y="5255574"/>
            <a:ext cx="379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830</a:t>
            </a:r>
            <a:endParaRPr kumimoji="1" lang="zh-CN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697544" y="5468780"/>
            <a:ext cx="379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114</a:t>
            </a:r>
            <a:endParaRPr kumimoji="1" lang="zh-CN" alt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8054880" y="5476477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71</a:t>
            </a:r>
            <a:endParaRPr kumimoji="1" lang="zh-CN" alt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8375074" y="5478704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53</a:t>
            </a:r>
            <a:endParaRPr kumimoji="1" lang="zh-CN" altLang="en-US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8699263" y="5486401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31</a:t>
            </a:r>
            <a:endParaRPr kumimoji="1" lang="zh-CN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020227" y="5487171"/>
            <a:ext cx="31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19</a:t>
            </a:r>
            <a:endParaRPr kumimoji="1" lang="zh-CN" alt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9355045" y="5491871"/>
            <a:ext cx="249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6</a:t>
            </a:r>
            <a:endParaRPr kumimoji="1" lang="zh-CN" altLang="en-US" sz="1000" dirty="0"/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1238014"/>
            <a:ext cx="2530231" cy="2133600"/>
          </a:xfrm>
          <a:prstGeom prst="rect">
            <a:avLst/>
          </a:prstGeom>
        </p:spPr>
      </p:pic>
      <p:sp>
        <p:nvSpPr>
          <p:cNvPr id="182" name="Rectangle 181"/>
          <p:cNvSpPr/>
          <p:nvPr/>
        </p:nvSpPr>
        <p:spPr>
          <a:xfrm>
            <a:off x="7143261" y="1391139"/>
            <a:ext cx="2514600" cy="1981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kumimoji="1" lang="zh-CN" altLang="en-US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062504" y="1397653"/>
            <a:ext cx="261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kern="0" spc="-40" dirty="0"/>
              <a:t>54,462 (43.0%) : Day Care Center – Licensed (760)</a:t>
            </a:r>
            <a:endParaRPr kumimoji="1" lang="zh-CN" altLang="en-US" sz="1000" kern="0" spc="-40" dirty="0"/>
          </a:p>
        </p:txBody>
      </p:sp>
      <p:sp>
        <p:nvSpPr>
          <p:cNvPr id="183" name="TextBox 182"/>
          <p:cNvSpPr txBox="1"/>
          <p:nvPr/>
        </p:nvSpPr>
        <p:spPr>
          <a:xfrm>
            <a:off x="7063149" y="1639241"/>
            <a:ext cx="261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kern="0" spc="-40" dirty="0"/>
              <a:t> 3,330   (  2.6%) : Day Care Center – Exempt (761)</a:t>
            </a:r>
            <a:endParaRPr kumimoji="1" lang="zh-CN" altLang="en-US" sz="1000" kern="0" spc="-40" dirty="0"/>
          </a:p>
        </p:txBody>
      </p:sp>
      <p:sp>
        <p:nvSpPr>
          <p:cNvPr id="184" name="TextBox 183"/>
          <p:cNvSpPr txBox="1"/>
          <p:nvPr/>
        </p:nvSpPr>
        <p:spPr>
          <a:xfrm>
            <a:off x="7067061" y="1880867"/>
            <a:ext cx="261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kern="0" spc="-40" dirty="0"/>
              <a:t>29,081 (22.9%) : Day Care Home – Licensed (762)</a:t>
            </a:r>
            <a:endParaRPr kumimoji="1" lang="zh-CN" altLang="en-US" sz="1000" kern="0" spc="-40" dirty="0"/>
          </a:p>
        </p:txBody>
      </p:sp>
      <p:sp>
        <p:nvSpPr>
          <p:cNvPr id="185" name="TextBox 184"/>
          <p:cNvSpPr txBox="1"/>
          <p:nvPr/>
        </p:nvSpPr>
        <p:spPr>
          <a:xfrm>
            <a:off x="7069016" y="2115980"/>
            <a:ext cx="291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kern="0" spc="-40" dirty="0"/>
              <a:t> 4,134   (  3.3%) : </a:t>
            </a:r>
            <a:r>
              <a:rPr kumimoji="1" lang="en-US" altLang="zh-CN" sz="1000" kern="0" spc="-70" dirty="0"/>
              <a:t>Day Care Group Home – Licensed (763)</a:t>
            </a:r>
            <a:endParaRPr kumimoji="1" lang="zh-CN" altLang="en-US" sz="1000" kern="0" spc="-70" dirty="0"/>
          </a:p>
        </p:txBody>
      </p:sp>
      <p:sp>
        <p:nvSpPr>
          <p:cNvPr id="186" name="TextBox 185"/>
          <p:cNvSpPr txBox="1"/>
          <p:nvPr/>
        </p:nvSpPr>
        <p:spPr>
          <a:xfrm>
            <a:off x="7067061" y="2362201"/>
            <a:ext cx="261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kern="0" spc="-40" dirty="0"/>
              <a:t> 5,741    ( 4.5%)  : Day Care Home – Exempt (764)</a:t>
            </a:r>
            <a:endParaRPr kumimoji="1" lang="zh-CN" altLang="en-US" sz="1000" kern="0" spc="-40" dirty="0"/>
          </a:p>
        </p:txBody>
      </p:sp>
      <p:sp>
        <p:nvSpPr>
          <p:cNvPr id="187" name="TextBox 186"/>
          <p:cNvSpPr txBox="1"/>
          <p:nvPr/>
        </p:nvSpPr>
        <p:spPr>
          <a:xfrm>
            <a:off x="7078131" y="2599232"/>
            <a:ext cx="261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kern="0" spc="-40" dirty="0"/>
              <a:t>15,414 (12.1%) : Relative – In Relative Home (765)</a:t>
            </a:r>
            <a:endParaRPr kumimoji="1" lang="zh-CN" altLang="en-US" sz="1000" kern="0" spc="-40" dirty="0"/>
          </a:p>
        </p:txBody>
      </p:sp>
      <p:sp>
        <p:nvSpPr>
          <p:cNvPr id="188" name="TextBox 187"/>
          <p:cNvSpPr txBox="1"/>
          <p:nvPr/>
        </p:nvSpPr>
        <p:spPr>
          <a:xfrm>
            <a:off x="7080087" y="2851928"/>
            <a:ext cx="2749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kern="0" spc="-40" dirty="0"/>
              <a:t>  4,207  (  3.3%) : </a:t>
            </a:r>
            <a:r>
              <a:rPr kumimoji="1" lang="en-US" altLang="zh-CN" sz="1000" kern="0" spc="-50" dirty="0"/>
              <a:t>Non-Relative – In Child’s Home (766)</a:t>
            </a:r>
            <a:endParaRPr kumimoji="1" lang="zh-CN" altLang="en-US" sz="1000" kern="0" spc="-50" dirty="0"/>
          </a:p>
        </p:txBody>
      </p:sp>
      <p:sp>
        <p:nvSpPr>
          <p:cNvPr id="189" name="TextBox 188"/>
          <p:cNvSpPr txBox="1"/>
          <p:nvPr/>
        </p:nvSpPr>
        <p:spPr>
          <a:xfrm>
            <a:off x="7080087" y="3074015"/>
            <a:ext cx="2610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kern="0" spc="-40" dirty="0"/>
              <a:t>10,454 ( 8.2%) : Relative – In Child’s Home (767)</a:t>
            </a:r>
            <a:endParaRPr kumimoji="1" lang="zh-CN" altLang="en-US" sz="1000" kern="0" spc="-40" dirty="0"/>
          </a:p>
        </p:txBody>
      </p:sp>
      <p:sp>
        <p:nvSpPr>
          <p:cNvPr id="191" name="Rectangle 190"/>
          <p:cNvSpPr/>
          <p:nvPr/>
        </p:nvSpPr>
        <p:spPr>
          <a:xfrm>
            <a:off x="6864866" y="1080531"/>
            <a:ext cx="2798858" cy="32626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kumimoji="1" lang="en-US" altLang="zh-CN" sz="1500" b="1" spc="150" dirty="0">
                <a:ln w="11430"/>
                <a:solidFill>
                  <a:schemeClr val="tx1"/>
                </a:solidFill>
              </a:rPr>
              <a:t>Type of Care</a:t>
            </a:r>
            <a:endParaRPr kumimoji="1" lang="zh-CN" altLang="en-US" sz="1500" b="1" spc="150" dirty="0">
              <a:ln w="11430"/>
              <a:solidFill>
                <a:schemeClr val="tx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 rot="16200000">
            <a:off x="1713953" y="3250716"/>
            <a:ext cx="138436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# of Children</a:t>
            </a:r>
            <a:endParaRPr kumimoji="1" lang="zh-CN" alt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5797020" y="6143952"/>
            <a:ext cx="121338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Child’s Age</a:t>
            </a:r>
            <a:endParaRPr kumimoji="1" lang="zh-CN" alt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4216389" y="348348"/>
            <a:ext cx="4019713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Child Care Assistance Program (CCAP) : Type of Care</a:t>
            </a:r>
          </a:p>
          <a:p>
            <a:pPr algn="ctr"/>
            <a:r>
              <a:rPr kumimoji="1" lang="en-US" altLang="zh-CN" sz="1400" dirty="0"/>
              <a:t>August 2016 : Number of Children = 126,923</a:t>
            </a:r>
            <a:endParaRPr kumimoji="1" lang="zh-CN" altLang="en-US" sz="1400" dirty="0"/>
          </a:p>
        </p:txBody>
      </p:sp>
      <p:sp>
        <p:nvSpPr>
          <p:cNvPr id="195" name="TextBox 194"/>
          <p:cNvSpPr txBox="1"/>
          <p:nvPr/>
        </p:nvSpPr>
        <p:spPr>
          <a:xfrm>
            <a:off x="7620001" y="3516096"/>
            <a:ext cx="196849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/>
              <a:t>Source: CCMS Payments Report:</a:t>
            </a:r>
          </a:p>
          <a:p>
            <a:r>
              <a:rPr kumimoji="1" lang="en-US" altLang="zh-CN" sz="900" dirty="0"/>
              <a:t>                     August 2016</a:t>
            </a:r>
          </a:p>
          <a:p>
            <a:pPr algn="just"/>
            <a:endParaRPr kumimoji="1" lang="en-US" altLang="zh-CN" sz="900" dirty="0"/>
          </a:p>
          <a:p>
            <a:pPr algn="just"/>
            <a:r>
              <a:rPr kumimoji="1" lang="en-US" altLang="zh-CN" sz="900" dirty="0"/>
              <a:t>Note: Child care for the 126,923 unique children was paid for with 149,733 vouchers dispensed in August 2016. These vouchers paid for service that was provided during the month:</a:t>
            </a:r>
          </a:p>
          <a:p>
            <a:pPr algn="just"/>
            <a:r>
              <a:rPr kumimoji="1" lang="en-US" altLang="zh-CN" sz="900" dirty="0"/>
              <a:t>       July    (85.1%)  127,383</a:t>
            </a:r>
          </a:p>
          <a:p>
            <a:pPr algn="just"/>
            <a:r>
              <a:rPr kumimoji="1" lang="en-US" altLang="zh-CN" sz="900" dirty="0"/>
              <a:t>       June     (9.2%)    13,720</a:t>
            </a:r>
          </a:p>
          <a:p>
            <a:pPr algn="just"/>
            <a:r>
              <a:rPr kumimoji="1" lang="en-US" altLang="zh-CN" sz="900" dirty="0"/>
              <a:t>       May     (2.4%)       3,607</a:t>
            </a:r>
          </a:p>
          <a:p>
            <a:pPr algn="just"/>
            <a:r>
              <a:rPr kumimoji="1" lang="en-US" altLang="zh-CN" sz="900" dirty="0"/>
              <a:t>       April     (1.2%)      1,718</a:t>
            </a:r>
          </a:p>
          <a:p>
            <a:pPr algn="just"/>
            <a:r>
              <a:rPr kumimoji="1" lang="en-US" altLang="zh-CN" sz="900" dirty="0"/>
              <a:t>   &lt; March  (2.2%)       3,305 payments.</a:t>
            </a:r>
          </a:p>
        </p:txBody>
      </p:sp>
    </p:spTree>
    <p:extLst>
      <p:ext uri="{BB962C8B-B14F-4D97-AF65-F5344CB8AC3E}">
        <p14:creationId xmlns:p14="http://schemas.microsoft.com/office/powerpoint/2010/main" val="188005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08051" y="6381066"/>
            <a:ext cx="2133600" cy="365125"/>
          </a:xfrm>
        </p:spPr>
        <p:txBody>
          <a:bodyPr/>
          <a:lstStyle/>
          <a:p>
            <a:fld id="{8FDDECF2-2DE8-44B1-8FF9-36E62EA3039B}" type="slidenum">
              <a:rPr lang="en-US" smtClean="0"/>
              <a:t>3</a:t>
            </a:fld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52" y="468463"/>
            <a:ext cx="7790329" cy="6019800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7276678" y="1219567"/>
            <a:ext cx="2430433" cy="228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endParaRPr kumimoji="1" lang="zh-CN" altLang="en-US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511" y="1219567"/>
            <a:ext cx="593094" cy="2286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270771" y="1502770"/>
            <a:ext cx="2425305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100" kern="0" spc="-40" dirty="0"/>
              <a:t> (~ 90 %  No  Quality Rating or Add-On)</a:t>
            </a:r>
          </a:p>
          <a:p>
            <a:r>
              <a:rPr kumimoji="1" lang="en-US" altLang="zh-CN" sz="1100" kern="0" spc="-40" dirty="0"/>
              <a:t> (~ 10 %  ExceleRate Bronze Rated) *</a:t>
            </a:r>
            <a:endParaRPr kumimoji="1" lang="zh-CN" altLang="en-US" sz="1100" kern="0" spc="-40" dirty="0"/>
          </a:p>
        </p:txBody>
      </p:sp>
      <p:sp>
        <p:nvSpPr>
          <p:cNvPr id="81" name="TextBox 80"/>
          <p:cNvSpPr txBox="1"/>
          <p:nvPr/>
        </p:nvSpPr>
        <p:spPr>
          <a:xfrm>
            <a:off x="7291600" y="1958039"/>
            <a:ext cx="2425305" cy="29238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300" kern="0" spc="-40" dirty="0"/>
              <a:t>QRS Star 1 (+5%) :  531 – 0.01% </a:t>
            </a:r>
            <a:endParaRPr kumimoji="1" lang="zh-CN" altLang="en-US" sz="1300" kern="0" spc="-40" dirty="0"/>
          </a:p>
        </p:txBody>
      </p:sp>
      <p:sp>
        <p:nvSpPr>
          <p:cNvPr id="82" name="TextBox 81"/>
          <p:cNvSpPr txBox="1"/>
          <p:nvPr/>
        </p:nvSpPr>
        <p:spPr>
          <a:xfrm>
            <a:off x="7276678" y="2362567"/>
            <a:ext cx="2425305" cy="29238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300" kern="0" spc="-40" dirty="0"/>
              <a:t>ExceleRate Silver (+10%) : 11,608**  </a:t>
            </a:r>
            <a:endParaRPr kumimoji="1" lang="zh-CN" altLang="en-US" sz="1300" kern="0" spc="-40" dirty="0"/>
          </a:p>
        </p:txBody>
      </p:sp>
      <p:sp>
        <p:nvSpPr>
          <p:cNvPr id="83" name="TextBox 82"/>
          <p:cNvSpPr txBox="1"/>
          <p:nvPr/>
        </p:nvSpPr>
        <p:spPr>
          <a:xfrm>
            <a:off x="7252096" y="2743567"/>
            <a:ext cx="2425305" cy="29238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300" kern="0" spc="-40" dirty="0"/>
              <a:t> ExceleRate Gold (+15%) :  13,966**</a:t>
            </a:r>
            <a:endParaRPr kumimoji="1" lang="zh-CN" altLang="en-US" sz="1300" kern="0" spc="-40" dirty="0"/>
          </a:p>
        </p:txBody>
      </p:sp>
      <p:sp>
        <p:nvSpPr>
          <p:cNvPr id="84" name="TextBox 83"/>
          <p:cNvSpPr txBox="1"/>
          <p:nvPr/>
        </p:nvSpPr>
        <p:spPr>
          <a:xfrm>
            <a:off x="7277678" y="3106946"/>
            <a:ext cx="2425305" cy="29238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300" kern="0" spc="-40" dirty="0"/>
              <a:t> QRS Star 4 (+20%) :  9 </a:t>
            </a:r>
            <a:endParaRPr kumimoji="1" lang="zh-CN" altLang="en-US" sz="1300" kern="0" spc="-40" dirty="0"/>
          </a:p>
        </p:txBody>
      </p:sp>
      <p:sp>
        <p:nvSpPr>
          <p:cNvPr id="85" name="TextBox 84"/>
          <p:cNvSpPr txBox="1"/>
          <p:nvPr/>
        </p:nvSpPr>
        <p:spPr>
          <a:xfrm>
            <a:off x="6819478" y="1555742"/>
            <a:ext cx="494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79%</a:t>
            </a:r>
            <a:endParaRPr kumimoji="1" lang="zh-CN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6819477" y="1957393"/>
            <a:ext cx="44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&lt;1%</a:t>
            </a:r>
            <a:endParaRPr kumimoji="1" lang="zh-CN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6872640" y="2339636"/>
            <a:ext cx="37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9%</a:t>
            </a:r>
            <a:endParaRPr kumimoji="1" lang="zh-CN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6842514" y="2714729"/>
            <a:ext cx="450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11%</a:t>
            </a:r>
            <a:endParaRPr kumimoji="1" lang="zh-CN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6812980" y="3101636"/>
            <a:ext cx="48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&lt;.1%</a:t>
            </a:r>
            <a:endParaRPr kumimoji="1" lang="zh-CN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7469280" y="3428049"/>
            <a:ext cx="2362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900" dirty="0"/>
          </a:p>
          <a:p>
            <a:pPr marL="171450" indent="-171450">
              <a:buFontTx/>
              <a:buChar char="•"/>
            </a:pPr>
            <a:endParaRPr kumimoji="1" lang="en-US" altLang="zh-CN" sz="900" dirty="0"/>
          </a:p>
          <a:p>
            <a:r>
              <a:rPr kumimoji="1" lang="en-US" altLang="zh-CN" sz="900" dirty="0"/>
              <a:t>* Estimate based on INCCRRA Data (August 31) with 9.7% of CCAP Children listed as attending a Bronze Circle of Quality provider.  Because Bronze receives no Add-On payment, there is no separate designation in the payment source data for this rating. </a:t>
            </a:r>
          </a:p>
          <a:p>
            <a:endParaRPr kumimoji="1" lang="en-US" altLang="zh-CN" sz="900" dirty="0"/>
          </a:p>
          <a:p>
            <a:r>
              <a:rPr kumimoji="1" lang="en-US" altLang="zh-CN" sz="900" dirty="0"/>
              <a:t>** An estimated 5% of these ratings are Provisional Silver or Gold rated. Estimated based on INCCRRA Data (August 31).</a:t>
            </a:r>
          </a:p>
          <a:p>
            <a:endParaRPr kumimoji="1" lang="en-US" altLang="zh-CN" sz="900" dirty="0"/>
          </a:p>
          <a:p>
            <a:endParaRPr kumimoji="1" lang="en-US" altLang="zh-CN" sz="900" dirty="0"/>
          </a:p>
          <a:p>
            <a:endParaRPr kumimoji="1" lang="en-US" altLang="zh-CN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2913528" y="4522819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3,998</a:t>
            </a:r>
            <a:endParaRPr kumimoji="1" lang="zh-CN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3259851" y="3242361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8,241</a:t>
            </a:r>
            <a:endParaRPr kumimoji="1" lang="zh-CN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3564651" y="2525863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9,993</a:t>
            </a:r>
            <a:endParaRPr kumimoji="1" lang="zh-CN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3926541" y="2205893"/>
            <a:ext cx="400110" cy="5940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10,577</a:t>
            </a:r>
            <a:endParaRPr kumimoji="1" lang="zh-CN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4250451" y="2358293"/>
            <a:ext cx="400110" cy="5940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10,083</a:t>
            </a:r>
            <a:endParaRPr kumimoji="1" lang="zh-CN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4589928" y="2602063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9,663</a:t>
            </a:r>
            <a:endParaRPr kumimoji="1" lang="zh-CN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4936251" y="3364063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8,239</a:t>
            </a:r>
            <a:endParaRPr kumimoji="1" lang="zh-CN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5255993" y="3462676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8,055</a:t>
            </a:r>
            <a:endParaRPr kumimoji="1" lang="zh-CN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5586186" y="3609095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7,691</a:t>
            </a:r>
            <a:endParaRPr kumimoji="1" lang="zh-CN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5926851" y="3800340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7,168</a:t>
            </a:r>
            <a:endParaRPr kumimoji="1" lang="zh-CN" alt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279457" y="4036411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6,187</a:t>
            </a:r>
            <a:endParaRPr kumimoji="1" lang="zh-CN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27593" y="4480180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5,269</a:t>
            </a:r>
            <a:endParaRPr kumimoji="1" lang="zh-CN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956296" y="4722211"/>
            <a:ext cx="400110" cy="50270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400" dirty="0"/>
              <a:t>4,311</a:t>
            </a:r>
            <a:endParaRPr kumimoji="1" lang="zh-CN" alt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964012" y="5503644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517</a:t>
            </a:r>
            <a:endParaRPr kumimoji="1" lang="zh-CN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260811" y="5115360"/>
            <a:ext cx="4182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1,113</a:t>
            </a:r>
            <a:endParaRPr kumimoji="1" lang="zh-CN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596025" y="4860884"/>
            <a:ext cx="4182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1,568</a:t>
            </a:r>
            <a:endParaRPr kumimoji="1" lang="zh-CN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936279" y="4753310"/>
            <a:ext cx="4182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1,768</a:t>
            </a:r>
            <a:endParaRPr kumimoji="1" lang="zh-CN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263492" y="4725399"/>
            <a:ext cx="4182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1,746</a:t>
            </a:r>
            <a:endParaRPr kumimoji="1" lang="zh-CN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601567" y="4870328"/>
            <a:ext cx="4182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1,484</a:t>
            </a:r>
            <a:endParaRPr kumimoji="1" lang="zh-CN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971705" y="5237876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887</a:t>
            </a:r>
            <a:endParaRPr kumimoji="1" lang="zh-CN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306389" y="5330508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755</a:t>
            </a:r>
            <a:endParaRPr kumimoji="1" lang="zh-CN" alt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651935" y="5390276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622</a:t>
            </a:r>
            <a:endParaRPr kumimoji="1" lang="zh-CN" alt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995580" y="5479445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504</a:t>
            </a:r>
            <a:endParaRPr kumimoji="1" lang="zh-CN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322793" y="5559108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359</a:t>
            </a:r>
            <a:endParaRPr kumimoji="1" lang="zh-CN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961032" y="5688908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516</a:t>
            </a:r>
            <a:endParaRPr kumimoji="1" lang="zh-CN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252475" y="5533955"/>
            <a:ext cx="4182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1,303</a:t>
            </a:r>
            <a:endParaRPr kumimoji="1" lang="zh-CN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587064" y="5428934"/>
            <a:ext cx="4182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1,843</a:t>
            </a:r>
            <a:endParaRPr kumimoji="1" lang="zh-CN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930810" y="5391579"/>
            <a:ext cx="4182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2,033</a:t>
            </a:r>
            <a:endParaRPr kumimoji="1" lang="zh-CN" alt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262514" y="5372146"/>
            <a:ext cx="4182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2,168</a:t>
            </a:r>
            <a:endParaRPr kumimoji="1" lang="zh-CN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600077" y="5443876"/>
            <a:ext cx="4182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1,880</a:t>
            </a:r>
            <a:endParaRPr kumimoji="1" lang="zh-CN" altLang="en-US" sz="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934761" y="5566392"/>
            <a:ext cx="4182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1,098</a:t>
            </a:r>
            <a:endParaRPr kumimoji="1" lang="zh-CN" altLang="en-US" sz="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300819" y="5612708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896</a:t>
            </a:r>
            <a:endParaRPr kumimoji="1" lang="zh-CN" altLang="en-US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644464" y="5627650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787</a:t>
            </a:r>
            <a:endParaRPr kumimoji="1" lang="zh-CN" alt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986619" y="5666495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623</a:t>
            </a:r>
            <a:endParaRPr kumimoji="1" lang="zh-CN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322793" y="5690398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451</a:t>
            </a:r>
            <a:endParaRPr kumimoji="1" lang="zh-CN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666539" y="5708045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344</a:t>
            </a:r>
            <a:endParaRPr kumimoji="1" lang="zh-CN" altLang="en-US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001223" y="5748380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182</a:t>
            </a:r>
            <a:endParaRPr kumimoji="1" lang="zh-CN" altLang="en-US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666445" y="5612708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229</a:t>
            </a:r>
            <a:endParaRPr kumimoji="1" lang="zh-CN" alt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002619" y="5618689"/>
            <a:ext cx="3406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110</a:t>
            </a:r>
            <a:endParaRPr kumimoji="1" lang="zh-CN" altLang="en-US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331936" y="5589161"/>
            <a:ext cx="338554" cy="28950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kumimoji="1" lang="en-US" altLang="zh-CN" sz="1000" dirty="0"/>
              <a:t>788</a:t>
            </a:r>
            <a:endParaRPr kumimoji="1" lang="zh-CN" altLang="en-US" sz="1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113220" y="945851"/>
            <a:ext cx="3595856" cy="4924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/>
              <a:t>Child Care Assistance Program (CCAP) : Quality Ratings</a:t>
            </a:r>
          </a:p>
          <a:p>
            <a:pPr algn="ctr"/>
            <a:r>
              <a:rPr kumimoji="1" lang="en-US" altLang="zh-CN" sz="1200" dirty="0"/>
              <a:t>August 2016 : Number of Children = 126,923</a:t>
            </a:r>
          </a:p>
          <a:p>
            <a:pPr algn="ctr"/>
            <a:endParaRPr kumimoji="1" lang="zh-CN" altLang="en-US" sz="200" dirty="0"/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1544804" y="3185779"/>
            <a:ext cx="138436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# of Children</a:t>
            </a:r>
            <a:endParaRPr kumimoji="1" lang="zh-CN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650284" y="6303145"/>
            <a:ext cx="121338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Child’s Age</a:t>
            </a:r>
            <a:endParaRPr kumimoji="1" lang="zh-CN" alt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2855684" y="3948496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5,050</a:t>
            </a:r>
            <a:endParaRPr lang="zh-CN" altLang="en-US" sz="1000" dirty="0"/>
          </a:p>
        </p:txBody>
      </p:sp>
      <p:sp>
        <p:nvSpPr>
          <p:cNvPr id="135" name="Rectangle 134"/>
          <p:cNvSpPr/>
          <p:nvPr/>
        </p:nvSpPr>
        <p:spPr>
          <a:xfrm>
            <a:off x="3120569" y="2021722"/>
            <a:ext cx="5437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10,710</a:t>
            </a:r>
            <a:endParaRPr lang="zh-CN" altLang="en-US" sz="1000" dirty="0"/>
          </a:p>
        </p:txBody>
      </p:sp>
      <p:sp>
        <p:nvSpPr>
          <p:cNvPr id="136" name="Rectangle 135"/>
          <p:cNvSpPr/>
          <p:nvPr/>
        </p:nvSpPr>
        <p:spPr>
          <a:xfrm>
            <a:off x="3467092" y="1120025"/>
            <a:ext cx="5416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13,481</a:t>
            </a:r>
            <a:endParaRPr lang="zh-CN" altLang="en-US" sz="1000" dirty="0"/>
          </a:p>
        </p:txBody>
      </p:sp>
      <p:sp>
        <p:nvSpPr>
          <p:cNvPr id="137" name="Rectangle 136"/>
          <p:cNvSpPr/>
          <p:nvPr/>
        </p:nvSpPr>
        <p:spPr>
          <a:xfrm>
            <a:off x="3855356" y="784901"/>
            <a:ext cx="5416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14,439</a:t>
            </a:r>
            <a:endParaRPr lang="zh-CN" altLang="en-US" sz="1000" dirty="0"/>
          </a:p>
        </p:txBody>
      </p:sp>
      <p:sp>
        <p:nvSpPr>
          <p:cNvPr id="138" name="Rectangle 137"/>
          <p:cNvSpPr/>
          <p:nvPr/>
        </p:nvSpPr>
        <p:spPr>
          <a:xfrm>
            <a:off x="4209143" y="918638"/>
            <a:ext cx="5437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14,042</a:t>
            </a:r>
            <a:endParaRPr lang="zh-CN" altLang="en-US" sz="1000" dirty="0"/>
          </a:p>
        </p:txBody>
      </p:sp>
      <p:sp>
        <p:nvSpPr>
          <p:cNvPr id="139" name="Rectangle 138"/>
          <p:cNvSpPr/>
          <p:nvPr/>
        </p:nvSpPr>
        <p:spPr>
          <a:xfrm>
            <a:off x="4552034" y="1261529"/>
            <a:ext cx="5416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13,079</a:t>
            </a:r>
            <a:endParaRPr lang="zh-CN" altLang="en-US" sz="1000" dirty="0"/>
          </a:p>
        </p:txBody>
      </p:sp>
      <p:sp>
        <p:nvSpPr>
          <p:cNvPr id="140" name="Rectangle 139"/>
          <p:cNvSpPr/>
          <p:nvPr/>
        </p:nvSpPr>
        <p:spPr>
          <a:xfrm>
            <a:off x="4902207" y="2155980"/>
            <a:ext cx="5437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10,273</a:t>
            </a:r>
            <a:endParaRPr lang="zh-CN" altLang="en-US" sz="1000" dirty="0"/>
          </a:p>
        </p:txBody>
      </p:sp>
      <p:sp>
        <p:nvSpPr>
          <p:cNvPr id="141" name="Rectangle 140"/>
          <p:cNvSpPr/>
          <p:nvPr/>
        </p:nvSpPr>
        <p:spPr>
          <a:xfrm>
            <a:off x="5263239" y="2299309"/>
            <a:ext cx="4766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9,737</a:t>
            </a:r>
            <a:endParaRPr lang="zh-CN" altLang="en-US" sz="1000" dirty="0"/>
          </a:p>
        </p:txBody>
      </p:sp>
      <p:sp>
        <p:nvSpPr>
          <p:cNvPr id="142" name="Rectangle 141"/>
          <p:cNvSpPr/>
          <p:nvPr/>
        </p:nvSpPr>
        <p:spPr>
          <a:xfrm rot="21540000">
            <a:off x="5606149" y="2539235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9,144</a:t>
            </a:r>
            <a:endParaRPr lang="zh-CN" altLang="en-US" sz="1000" dirty="0"/>
          </a:p>
        </p:txBody>
      </p:sp>
      <p:sp>
        <p:nvSpPr>
          <p:cNvPr id="143" name="Rectangle 142"/>
          <p:cNvSpPr/>
          <p:nvPr/>
        </p:nvSpPr>
        <p:spPr>
          <a:xfrm rot="21540000">
            <a:off x="5945848" y="2831866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8,326</a:t>
            </a:r>
            <a:endParaRPr lang="zh-CN" altLang="en-US" sz="1000" dirty="0"/>
          </a:p>
        </p:txBody>
      </p:sp>
      <p:sp>
        <p:nvSpPr>
          <p:cNvPr id="144" name="Rectangle 143"/>
          <p:cNvSpPr/>
          <p:nvPr/>
        </p:nvSpPr>
        <p:spPr>
          <a:xfrm rot="21540000">
            <a:off x="6270801" y="3253854"/>
            <a:ext cx="4766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7,038</a:t>
            </a:r>
            <a:endParaRPr lang="zh-CN" altLang="en-US" sz="1000" dirty="0"/>
          </a:p>
        </p:txBody>
      </p:sp>
      <p:sp>
        <p:nvSpPr>
          <p:cNvPr id="145" name="Rectangle 144"/>
          <p:cNvSpPr/>
          <p:nvPr/>
        </p:nvSpPr>
        <p:spPr>
          <a:xfrm rot="21540000">
            <a:off x="6613372" y="3631501"/>
            <a:ext cx="4766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5,865</a:t>
            </a:r>
            <a:endParaRPr lang="zh-CN" altLang="en-US" sz="1000" dirty="0"/>
          </a:p>
        </p:txBody>
      </p:sp>
      <p:sp>
        <p:nvSpPr>
          <p:cNvPr id="146" name="Rectangle 145"/>
          <p:cNvSpPr/>
          <p:nvPr/>
        </p:nvSpPr>
        <p:spPr>
          <a:xfrm rot="21540000">
            <a:off x="6938121" y="4056031"/>
            <a:ext cx="4766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4,615</a:t>
            </a:r>
            <a:endParaRPr lang="zh-CN" altLang="en-US" sz="1000" dirty="0"/>
          </a:p>
        </p:txBody>
      </p:sp>
      <p:sp>
        <p:nvSpPr>
          <p:cNvPr id="147" name="Rectangle 146"/>
          <p:cNvSpPr/>
          <p:nvPr/>
        </p:nvSpPr>
        <p:spPr>
          <a:xfrm rot="21540000">
            <a:off x="7311384" y="5280690"/>
            <a:ext cx="3796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830</a:t>
            </a:r>
            <a:endParaRPr lang="zh-CN" altLang="en-US" sz="1000" dirty="0"/>
          </a:p>
        </p:txBody>
      </p:sp>
      <p:sp>
        <p:nvSpPr>
          <p:cNvPr id="148" name="Rectangle 147"/>
          <p:cNvSpPr/>
          <p:nvPr/>
        </p:nvSpPr>
        <p:spPr>
          <a:xfrm rot="21540000">
            <a:off x="7652964" y="5539287"/>
            <a:ext cx="3796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114</a:t>
            </a:r>
            <a:endParaRPr lang="zh-CN" altLang="en-US" sz="1000" dirty="0"/>
          </a:p>
        </p:txBody>
      </p:sp>
      <p:sp>
        <p:nvSpPr>
          <p:cNvPr id="149" name="Rectangle 148"/>
          <p:cNvSpPr/>
          <p:nvPr/>
        </p:nvSpPr>
        <p:spPr>
          <a:xfrm rot="21540000">
            <a:off x="8023652" y="5551361"/>
            <a:ext cx="314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71</a:t>
            </a:r>
            <a:endParaRPr lang="zh-CN" altLang="en-US" sz="1000" dirty="0"/>
          </a:p>
        </p:txBody>
      </p:sp>
      <p:sp>
        <p:nvSpPr>
          <p:cNvPr id="150" name="Rectangle 149"/>
          <p:cNvSpPr/>
          <p:nvPr/>
        </p:nvSpPr>
        <p:spPr>
          <a:xfrm rot="21540000">
            <a:off x="8348401" y="5549554"/>
            <a:ext cx="314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53</a:t>
            </a:r>
            <a:endParaRPr lang="zh-CN" altLang="en-US" sz="1000" dirty="0"/>
          </a:p>
        </p:txBody>
      </p:sp>
      <p:sp>
        <p:nvSpPr>
          <p:cNvPr id="151" name="Rectangle 150"/>
          <p:cNvSpPr/>
          <p:nvPr/>
        </p:nvSpPr>
        <p:spPr>
          <a:xfrm rot="21540000">
            <a:off x="8691292" y="5556818"/>
            <a:ext cx="314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53</a:t>
            </a:r>
            <a:endParaRPr lang="zh-CN" altLang="en-US" sz="1000" dirty="0"/>
          </a:p>
        </p:txBody>
      </p:sp>
      <p:sp>
        <p:nvSpPr>
          <p:cNvPr id="152" name="Rectangle 151"/>
          <p:cNvSpPr/>
          <p:nvPr/>
        </p:nvSpPr>
        <p:spPr>
          <a:xfrm rot="21540000">
            <a:off x="9051783" y="5551423"/>
            <a:ext cx="314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19</a:t>
            </a:r>
            <a:endParaRPr lang="zh-CN" altLang="en-US" sz="1000" dirty="0"/>
          </a:p>
        </p:txBody>
      </p:sp>
      <p:sp>
        <p:nvSpPr>
          <p:cNvPr id="153" name="Rectangle 152"/>
          <p:cNvSpPr/>
          <p:nvPr/>
        </p:nvSpPr>
        <p:spPr>
          <a:xfrm rot="21540000">
            <a:off x="9390888" y="5549616"/>
            <a:ext cx="2496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00" dirty="0"/>
              <a:t>6</a:t>
            </a:r>
            <a:endParaRPr lang="zh-CN" altLang="en-US" sz="1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267200" y="2600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133226" y="251857"/>
            <a:ext cx="6477000" cy="5386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Only 23.4% of CCAP Children Aged 0 to 3 attend Quality Providers</a:t>
            </a:r>
            <a:endParaRPr kumimoji="1" lang="en-US" altLang="zh-CN" sz="1400" dirty="0"/>
          </a:p>
          <a:p>
            <a:pPr algn="ctr"/>
            <a:r>
              <a:rPr kumimoji="1" lang="en-US" altLang="zh-CN" sz="1300" dirty="0"/>
              <a:t>(6,860 out of 29,241 children -- 3,918 Silver (10.9%) : 3,662 Gold (12.5%)</a:t>
            </a:r>
            <a:endParaRPr kumimoji="1" lang="zh-CN" altLang="en-US" sz="13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580694" y="3397353"/>
            <a:ext cx="2133918" cy="2462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Source: CCMS Payments August 2016</a:t>
            </a:r>
            <a:endParaRPr kumimoji="1" lang="zh-CN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998308" y="5888041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00FF"/>
                </a:solidFill>
              </a:rPr>
              <a:t>4%</a:t>
            </a:r>
            <a:endParaRPr kumimoji="1" lang="zh-CN" altLang="en-US" sz="1000" dirty="0">
              <a:solidFill>
                <a:srgbClr val="0000F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325429" y="5879847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00FF"/>
                </a:solidFill>
              </a:rPr>
              <a:t>8%</a:t>
            </a:r>
            <a:endParaRPr kumimoji="1" lang="zh-CN" altLang="en-US" sz="1000" dirty="0">
              <a:solidFill>
                <a:srgbClr val="0000FF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631000" y="5870883"/>
            <a:ext cx="40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00FF"/>
                </a:solidFill>
              </a:rPr>
              <a:t>11%</a:t>
            </a:r>
            <a:endParaRPr kumimoji="1" lang="zh-CN" altLang="en-US" sz="1000" dirty="0">
              <a:solidFill>
                <a:srgbClr val="0000FF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941957" y="5870883"/>
            <a:ext cx="40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00FF"/>
                </a:solidFill>
              </a:rPr>
              <a:t>11%</a:t>
            </a:r>
            <a:endParaRPr kumimoji="1" lang="zh-CN" altLang="en-US" sz="1000" dirty="0">
              <a:solidFill>
                <a:srgbClr val="0000FF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270618" y="5870883"/>
            <a:ext cx="40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00FF"/>
                </a:solidFill>
              </a:rPr>
              <a:t>11%</a:t>
            </a:r>
            <a:endParaRPr kumimoji="1" lang="zh-CN" altLang="en-US" sz="1000" dirty="0">
              <a:solidFill>
                <a:srgbClr val="0000FF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664589" y="5869923"/>
            <a:ext cx="40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00FF"/>
                </a:solidFill>
              </a:rPr>
              <a:t>10%</a:t>
            </a:r>
            <a:endParaRPr kumimoji="1" lang="zh-CN" altLang="en-US" sz="1000" dirty="0">
              <a:solidFill>
                <a:srgbClr val="0000FF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037231" y="5878117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00FF"/>
                </a:solidFill>
              </a:rPr>
              <a:t>8%</a:t>
            </a:r>
            <a:endParaRPr kumimoji="1" lang="zh-CN" altLang="en-US" sz="1000" dirty="0">
              <a:solidFill>
                <a:srgbClr val="0000FF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349728" y="5880344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00FF"/>
                </a:solidFill>
              </a:rPr>
              <a:t>8%</a:t>
            </a:r>
            <a:endParaRPr kumimoji="1" lang="zh-CN" altLang="en-US" sz="1000" dirty="0">
              <a:solidFill>
                <a:srgbClr val="0000FF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670582" y="5878117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00FF"/>
                </a:solidFill>
              </a:rPr>
              <a:t>7%</a:t>
            </a:r>
            <a:endParaRPr kumimoji="1" lang="zh-CN" altLang="en-US" sz="1000" dirty="0">
              <a:solidFill>
                <a:srgbClr val="0000FF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990776" y="5880344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00FF"/>
                </a:solidFill>
              </a:rPr>
              <a:t>7%</a:t>
            </a:r>
            <a:endParaRPr kumimoji="1" lang="zh-CN" altLang="en-US" sz="1000" dirty="0">
              <a:solidFill>
                <a:srgbClr val="0000FF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333291" y="5880344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00FF"/>
                </a:solidFill>
              </a:rPr>
              <a:t>6%</a:t>
            </a:r>
            <a:endParaRPr kumimoji="1" lang="zh-CN" altLang="en-US" sz="1000" dirty="0">
              <a:solidFill>
                <a:srgbClr val="0000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653485" y="5878117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00FF"/>
                </a:solidFill>
              </a:rPr>
              <a:t>5%</a:t>
            </a:r>
            <a:endParaRPr kumimoji="1" lang="zh-CN" altLang="en-US" sz="1000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965982" y="5888041"/>
            <a:ext cx="341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rgbClr val="0000FF"/>
                </a:solidFill>
              </a:rPr>
              <a:t>4%</a:t>
            </a:r>
            <a:endParaRPr kumimoji="1" lang="zh-CN" altLang="en-US" sz="1000" dirty="0">
              <a:solidFill>
                <a:srgbClr val="0000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277819" y="587065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0000FF"/>
                </a:solidFill>
              </a:rPr>
              <a:t>0.7%</a:t>
            </a:r>
            <a:endParaRPr kumimoji="1" lang="zh-CN" altLang="en-US" sz="800" dirty="0">
              <a:solidFill>
                <a:srgbClr val="0000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620994" y="5883826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>
                <a:solidFill>
                  <a:srgbClr val="0000FF"/>
                </a:solidFill>
              </a:rPr>
              <a:t>0.09%</a:t>
            </a:r>
            <a:endParaRPr kumimoji="1" lang="zh-CN" altLang="en-US" sz="700" dirty="0">
              <a:solidFill>
                <a:srgbClr val="0000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966601" y="5883826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>
                <a:solidFill>
                  <a:srgbClr val="0000FF"/>
                </a:solidFill>
              </a:rPr>
              <a:t>0.06%</a:t>
            </a:r>
            <a:endParaRPr kumimoji="1" lang="zh-CN" altLang="en-US" sz="700" dirty="0">
              <a:solidFill>
                <a:srgbClr val="0000FF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303183" y="588528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>
                <a:solidFill>
                  <a:srgbClr val="0000FF"/>
                </a:solidFill>
              </a:rPr>
              <a:t>0.04%</a:t>
            </a:r>
            <a:endParaRPr kumimoji="1" lang="zh-CN" altLang="en-US" sz="700" dirty="0">
              <a:solidFill>
                <a:srgbClr val="0000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652898" y="588605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>
                <a:solidFill>
                  <a:srgbClr val="0000FF"/>
                </a:solidFill>
              </a:rPr>
              <a:t>0.02%</a:t>
            </a:r>
            <a:endParaRPr kumimoji="1" lang="zh-CN" altLang="en-US" sz="700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968923" y="588451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>
                <a:solidFill>
                  <a:srgbClr val="0000FF"/>
                </a:solidFill>
              </a:rPr>
              <a:t>0.02%</a:t>
            </a:r>
            <a:endParaRPr kumimoji="1" lang="zh-CN" altLang="en-US" sz="700" dirty="0">
              <a:solidFill>
                <a:srgbClr val="0000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9296400" y="588528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>
                <a:solidFill>
                  <a:srgbClr val="0000FF"/>
                </a:solidFill>
              </a:rPr>
              <a:t>0.005%</a:t>
            </a:r>
            <a:endParaRPr kumimoji="1" lang="zh-CN" altLang="en-US" sz="7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91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C0A2-9BF5-6C4D-BF15-D3B079699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58665-74CB-544C-B0A6-23D3DA585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43F54-8F24-1C46-B868-0CBF79B0A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17" y="348342"/>
            <a:ext cx="9859076" cy="60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6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679B68-22E6-B941-91F6-BC5D0148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114" y="1763455"/>
            <a:ext cx="5283933" cy="3331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4A9BC1-F28D-2243-9011-F8203961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12" y="1763455"/>
            <a:ext cx="4946042" cy="3331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11C756-4F7B-784E-982E-3215DFE7FB10}"/>
              </a:ext>
            </a:extLst>
          </p:cNvPr>
          <p:cNvSpPr txBox="1"/>
          <p:nvPr/>
        </p:nvSpPr>
        <p:spPr>
          <a:xfrm>
            <a:off x="2509569" y="511628"/>
            <a:ext cx="6708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Local Westside LA COVID Infection Rates Analysis for</a:t>
            </a:r>
          </a:p>
          <a:p>
            <a:pPr algn="ctr"/>
            <a:r>
              <a:rPr lang="en-US" sz="2400" dirty="0"/>
              <a:t> City of Santa Monica Emergency Operations Center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38C00-FB6D-4E4D-8EF7-788D240FAF4F}"/>
              </a:ext>
            </a:extLst>
          </p:cNvPr>
          <p:cNvSpPr txBox="1"/>
          <p:nvPr/>
        </p:nvSpPr>
        <p:spPr>
          <a:xfrm>
            <a:off x="1262743" y="6074228"/>
            <a:ext cx="964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Data compiled by scraping data from LADPH website, and compiling outcomes into time series</a:t>
            </a:r>
          </a:p>
        </p:txBody>
      </p:sp>
    </p:spTree>
    <p:extLst>
      <p:ext uri="{BB962C8B-B14F-4D97-AF65-F5344CB8AC3E}">
        <p14:creationId xmlns:p14="http://schemas.microsoft.com/office/powerpoint/2010/main" val="109385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48695-46C7-EB49-BE64-5CF5B1CAB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19" y="239485"/>
            <a:ext cx="9300356" cy="63790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3081DA-303B-4842-94DA-66085F29D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879" y="5617027"/>
            <a:ext cx="1769557" cy="873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ACF325-2042-9445-9E5B-A43E630C961D}"/>
              </a:ext>
            </a:extLst>
          </p:cNvPr>
          <p:cNvSpPr txBox="1"/>
          <p:nvPr/>
        </p:nvSpPr>
        <p:spPr>
          <a:xfrm>
            <a:off x="10131879" y="5309250"/>
            <a:ext cx="1677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Size of Dot: # Served</a:t>
            </a:r>
          </a:p>
        </p:txBody>
      </p:sp>
    </p:spTree>
    <p:extLst>
      <p:ext uri="{BB962C8B-B14F-4D97-AF65-F5344CB8AC3E}">
        <p14:creationId xmlns:p14="http://schemas.microsoft.com/office/powerpoint/2010/main" val="153060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ADE640-EA20-B544-B65C-56104E83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608" y="321055"/>
            <a:ext cx="481505" cy="701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72CB6F-BE54-224A-98AF-F2E1D4196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612" y="731329"/>
            <a:ext cx="754952" cy="469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0E96D5-0835-6B44-8A9B-C7243EAB0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55" y="1149554"/>
            <a:ext cx="7944206" cy="50285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264536-235F-254C-A54C-589A84C94D05}"/>
              </a:ext>
            </a:extLst>
          </p:cNvPr>
          <p:cNvSpPr txBox="1"/>
          <p:nvPr/>
        </p:nvSpPr>
        <p:spPr>
          <a:xfrm>
            <a:off x="1238392" y="143580"/>
            <a:ext cx="8420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How does Santa Monica compare to the whole state of California?</a:t>
            </a:r>
          </a:p>
          <a:p>
            <a:pPr algn="ctr"/>
            <a:r>
              <a:rPr lang="en-US" sz="2400" dirty="0"/>
              <a:t>(California Health Kids Survey Data)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EC101-7EC1-8F40-B1A8-736082A57A0E}"/>
              </a:ext>
            </a:extLst>
          </p:cNvPr>
          <p:cNvSpPr txBox="1"/>
          <p:nvPr/>
        </p:nvSpPr>
        <p:spPr>
          <a:xfrm>
            <a:off x="8839200" y="1492123"/>
            <a:ext cx="47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94B3B-68E8-6A4A-8277-AD5F7B9CBA09}"/>
              </a:ext>
            </a:extLst>
          </p:cNvPr>
          <p:cNvSpPr txBox="1"/>
          <p:nvPr/>
        </p:nvSpPr>
        <p:spPr>
          <a:xfrm>
            <a:off x="8839200" y="1861455"/>
            <a:ext cx="47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9E877-AED7-A44B-896A-647537DB7AF9}"/>
              </a:ext>
            </a:extLst>
          </p:cNvPr>
          <p:cNvSpPr txBox="1"/>
          <p:nvPr/>
        </p:nvSpPr>
        <p:spPr>
          <a:xfrm>
            <a:off x="8871173" y="2230787"/>
            <a:ext cx="47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98D47-CC7D-794E-9FCC-00646E4083A0}"/>
              </a:ext>
            </a:extLst>
          </p:cNvPr>
          <p:cNvSpPr txBox="1"/>
          <p:nvPr/>
        </p:nvSpPr>
        <p:spPr>
          <a:xfrm>
            <a:off x="8839324" y="2631821"/>
            <a:ext cx="59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+13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A9E81-4071-6C47-B2D0-F8C1A08B9D89}"/>
              </a:ext>
            </a:extLst>
          </p:cNvPr>
          <p:cNvSpPr txBox="1"/>
          <p:nvPr/>
        </p:nvSpPr>
        <p:spPr>
          <a:xfrm>
            <a:off x="9556744" y="1590592"/>
            <a:ext cx="2107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Santa Monica students have more caring adults in their lives, especially at Olympic.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6C5F71-2E28-FF47-9896-C7A2604A9221}"/>
              </a:ext>
            </a:extLst>
          </p:cNvPr>
          <p:cNvSpPr txBox="1"/>
          <p:nvPr/>
        </p:nvSpPr>
        <p:spPr>
          <a:xfrm>
            <a:off x="8871173" y="3059668"/>
            <a:ext cx="59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11A9E-0732-A049-8C87-7836040A89E6}"/>
              </a:ext>
            </a:extLst>
          </p:cNvPr>
          <p:cNvSpPr txBox="1"/>
          <p:nvPr/>
        </p:nvSpPr>
        <p:spPr>
          <a:xfrm>
            <a:off x="8885604" y="3459871"/>
            <a:ext cx="59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D8FC4-34FE-5E4A-A634-E5119CBCAE71}"/>
              </a:ext>
            </a:extLst>
          </p:cNvPr>
          <p:cNvSpPr txBox="1"/>
          <p:nvPr/>
        </p:nvSpPr>
        <p:spPr>
          <a:xfrm>
            <a:off x="8885604" y="3863520"/>
            <a:ext cx="59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+ 9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88FEA-34CC-334D-9E59-3DEDDE4E2958}"/>
              </a:ext>
            </a:extLst>
          </p:cNvPr>
          <p:cNvSpPr txBox="1"/>
          <p:nvPr/>
        </p:nvSpPr>
        <p:spPr>
          <a:xfrm>
            <a:off x="8869491" y="4272832"/>
            <a:ext cx="59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9C5805-798E-004A-9242-D1CD51D2DCF9}"/>
              </a:ext>
            </a:extLst>
          </p:cNvPr>
          <p:cNvSpPr txBox="1"/>
          <p:nvPr/>
        </p:nvSpPr>
        <p:spPr>
          <a:xfrm>
            <a:off x="9556744" y="3294498"/>
            <a:ext cx="210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Older Santa Monica students use drugs and alcohol at a higher rate.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43B87-A7C3-CC40-B406-6566B345C7D7}"/>
              </a:ext>
            </a:extLst>
          </p:cNvPr>
          <p:cNvSpPr txBox="1"/>
          <p:nvPr/>
        </p:nvSpPr>
        <p:spPr>
          <a:xfrm>
            <a:off x="8890273" y="4665588"/>
            <a:ext cx="59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22EE36-1D12-574F-98A2-DA04247AB880}"/>
              </a:ext>
            </a:extLst>
          </p:cNvPr>
          <p:cNvSpPr txBox="1"/>
          <p:nvPr/>
        </p:nvSpPr>
        <p:spPr>
          <a:xfrm>
            <a:off x="8891955" y="5095609"/>
            <a:ext cx="59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6AEB95-76CA-F244-89EA-70F13F0150B1}"/>
              </a:ext>
            </a:extLst>
          </p:cNvPr>
          <p:cNvSpPr txBox="1"/>
          <p:nvPr/>
        </p:nvSpPr>
        <p:spPr>
          <a:xfrm>
            <a:off x="8871173" y="5511365"/>
            <a:ext cx="59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+ 15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4AEAC-52E2-E845-BE7C-2EA61CD24068}"/>
              </a:ext>
            </a:extLst>
          </p:cNvPr>
          <p:cNvSpPr txBox="1"/>
          <p:nvPr/>
        </p:nvSpPr>
        <p:spPr>
          <a:xfrm>
            <a:off x="9556744" y="4557000"/>
            <a:ext cx="22447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this rate is significantly higher for Olympic students, it should be interpreted cautiously as only 1/3 of the student body (28/87) took the survey and 1/3 (10/28) of those answered yes.</a:t>
            </a:r>
          </a:p>
        </p:txBody>
      </p:sp>
    </p:spTree>
    <p:extLst>
      <p:ext uri="{BB962C8B-B14F-4D97-AF65-F5344CB8AC3E}">
        <p14:creationId xmlns:p14="http://schemas.microsoft.com/office/powerpoint/2010/main" val="62163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05" y="1237129"/>
            <a:ext cx="9694058" cy="48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35B2B5-15F1-AA45-9DD3-B368CA653C50}"/>
              </a:ext>
            </a:extLst>
          </p:cNvPr>
          <p:cNvSpPr txBox="1"/>
          <p:nvPr/>
        </p:nvSpPr>
        <p:spPr>
          <a:xfrm>
            <a:off x="2412417" y="555812"/>
            <a:ext cx="736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Wages Achieved from Employment and Training agencies under Illinois SNAP</a:t>
            </a:r>
          </a:p>
        </p:txBody>
      </p:sp>
    </p:spTree>
    <p:extLst>
      <p:ext uri="{BB962C8B-B14F-4D97-AF65-F5344CB8AC3E}">
        <p14:creationId xmlns:p14="http://schemas.microsoft.com/office/powerpoint/2010/main" val="236425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838</Words>
  <Application>Microsoft Macintosh PowerPoint</Application>
  <PresentationFormat>Widescreen</PresentationFormat>
  <Paragraphs>295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Pecaut</dc:creator>
  <cp:lastModifiedBy>Oracle</cp:lastModifiedBy>
  <cp:revision>4</cp:revision>
  <cp:lastPrinted>2020-05-17T22:05:17Z</cp:lastPrinted>
  <dcterms:created xsi:type="dcterms:W3CDTF">2020-05-17T20:49:53Z</dcterms:created>
  <dcterms:modified xsi:type="dcterms:W3CDTF">2020-07-02T21:00:01Z</dcterms:modified>
</cp:coreProperties>
</file>